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57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853DF-6B8B-4D7F-ABE3-CF53E386A7E0}" v="2" dt="2026-06-05T17:13:30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Engum" userId="d01a1b63-1e0a-49e0-b3b6-5eeeef26057c" providerId="ADAL" clId="{A8A9E964-3D0D-4834-9B50-789D471B8FF7}"/>
    <pc:docChg chg="custSel modSld">
      <pc:chgData name="Rebecca Engum" userId="d01a1b63-1e0a-49e0-b3b6-5eeeef26057c" providerId="ADAL" clId="{A8A9E964-3D0D-4834-9B50-789D471B8FF7}" dt="2026-06-05T17:21:44.041" v="133" actId="20577"/>
      <pc:docMkLst>
        <pc:docMk/>
      </pc:docMkLst>
      <pc:sldChg chg="addSp modSp mod">
        <pc:chgData name="Rebecca Engum" userId="d01a1b63-1e0a-49e0-b3b6-5eeeef26057c" providerId="ADAL" clId="{A8A9E964-3D0D-4834-9B50-789D471B8FF7}" dt="2026-06-05T17:21:44.041" v="133" actId="20577"/>
        <pc:sldMkLst>
          <pc:docMk/>
          <pc:sldMk cId="2010742503" sldId="263"/>
        </pc:sldMkLst>
        <pc:spChg chg="add mod">
          <ac:chgData name="Rebecca Engum" userId="d01a1b63-1e0a-49e0-b3b6-5eeeef26057c" providerId="ADAL" clId="{A8A9E964-3D0D-4834-9B50-789D471B8FF7}" dt="2026-06-05T17:13:22.936" v="16" actId="1076"/>
          <ac:spMkLst>
            <pc:docMk/>
            <pc:sldMk cId="2010742503" sldId="263"/>
            <ac:spMk id="12" creationId="{1FA89030-75B3-D677-F05A-3A5ED4D8D372}"/>
          </ac:spMkLst>
        </pc:spChg>
        <pc:spChg chg="add mod">
          <ac:chgData name="Rebecca Engum" userId="d01a1b63-1e0a-49e0-b3b6-5eeeef26057c" providerId="ADAL" clId="{A8A9E964-3D0D-4834-9B50-789D471B8FF7}" dt="2026-06-05T17:21:44.041" v="133" actId="20577"/>
          <ac:spMkLst>
            <pc:docMk/>
            <pc:sldMk cId="2010742503" sldId="263"/>
            <ac:spMk id="14" creationId="{446449EE-2681-50B1-75F7-924ED4852A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F4B2-196F-CE4F-2FC9-DC7648C8B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B9B8D-B4B5-4DB0-7E33-DACDB4730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3D851-B753-53FD-4A3F-27F641D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CA3A0-E250-E3AD-91E7-97F57CB8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E363E-EE5B-0F44-53F2-592A380F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0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985B-0121-481D-059D-FF3E7031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E51EA-45B4-3826-DB32-500239BEE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30ACD-258F-F50C-2514-1120AC43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3FFC1-7E9A-7A01-D9C2-B41AF331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A853B-40CC-D76C-9A82-94521B9B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6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D5793-7BCB-A857-D89A-54F02B46B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9B27-5B6F-AF26-3EEB-E6768054E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FD9CB-9E11-E46D-C037-9BF23F63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BF303-F428-77EE-D7DE-AC3389DC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E7CF5-8651-6177-6E5C-71E87333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9B6-7A9A-61EE-7F3C-A007A35A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4479-DEA5-A63B-B8C7-EFAD15F96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48291-6D3B-4DCF-4F9D-72C8EA98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DEB1-200C-8F8E-C42C-B26F57D4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4F730-1130-50AB-927E-332FC4F6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4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3607-14D3-D65B-5DDC-F3A758CD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EE36C-A329-BBE3-C4E8-6E7F5D58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4A222-AD8A-7902-3736-C3B9A25B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EB53B-5613-749F-72D4-AC632F4A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F20BB-2DC0-525F-1B72-1186A8B0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93EA-B8CA-8E46-C4A2-E96AB1AA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7DB1D-45FD-5CF9-DA86-F1D6F0A6F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254C8-A839-B311-81F8-0BA9BFE93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EA899-6AA6-4978-214C-34F1B04E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B38A9-83EE-97AF-5865-F58E22C9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F6C1D-F4A4-D76D-E0B7-F3979267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4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6573-F03A-98C6-6A4D-025C5E4A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AB783-A1BA-AB1E-476D-61E0B28CA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40C4D-797D-023E-2876-DFE30B1C8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8D0B7-7C17-EF39-4558-EF4E97A56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C688-DC1B-DB8B-83D0-64424223C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1D669-9AD7-25EE-B12E-8CA674A6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9C89A-2FA5-5480-DF62-98AA0D24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F4FBF-DD9F-F67E-13B7-F07AE127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8867-5D10-D01F-56C7-D9D5B1A3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843C8-21D8-5DAB-4221-F202912E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5F9D7-C7FD-0578-FAE1-75532508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C4E19-3211-99C3-F325-BE8D20FA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7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3BEE1-ED4D-B679-BE74-367A9CB6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2EA71-EF01-9956-27E5-5142E868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60D9B-F60F-D746-5729-DE02D33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4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344F-839F-AC24-3B6F-F3CDE1E7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E16B-B83D-BDF6-E669-32E5DEB90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B1651-40E0-5D92-DBDC-12B710C13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0CCC4-A4DF-4EC7-489F-177F6871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FD60D-CF4A-A628-6B1C-E654B7C0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82463-0D14-4F95-C246-B9617863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0175-EC1D-91E7-66D6-7186B24A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86111-D09A-0E50-CE52-CF07ABF47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A82C7-9F4E-AF98-1466-A1EC509B0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8F153-2988-6EEA-AF8C-32E347C1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D1B5F-830C-B3F3-0F3C-6F4F4A35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3002A-C23E-09A2-E173-45E191BF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778B0-46D5-EEF6-BD65-AE639699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21806-B662-DCBE-D786-FBA17D91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2121C-C88E-5193-D8B1-A1B2CAEE0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CAD3C3-2DCA-41E7-97D3-7E2C630E8DE5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EE1F1-BDF6-9106-891E-79DFBB478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B7967-1D4B-0CD4-6C59-A8F08327E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8146E3-7F4C-481C-9D9A-3607E398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8B6D980A-F78A-60CE-7EEB-8A19646F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0"/>
            <a:ext cx="10306050" cy="687069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73A83A-9907-7C97-3C24-3ED2B77D7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78868"/>
              </p:ext>
            </p:extLst>
          </p:nvPr>
        </p:nvGraphicFramePr>
        <p:xfrm>
          <a:off x="0" y="1"/>
          <a:ext cx="1885952" cy="687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8">
                  <a:extLst>
                    <a:ext uri="{9D8B030D-6E8A-4147-A177-3AD203B41FA5}">
                      <a16:colId xmlns:a16="http://schemas.microsoft.com/office/drawing/2014/main" val="1580301907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159227907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4027157228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502469093"/>
                    </a:ext>
                  </a:extLst>
                </a:gridCol>
              </a:tblGrid>
              <a:tr h="6870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alphaModFix amt="6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alphaModFix amt="8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92957745"/>
                  </a:ext>
                </a:extLst>
              </a:tr>
            </a:tbl>
          </a:graphicData>
        </a:graphic>
      </p:graphicFrame>
      <p:pic>
        <p:nvPicPr>
          <p:cNvPr id="13" name="Picture 12" descr="Image">
            <a:extLst>
              <a:ext uri="{FF2B5EF4-FFF2-40B4-BE49-F238E27FC236}">
                <a16:creationId xmlns:a16="http://schemas.microsoft.com/office/drawing/2014/main" id="{7334A83B-6442-4B67-4199-D2434035C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2" y="4667250"/>
            <a:ext cx="43434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0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5CDE-4121-D7F9-312F-CCE82C398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1B0C9D-CD49-3DCA-225F-3FFD97524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85" y="85725"/>
            <a:ext cx="9388429" cy="6686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4F199-AB82-205A-24B7-9FD7273F6C8D}"/>
              </a:ext>
            </a:extLst>
          </p:cNvPr>
          <p:cNvSpPr txBox="1"/>
          <p:nvPr/>
        </p:nvSpPr>
        <p:spPr>
          <a:xfrm rot="16200000">
            <a:off x="-2748164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Montserrat" panose="00000500000000000000" pitchFamily="2" charset="0"/>
              </a:rPr>
              <a:t>2025 Daily Occupancy</a:t>
            </a:r>
          </a:p>
        </p:txBody>
      </p:sp>
    </p:spTree>
    <p:extLst>
      <p:ext uri="{BB962C8B-B14F-4D97-AF65-F5344CB8AC3E}">
        <p14:creationId xmlns:p14="http://schemas.microsoft.com/office/powerpoint/2010/main" val="358345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0BEFD-529D-9686-C4F7-B1831C657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8845F-08CC-826A-9266-20930CBAF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43" y="109537"/>
            <a:ext cx="8977114" cy="6638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0F860-7AD6-6CDA-D649-B407C7C49C9B}"/>
              </a:ext>
            </a:extLst>
          </p:cNvPr>
          <p:cNvSpPr txBox="1"/>
          <p:nvPr/>
        </p:nvSpPr>
        <p:spPr>
          <a:xfrm rot="16200000">
            <a:off x="-2748164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Montserrat" panose="00000500000000000000" pitchFamily="2" charset="0"/>
              </a:rPr>
              <a:t>2025 Daily Occupancy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19A7F-D0CA-6C47-C5DB-F6A3C1947AB7}"/>
              </a:ext>
            </a:extLst>
          </p:cNvPr>
          <p:cNvSpPr txBox="1"/>
          <p:nvPr/>
        </p:nvSpPr>
        <p:spPr>
          <a:xfrm>
            <a:off x="10772776" y="5363468"/>
            <a:ext cx="1419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accent1"/>
                </a:solidFill>
                <a:latin typeface="Montserrat" panose="00000500000000000000" pitchFamily="2" charset="0"/>
              </a:rPr>
              <a:t>53%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631ED-E365-968A-7479-3B9B93D42A47}"/>
              </a:ext>
            </a:extLst>
          </p:cNvPr>
          <p:cNvSpPr txBox="1"/>
          <p:nvPr/>
        </p:nvSpPr>
        <p:spPr>
          <a:xfrm>
            <a:off x="10696576" y="5963632"/>
            <a:ext cx="141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below 50%</a:t>
            </a:r>
          </a:p>
        </p:txBody>
      </p:sp>
    </p:spTree>
    <p:extLst>
      <p:ext uri="{BB962C8B-B14F-4D97-AF65-F5344CB8AC3E}">
        <p14:creationId xmlns:p14="http://schemas.microsoft.com/office/powerpoint/2010/main" val="222514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4A62AC-2318-E8B5-C9C6-633AFB518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46" y="63716"/>
            <a:ext cx="9644708" cy="6730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25F76C-8CBD-3DA0-A0F5-CC0CA7CB2907}"/>
              </a:ext>
            </a:extLst>
          </p:cNvPr>
          <p:cNvSpPr txBox="1"/>
          <p:nvPr/>
        </p:nvSpPr>
        <p:spPr>
          <a:xfrm rot="16200000">
            <a:off x="-2748164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Montserrat" panose="00000500000000000000" pitchFamily="2" charset="0"/>
              </a:rPr>
              <a:t>Annual Room Demand</a:t>
            </a:r>
          </a:p>
        </p:txBody>
      </p:sp>
    </p:spTree>
    <p:extLst>
      <p:ext uri="{BB962C8B-B14F-4D97-AF65-F5344CB8AC3E}">
        <p14:creationId xmlns:p14="http://schemas.microsoft.com/office/powerpoint/2010/main" val="269627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3FCAC-029A-C6E6-BCC9-AA81942DC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635996-B78C-A4EE-71FF-0762649A1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46" y="63716"/>
            <a:ext cx="9644708" cy="6730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322B6C-95DB-B6D8-88DE-0DCFA5256D9B}"/>
              </a:ext>
            </a:extLst>
          </p:cNvPr>
          <p:cNvSpPr txBox="1"/>
          <p:nvPr/>
        </p:nvSpPr>
        <p:spPr>
          <a:xfrm rot="16200000">
            <a:off x="-2748164" y="30750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Montserrat" panose="00000500000000000000" pitchFamily="2" charset="0"/>
              </a:rPr>
              <a:t>Annual Room Demand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5FAB358-BD84-7C6D-CFF4-AC1670025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1075" y="2371725"/>
            <a:ext cx="628650" cy="657225"/>
          </a:xfrm>
          <a:prstGeom prst="flowChartConnector">
            <a:avLst/>
          </a:prstGeom>
          <a:solidFill>
            <a:schemeClr val="accent2">
              <a:alpha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B9DEE8-8D23-3A86-FEE9-ACCE37D46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" idx="6"/>
          </p:cNvCxnSpPr>
          <p:nvPr/>
        </p:nvCxnSpPr>
        <p:spPr>
          <a:xfrm flipH="1" flipV="1">
            <a:off x="9229725" y="2700338"/>
            <a:ext cx="2114550" cy="134778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83C9C8F-500E-E067-58D5-F848793DD699}"/>
              </a:ext>
            </a:extLst>
          </p:cNvPr>
          <p:cNvSpPr txBox="1"/>
          <p:nvPr/>
        </p:nvSpPr>
        <p:spPr>
          <a:xfrm>
            <a:off x="11010900" y="4048125"/>
            <a:ext cx="962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Montserrat" panose="00000500000000000000" pitchFamily="2" charset="0"/>
              </a:rPr>
              <a:t>BEST April Ever!</a:t>
            </a:r>
          </a:p>
        </p:txBody>
      </p:sp>
    </p:spTree>
    <p:extLst>
      <p:ext uri="{BB962C8B-B14F-4D97-AF65-F5344CB8AC3E}">
        <p14:creationId xmlns:p14="http://schemas.microsoft.com/office/powerpoint/2010/main" val="30358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A22BD-8513-BBBD-7878-C9F6F8202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A21B2-A331-FFE8-4A27-92CFBF13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8685" cy="689912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867BF4-A842-FD63-EB5F-71E8ED297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81061"/>
              </p:ext>
            </p:extLst>
          </p:nvPr>
        </p:nvGraphicFramePr>
        <p:xfrm>
          <a:off x="10331900" y="14212"/>
          <a:ext cx="1860099" cy="687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033">
                  <a:extLst>
                    <a:ext uri="{9D8B030D-6E8A-4147-A177-3AD203B41FA5}">
                      <a16:colId xmlns:a16="http://schemas.microsoft.com/office/drawing/2014/main" val="159227907"/>
                    </a:ext>
                  </a:extLst>
                </a:gridCol>
                <a:gridCol w="620033">
                  <a:extLst>
                    <a:ext uri="{9D8B030D-6E8A-4147-A177-3AD203B41FA5}">
                      <a16:colId xmlns:a16="http://schemas.microsoft.com/office/drawing/2014/main" val="4027157228"/>
                    </a:ext>
                  </a:extLst>
                </a:gridCol>
                <a:gridCol w="620033">
                  <a:extLst>
                    <a:ext uri="{9D8B030D-6E8A-4147-A177-3AD203B41FA5}">
                      <a16:colId xmlns:a16="http://schemas.microsoft.com/office/drawing/2014/main" val="2502469093"/>
                    </a:ext>
                  </a:extLst>
                </a:gridCol>
              </a:tblGrid>
              <a:tr h="6870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alphaModFix amt="8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alphaModFix amt="7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929577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FA89030-75B3-D677-F05A-3A5ED4D8D372}"/>
              </a:ext>
            </a:extLst>
          </p:cNvPr>
          <p:cNvSpPr txBox="1"/>
          <p:nvPr/>
        </p:nvSpPr>
        <p:spPr>
          <a:xfrm>
            <a:off x="130628" y="2075543"/>
            <a:ext cx="51670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chemeClr val="bg2"/>
                </a:solidFill>
                <a:latin typeface="Montserrat" panose="00000500000000000000" pitchFamily="2" charset="0"/>
              </a:rPr>
              <a:t>PROMOTE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449EE-2681-50B1-75F7-924ED4852AA9}"/>
              </a:ext>
            </a:extLst>
          </p:cNvPr>
          <p:cNvSpPr txBox="1"/>
          <p:nvPr/>
        </p:nvSpPr>
        <p:spPr>
          <a:xfrm>
            <a:off x="261256" y="3449561"/>
            <a:ext cx="53412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2"/>
                </a:solidFill>
                <a:latin typeface="Montserrat" panose="00000500000000000000" pitchFamily="2" charset="0"/>
              </a:rPr>
              <a:t>Outdoor Experiences, Art, Culture, Heritage, Events, Affordability, Accessibility</a:t>
            </a:r>
            <a:r>
              <a:rPr lang="en-US" sz="2500">
                <a:solidFill>
                  <a:schemeClr val="bg2"/>
                </a:solidFill>
                <a:latin typeface="Montserrat" panose="00000500000000000000" pitchFamily="2" charset="0"/>
              </a:rPr>
              <a:t>,  </a:t>
            </a:r>
          </a:p>
          <a:p>
            <a:r>
              <a:rPr lang="en-US" sz="2500">
                <a:solidFill>
                  <a:schemeClr val="bg2"/>
                </a:solidFill>
                <a:latin typeface="Montserrat" panose="00000500000000000000" pitchFamily="2" charset="0"/>
              </a:rPr>
              <a:t>Off-Peak</a:t>
            </a:r>
            <a:endParaRPr lang="en-US" sz="25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4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Falls Montana Tourism">
      <a:dk1>
        <a:sysClr val="windowText" lastClr="000000"/>
      </a:dk1>
      <a:lt1>
        <a:sysClr val="window" lastClr="FFFFFF"/>
      </a:lt1>
      <a:dk2>
        <a:srgbClr val="1D3D66"/>
      </a:dk2>
      <a:lt2>
        <a:srgbClr val="EEECE1"/>
      </a:lt2>
      <a:accent1>
        <a:srgbClr val="EDAC1A"/>
      </a:accent1>
      <a:accent2>
        <a:srgbClr val="9C4124"/>
      </a:accent2>
      <a:accent3>
        <a:srgbClr val="BCA705"/>
      </a:accent3>
      <a:accent4>
        <a:srgbClr val="6C8A78"/>
      </a:accent4>
      <a:accent5>
        <a:srgbClr val="6C6054"/>
      </a:accent5>
      <a:accent6>
        <a:srgbClr val="1D3D66"/>
      </a:accent6>
      <a:hlink>
        <a:srgbClr val="1D3D66"/>
      </a:hlink>
      <a:folHlink>
        <a:srgbClr val="6C605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3C1CD3651F94C95F1EB5164E0720B" ma:contentTypeVersion="21" ma:contentTypeDescription="Create a new document." ma:contentTypeScope="" ma:versionID="598c316c019217ba223af0fd3e26e66a">
  <xsd:schema xmlns:xsd="http://www.w3.org/2001/XMLSchema" xmlns:xs="http://www.w3.org/2001/XMLSchema" xmlns:p="http://schemas.microsoft.com/office/2006/metadata/properties" xmlns:ns2="1c8abdd0-4bfd-4095-8a65-4dc18cf5f1c8" xmlns:ns3="b8565a0a-6400-491e-8aff-5c06590e6279" targetNamespace="http://schemas.microsoft.com/office/2006/metadata/properties" ma:root="true" ma:fieldsID="48dcef14dd7c2575c451454f99f59e33" ns2:_="" ns3:_="">
    <xsd:import namespace="1c8abdd0-4bfd-4095-8a65-4dc18cf5f1c8"/>
    <xsd:import namespace="b8565a0a-6400-491e-8aff-5c06590e627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abdd0-4bfd-4095-8a65-4dc18cf5f1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d9e2e39-f972-4507-b3c1-4bdc7bfd5810}" ma:internalName="TaxCatchAll" ma:showField="CatchAllData" ma:web="1c8abdd0-4bfd-4095-8a65-4dc18cf5f1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65a0a-6400-491e-8aff-5c06590e6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d4f1959-98d3-4ea1-b084-93dd11c67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565a0a-6400-491e-8aff-5c06590e6279">
      <Terms xmlns="http://schemas.microsoft.com/office/infopath/2007/PartnerControls"/>
    </lcf76f155ced4ddcb4097134ff3c332f>
    <TaxCatchAll xmlns="1c8abdd0-4bfd-4095-8a65-4dc18cf5f1c8" xsi:nil="true"/>
  </documentManagement>
</p:properties>
</file>

<file path=customXml/itemProps1.xml><?xml version="1.0" encoding="utf-8"?>
<ds:datastoreItem xmlns:ds="http://schemas.openxmlformats.org/officeDocument/2006/customXml" ds:itemID="{2A1044C7-FBB2-450D-A30C-447D0197D9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0162F8-A56C-43E2-8B25-7FD7A49D4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abdd0-4bfd-4095-8a65-4dc18cf5f1c8"/>
    <ds:schemaRef ds:uri="b8565a0a-6400-491e-8aff-5c06590e62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0C6169-52A2-4451-83E4-A9AA6407CA2B}">
  <ds:schemaRefs>
    <ds:schemaRef ds:uri="http://schemas.microsoft.com/office/2006/metadata/properties"/>
    <ds:schemaRef ds:uri="http://schemas.microsoft.com/office/infopath/2007/PartnerControls"/>
    <ds:schemaRef ds:uri="b8565a0a-6400-491e-8aff-5c06590e6279"/>
    <ds:schemaRef ds:uri="1c8abdd0-4bfd-4095-8a65-4dc18cf5f1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38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Engum</dc:creator>
  <cp:lastModifiedBy>Jackson, Todd</cp:lastModifiedBy>
  <cp:revision>2</cp:revision>
  <dcterms:created xsi:type="dcterms:W3CDTF">2026-06-04T22:52:33Z</dcterms:created>
  <dcterms:modified xsi:type="dcterms:W3CDTF">2026-06-18T13:56:30Z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0x01010034A3C1CD3651F94C95F1EB5164E0720B</vt:lpwstr>
  </property>
  <property fmtid="{D5CDD505-2E9C-101B-9397-08002B2CF9AE}" pid="3" name="MediaServiceImageTags">
    <vt:lpwstr/>
  </property>
</Properties>
</file>