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7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37676"/>
    <a:srgbClr val="EEC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96B23-8AC2-4D17-82C0-89E4CCB395BC}" v="41" dt="2026-06-05T16:18:32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ralmontana.sharepoint.com/sites/CentralMontanaTourismSharedDrive/Shared%20Documents/Annual%20Plan/FY27/Data%20FY27%20Plan%20v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Raleway" pitchFamily="2" charset="0"/>
              </a:rPr>
              <a:t>Visitation</a:t>
            </a:r>
            <a:r>
              <a:rPr lang="en-US" baseline="0" dirty="0">
                <a:latin typeface="Raleway" pitchFamily="2" charset="0"/>
              </a:rPr>
              <a:t> in Central Montana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Visitation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C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B5-4AF1-B145-B384271073B9}"/>
              </c:ext>
            </c:extLst>
          </c:dPt>
          <c:dPt>
            <c:idx val="1"/>
            <c:invertIfNegative val="0"/>
            <c:bubble3D val="0"/>
            <c:spPr>
              <a:solidFill>
                <a:srgbClr val="EEC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B5-4AF1-B145-B384271073B9}"/>
              </c:ext>
            </c:extLst>
          </c:dPt>
          <c:dPt>
            <c:idx val="2"/>
            <c:invertIfNegative val="0"/>
            <c:bubble3D val="0"/>
            <c:spPr>
              <a:solidFill>
                <a:srgbClr val="EEC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B5-4AF1-B145-B384271073B9}"/>
              </c:ext>
            </c:extLst>
          </c:dPt>
          <c:cat>
            <c:multiLvlStrRef>
              <c:f>Sheet1!$A$8:$B$10</c:f>
              <c:multiLvlStrCache>
                <c:ptCount val="3"/>
                <c:lvl>
                  <c:pt idx="0">
                    <c:v>2025</c:v>
                  </c:pt>
                  <c:pt idx="1">
                    <c:v>2024</c:v>
                  </c:pt>
                  <c:pt idx="2">
                    <c:v>2023</c:v>
                  </c:pt>
                </c:lvl>
                <c:lvl>
                  <c:pt idx="0">
                    <c:v>Central Montana</c:v>
                  </c:pt>
                </c:lvl>
              </c:multiLvlStrCache>
            </c:multiLvlStrRef>
          </c:cat>
          <c:val>
            <c:numRef>
              <c:f>Sheet1!$C$8:$C$10</c:f>
              <c:numCache>
                <c:formatCode>General</c:formatCode>
                <c:ptCount val="3"/>
                <c:pt idx="0">
                  <c:v>2836574</c:v>
                </c:pt>
                <c:pt idx="1">
                  <c:v>3944530</c:v>
                </c:pt>
                <c:pt idx="2">
                  <c:v>4283272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B5-4AF1-B145-B38427107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42382463"/>
        <c:axId val="1242377663"/>
      </c:barChart>
      <c:catAx>
        <c:axId val="1242382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377663"/>
        <c:crosses val="autoZero"/>
        <c:auto val="1"/>
        <c:lblAlgn val="ctr"/>
        <c:lblOffset val="100"/>
        <c:noMultiLvlLbl val="0"/>
      </c:catAx>
      <c:valAx>
        <c:axId val="1242377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382463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E2000-52D3-448A-9F91-E6D0AA7F8871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35F94-AFF4-40C8-9C82-819999F9F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9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35F94-AFF4-40C8-9C82-819999F9F1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6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4211-2A91-F8EF-D815-673510916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453A5-723B-9F45-DCDB-75EFDF7D1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FDA85-409B-AA6E-FC72-DA65582F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4A4E-7521-4794-9E1F-82ACA94D38F2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52EB2-CD9F-07A6-6977-87E1A3AE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94E-764A-F8BC-9D5A-2F31AD37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F8B9-334F-4873-A95F-71008FF9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2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10BD-20C7-8DC1-D3A7-7BD018FC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0FBB1-FE02-FFE3-292A-890978DE9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BA45E-A01C-B8AA-1294-F84E89FC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4A4E-7521-4794-9E1F-82ACA94D38F2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328C8-AC4A-AE07-CD8E-6329BE0D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8EDA4-613B-396C-B74C-B494C1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F8B9-334F-4873-A95F-71008FF9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5A33E7-88CC-A07B-8178-40F9B9E50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F031A-4545-C7A8-9624-D67B2EC46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00BBC-3593-AB34-0A7F-D22F44A6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4A4E-7521-4794-9E1F-82ACA94D38F2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135AC-9259-D8D3-73CE-C92F10EE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3D3D5-099D-D17E-A313-0E1CF828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F8B9-334F-4873-A95F-71008FF9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3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DCB22-8C5F-B3A5-0BC5-BC4EE098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890F3-0F6B-AE2B-52C4-FAAA7D5F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96DB7-9CB2-B1B6-5EFC-7617055C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4A4E-7521-4794-9E1F-82ACA94D38F2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07C20-B3F3-EFA0-2FF9-1E673FAD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2A26B-D67D-1355-A5F5-83B4F1A8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F8B9-334F-4873-A95F-71008FF9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135CA-804E-7E44-C40E-6FE18C81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EFCB5-6E26-46BD-E1BF-0CEDB5777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E959F-6424-9A82-32AF-2EAB3D19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4A4E-7521-4794-9E1F-82ACA94D38F2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309FD-8A4A-4DC2-9CA4-710D77C5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A0AFB-27AC-1C3D-B884-F0D570C0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F8B9-334F-4873-A95F-71008FF9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2986-FBAD-EBF2-E925-70C0914A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5DED-738E-2FDE-040E-AE30AFB1E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C4F04-AAF7-BCA3-DABA-5A07186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DC1CC-4EC8-66E5-0722-56180D16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4A4E-7521-4794-9E1F-82ACA94D38F2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7867E-EB8B-54E5-1092-160755B9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8AA63-3EC0-766A-5C5C-67484B8B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F8B9-334F-4873-A95F-71008FF9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3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67D6-C39C-2F3D-EA85-99DB23B4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57AC0-0F33-170C-1CF7-1F68EB5E6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C0306-23B8-28D2-2931-80A97C83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C136E-C608-CA8C-F208-35B111001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EE920-0223-2AD2-12CB-71B3D9FE6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38379E-2461-7662-E1EB-5CE7CCA2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4A4E-7521-4794-9E1F-82ACA94D38F2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AEE73-0F14-E8FE-7586-3222A2A8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BC8892-A52E-51AF-DA65-DE4ECB51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F8B9-334F-4873-A95F-71008FF9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5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4AED-BD88-A051-BEF3-B548B8ED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20A16-41D9-0338-4F3E-87709FBF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4A4E-7521-4794-9E1F-82ACA94D38F2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33E5C-8611-9C1F-03D4-314D0B4A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0E502-81DA-9A1D-DAE6-1E9A3C31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F8B9-334F-4873-A95F-71008FF9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E4D7B-B1FE-9C9E-06FA-59B7A056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4A4E-7521-4794-9E1F-82ACA94D38F2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FC939-1BCE-6B66-12AF-78589B49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0D761-BFC7-776C-D629-F2D90706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F8B9-334F-4873-A95F-71008FF9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4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7FBE-8322-398F-38C3-91BF7605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EE9A6-6098-7540-56AE-8B356900E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66CB5-9D8E-53CD-42DF-7BD987069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0085C-F4A6-3390-7D3C-F96428DD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4A4E-7521-4794-9E1F-82ACA94D38F2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3F688-8178-E452-D662-D1917052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115B1-1B2A-27F4-853F-0D8AFC69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F8B9-334F-4873-A95F-71008FF9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3589-D722-B7E4-47B2-51238A60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9C78C9-BE02-933B-1AE1-2F75A7F19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A045B-F05C-23B6-00CF-FAC118CD2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40B6B-D329-2A48-EBF5-505618A1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4A4E-7521-4794-9E1F-82ACA94D38F2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0A6FA-AA72-5DC3-924F-5ACF0FAB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7BABA-BF09-1101-4E38-B0EFF488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F8B9-334F-4873-A95F-71008FF9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DCB5B-8CF2-8299-24B2-FB3E0E04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BCD6C-6448-AA4A-4025-48EA5FEA8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9F7DC-CF4A-3E4D-7FB2-E75D6B81D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804A4E-7521-4794-9E1F-82ACA94D38F2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C48B5-0A52-4C47-1895-FB5995C31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B82C-6159-A41A-FFA0-867C7507D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0EF8B9-334F-4873-A95F-71008FF9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7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12D60BD2-BB97-A37A-5EF0-CE738CEE73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8187" cy="9045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C2AE-5D3F-73E8-54B3-2DAE61922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182" y="3001313"/>
            <a:ext cx="7665720" cy="57531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404040"/>
                </a:solidFill>
                <a:latin typeface="Raleway" pitchFamily="2" charset="0"/>
              </a:rPr>
              <a:t>FY27 PLAN</a:t>
            </a:r>
          </a:p>
        </p:txBody>
      </p:sp>
      <p:pic>
        <p:nvPicPr>
          <p:cNvPr id="6" name="Picture 5" descr="A black background with white text">
            <a:extLst>
              <a:ext uri="{FF2B5EF4-FFF2-40B4-BE49-F238E27FC236}">
                <a16:creationId xmlns:a16="http://schemas.microsoft.com/office/drawing/2014/main" id="{3D4FCBB3-AC4F-A6EE-6AFB-D1E9D2A81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01" y="1214520"/>
            <a:ext cx="5778797" cy="17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1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ta">
            <a:extLst>
              <a:ext uri="{FF2B5EF4-FFF2-40B4-BE49-F238E27FC236}">
                <a16:creationId xmlns:a16="http://schemas.microsoft.com/office/drawing/2014/main" id="{6B82C36D-9DF9-D3BA-DD97-DBC4B8BD76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374"/>
            <a:ext cx="12205672" cy="76459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A37348-6AFC-259C-8095-FAAF5F8A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16" y="2425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kern="100" dirty="0">
                <a:effectLst/>
                <a:latin typeface="Raleway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Increase visitation to and around Central Montana </a:t>
            </a:r>
            <a:endParaRPr lang="en-US" sz="3200" dirty="0"/>
          </a:p>
        </p:txBody>
      </p:sp>
      <p:sp>
        <p:nvSpPr>
          <p:cNvPr id="3" name="Content Placeholder 2" descr="Data">
            <a:extLst>
              <a:ext uri="{FF2B5EF4-FFF2-40B4-BE49-F238E27FC236}">
                <a16:creationId xmlns:a16="http://schemas.microsoft.com/office/drawing/2014/main" id="{B0C60300-4027-4CBF-1DEF-7DFD082F9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24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737676"/>
              </a:solidFill>
              <a:latin typeface="Raleway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737676"/>
              </a:solidFill>
              <a:latin typeface="Raleway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737676"/>
              </a:solidFill>
              <a:latin typeface="Raleway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737676"/>
              </a:solidFill>
              <a:latin typeface="Raleway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737676"/>
              </a:solidFill>
              <a:latin typeface="Raleway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737676"/>
              </a:solidFill>
              <a:latin typeface="Raleway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737676"/>
              </a:solidFill>
              <a:latin typeface="Raleway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737676"/>
              </a:solidFill>
              <a:latin typeface="Raleway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E0E2D-3025-1A5E-BBB1-F4C72F0910E9}"/>
              </a:ext>
            </a:extLst>
          </p:cNvPr>
          <p:cNvSpPr txBox="1"/>
          <p:nvPr/>
        </p:nvSpPr>
        <p:spPr>
          <a:xfrm>
            <a:off x="1255774" y="5715663"/>
            <a:ext cx="10642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4040"/>
                </a:solidFill>
                <a:latin typeface="Raleway" pitchFamily="2" charset="0"/>
              </a:rPr>
              <a:t>Strategies: Scenic Drive Content, Earned Media/Influencers/Content Creators, Photo + Video Library   </a:t>
            </a:r>
          </a:p>
          <a:p>
            <a:endParaRPr lang="en-US" dirty="0"/>
          </a:p>
        </p:txBody>
      </p:sp>
      <p:graphicFrame>
        <p:nvGraphicFramePr>
          <p:cNvPr id="7" name="Chart 6" descr="Data">
            <a:extLst>
              <a:ext uri="{FF2B5EF4-FFF2-40B4-BE49-F238E27FC236}">
                <a16:creationId xmlns:a16="http://schemas.microsoft.com/office/drawing/2014/main" id="{B79D4265-03CE-7203-761C-8D2A5CC03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173293"/>
              </p:ext>
            </p:extLst>
          </p:nvPr>
        </p:nvGraphicFramePr>
        <p:xfrm>
          <a:off x="2554664" y="1230925"/>
          <a:ext cx="7211505" cy="4411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426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iver with trees and mountains in the background">
            <a:extLst>
              <a:ext uri="{FF2B5EF4-FFF2-40B4-BE49-F238E27FC236}">
                <a16:creationId xmlns:a16="http://schemas.microsoft.com/office/drawing/2014/main" id="{16A61AB3-04E9-73DF-40EA-3A5125EB18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95" y="-381163"/>
            <a:ext cx="12490704" cy="8287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E9FCE8-982A-5E9D-C297-C8C16FB9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kern="100" dirty="0">
                <a:effectLst/>
                <a:latin typeface="Raleway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Public Outreach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8FC4-3DA4-7A52-786C-67928520E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716" y="5158211"/>
            <a:ext cx="10515600" cy="141402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737676"/>
              </a:solidFill>
              <a:latin typeface="Raleway" pitchFamily="2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srgbClr val="404040"/>
              </a:solidFill>
              <a:latin typeface="Raleway" pitchFamily="2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srgbClr val="404040"/>
              </a:solidFill>
              <a:latin typeface="Raleway" pitchFamily="2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600" dirty="0">
                <a:solidFill>
                  <a:srgbClr val="404040"/>
                </a:solidFill>
                <a:latin typeface="Raleway" pitchFamily="2" charset="0"/>
              </a:rPr>
              <a:t>Strategies: Economic Impact, Grants, </a:t>
            </a:r>
            <a:r>
              <a:rPr lang="en-US" sz="9600" i="1" dirty="0">
                <a:solidFill>
                  <a:srgbClr val="404040"/>
                </a:solidFill>
                <a:latin typeface="Raleway" pitchFamily="2" charset="0"/>
              </a:rPr>
              <a:t>Exploration: Central Montana</a:t>
            </a:r>
            <a:r>
              <a:rPr lang="en-US" sz="9600" dirty="0">
                <a:solidFill>
                  <a:srgbClr val="404040"/>
                </a:solidFill>
                <a:latin typeface="Raleway" pitchFamily="2" charset="0"/>
              </a:rPr>
              <a:t>, Partner Communication, Crisis Communication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C53B1-75BA-41B7-EA81-63166DC1A36B}"/>
              </a:ext>
            </a:extLst>
          </p:cNvPr>
          <p:cNvSpPr txBox="1"/>
          <p:nvPr/>
        </p:nvSpPr>
        <p:spPr>
          <a:xfrm>
            <a:off x="4927075" y="2624177"/>
            <a:ext cx="2705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rgbClr val="404040"/>
                </a:solidFill>
                <a:latin typeface="Raleway" pitchFamily="2" charset="0"/>
              </a:rPr>
              <a:t>support continued growth of tourism in their county</a:t>
            </a:r>
            <a:endParaRPr lang="en-US" sz="2400" dirty="0">
              <a:solidFill>
                <a:srgbClr val="404040"/>
              </a:solidFill>
              <a:latin typeface="Raleway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89ADE-CCE4-C3F9-10A6-90C0949B739F}"/>
              </a:ext>
            </a:extLst>
          </p:cNvPr>
          <p:cNvSpPr txBox="1"/>
          <p:nvPr/>
        </p:nvSpPr>
        <p:spPr>
          <a:xfrm>
            <a:off x="2831183" y="1889104"/>
            <a:ext cx="1593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04040"/>
                </a:solidFill>
                <a:latin typeface="Raleway" pitchFamily="2" charset="0"/>
              </a:rPr>
              <a:t>73%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41BB0-1ABE-86E7-2F93-5E724346C0BD}"/>
              </a:ext>
            </a:extLst>
          </p:cNvPr>
          <p:cNvSpPr txBox="1"/>
          <p:nvPr/>
        </p:nvSpPr>
        <p:spPr>
          <a:xfrm>
            <a:off x="5853648" y="1889104"/>
            <a:ext cx="1593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04040"/>
                </a:solidFill>
                <a:latin typeface="Raleway" pitchFamily="2" charset="0"/>
              </a:rPr>
              <a:t>64%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49BFF-E972-0261-0F70-1975C9E7E99C}"/>
              </a:ext>
            </a:extLst>
          </p:cNvPr>
          <p:cNvSpPr txBox="1"/>
          <p:nvPr/>
        </p:nvSpPr>
        <p:spPr>
          <a:xfrm>
            <a:off x="8972747" y="1889104"/>
            <a:ext cx="1593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04040"/>
                </a:solidFill>
                <a:latin typeface="Raleway" pitchFamily="2" charset="0"/>
              </a:rPr>
              <a:t>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63A8A3-2E1F-98C3-3F84-C068F9F5ED98}"/>
              </a:ext>
            </a:extLst>
          </p:cNvPr>
          <p:cNvSpPr txBox="1"/>
          <p:nvPr/>
        </p:nvSpPr>
        <p:spPr>
          <a:xfrm>
            <a:off x="7954652" y="2638937"/>
            <a:ext cx="2705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404040"/>
                </a:solidFill>
                <a:latin typeface="Raleway" pitchFamily="2" charset="0"/>
              </a:rPr>
              <a:t>want tourism activity reduced </a:t>
            </a:r>
            <a:endParaRPr lang="en-US" sz="2400" dirty="0">
              <a:solidFill>
                <a:srgbClr val="737676"/>
              </a:solidFill>
              <a:latin typeface="Raleway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300BE-F42F-DDFB-E86D-EBA9DAF5BCDA}"/>
              </a:ext>
            </a:extLst>
          </p:cNvPr>
          <p:cNvSpPr txBox="1"/>
          <p:nvPr/>
        </p:nvSpPr>
        <p:spPr>
          <a:xfrm>
            <a:off x="1899498" y="2624177"/>
            <a:ext cx="2705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rgbClr val="404040"/>
                </a:solidFill>
                <a:latin typeface="Raleway" pitchFamily="2" charset="0"/>
              </a:rPr>
              <a:t>of residents say tourism has a positive impact on their community</a:t>
            </a:r>
            <a:endParaRPr lang="en-US" sz="2400" dirty="0">
              <a:solidFill>
                <a:srgbClr val="404040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4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">
            <a:extLst>
              <a:ext uri="{FF2B5EF4-FFF2-40B4-BE49-F238E27FC236}">
                <a16:creationId xmlns:a16="http://schemas.microsoft.com/office/drawing/2014/main" id="{C9FCD2FB-8867-72D0-505D-D91D59BFDF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14"/>
            <a:ext cx="12205672" cy="76459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F2998-C385-DC4E-3AA4-9970070D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055" y="2766218"/>
            <a:ext cx="1961560" cy="1325563"/>
          </a:xfrm>
        </p:spPr>
        <p:txBody>
          <a:bodyPr>
            <a:normAutofit/>
          </a:bodyPr>
          <a:lstStyle/>
          <a:p>
            <a:r>
              <a:rPr lang="en-US" sz="3200" kern="100" dirty="0">
                <a:solidFill>
                  <a:srgbClr val="404040"/>
                </a:solidFill>
                <a:effectLst/>
                <a:latin typeface="Raleway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Thanks</a:t>
            </a:r>
            <a:r>
              <a:rPr lang="en-US" sz="3200" kern="100" dirty="0">
                <a:latin typeface="Raleway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!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5E535-EFE5-9EAD-0A80-25366A24784D}"/>
              </a:ext>
            </a:extLst>
          </p:cNvPr>
          <p:cNvSpPr txBox="1"/>
          <p:nvPr/>
        </p:nvSpPr>
        <p:spPr>
          <a:xfrm>
            <a:off x="2242559" y="722763"/>
            <a:ext cx="772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aleway" pitchFamily="2" charset="0"/>
              </a:rPr>
              <a:t>Budget: $599,303 </a:t>
            </a:r>
          </a:p>
        </p:txBody>
      </p:sp>
    </p:spTree>
    <p:extLst>
      <p:ext uri="{BB962C8B-B14F-4D97-AF65-F5344CB8AC3E}">
        <p14:creationId xmlns:p14="http://schemas.microsoft.com/office/powerpoint/2010/main" val="428191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C6D0BEF0CBEE49A150A5D731EF3073" ma:contentTypeVersion="14" ma:contentTypeDescription="Create a new document." ma:contentTypeScope="" ma:versionID="b95ba590611207bb66f6bc0848fe0ea9">
  <xsd:schema xmlns:xsd="http://www.w3.org/2001/XMLSchema" xmlns:xs="http://www.w3.org/2001/XMLSchema" xmlns:p="http://schemas.microsoft.com/office/2006/metadata/properties" xmlns:ns2="0371b44d-2b78-4b6d-985b-93c405c1d605" xmlns:ns3="e7342d59-fbae-4596-8094-308d3aafebea" targetNamespace="http://schemas.microsoft.com/office/2006/metadata/properties" ma:root="true" ma:fieldsID="85f06c38b8d27d42c01a611d9a49905d" ns2:_="" ns3:_="">
    <xsd:import namespace="0371b44d-2b78-4b6d-985b-93c405c1d605"/>
    <xsd:import namespace="e7342d59-fbae-4596-8094-308d3aafeb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1b44d-2b78-4b6d-985b-93c405c1d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8594101-5244-4f3b-9f01-1f1c4079b8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42d59-fbae-4596-8094-308d3aafebe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e8a5d38-f877-4478-ab2e-ffa44e37ba46}" ma:internalName="TaxCatchAll" ma:showField="CatchAllData" ma:web="e7342d59-fbae-4596-8094-308d3aafeb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342d59-fbae-4596-8094-308d3aafebea" xsi:nil="true"/>
    <lcf76f155ced4ddcb4097134ff3c332f xmlns="0371b44d-2b78-4b6d-985b-93c405c1d60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FD8C5A-29C1-4EF0-8269-3752AC8CB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1b44d-2b78-4b6d-985b-93c405c1d605"/>
    <ds:schemaRef ds:uri="e7342d59-fbae-4596-8094-308d3aafeb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8B5A0A-80CE-425E-8C35-C8F3C2AD6BFE}">
  <ds:schemaRefs>
    <ds:schemaRef ds:uri="http://schemas.microsoft.com/office/2006/metadata/properties"/>
    <ds:schemaRef ds:uri="http://schemas.microsoft.com/office/infopath/2007/PartnerControls"/>
    <ds:schemaRef ds:uri="e7342d59-fbae-4596-8094-308d3aafebea"/>
    <ds:schemaRef ds:uri="0371b44d-2b78-4b6d-985b-93c405c1d605"/>
  </ds:schemaRefs>
</ds:datastoreItem>
</file>

<file path=customXml/itemProps3.xml><?xml version="1.0" encoding="utf-8"?>
<ds:datastoreItem xmlns:ds="http://schemas.openxmlformats.org/officeDocument/2006/customXml" ds:itemID="{C3E5764F-7A62-4867-AC64-4A5EAB133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4316</TotalTime>
  <Words>87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Raleway</vt:lpstr>
      <vt:lpstr>Office Theme</vt:lpstr>
      <vt:lpstr>FY27 PLAN</vt:lpstr>
      <vt:lpstr>Increase visitation to and around Central Montana </vt:lpstr>
      <vt:lpstr>Public Outreach 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Avery Creveling-Hughes</dc:creator>
  <cp:lastModifiedBy>Jackson, Todd</cp:lastModifiedBy>
  <cp:revision>3</cp:revision>
  <dcterms:created xsi:type="dcterms:W3CDTF">2025-04-09T14:27:42Z</dcterms:created>
  <dcterms:modified xsi:type="dcterms:W3CDTF">2026-06-18T13:52:52Z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0x010100B7C6D0BEF0CBEE49A150A5D731EF3073</vt:lpwstr>
  </property>
  <property fmtid="{D5CDD505-2E9C-101B-9397-08002B2CF9AE}" pid="3" name="MediaServiceImageTags">
    <vt:lpwstr/>
  </property>
</Properties>
</file>