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</p:sldIdLst>
  <p:sldSz cx="18288000" cy="10287000"/>
  <p:notesSz cx="6858000" cy="9144000"/>
  <p:embeddedFontLst>
    <p:embeddedFont>
      <p:font typeface="Bernoru" panose="020B0604020202020204" charset="0"/>
      <p:regular r:id="rId7"/>
      <p:bold r:id="rId8"/>
    </p:embeddedFont>
    <p:embeddedFont>
      <p:font typeface="Montserrat" panose="00000500000000000000" pitchFamily="2" charset="0"/>
      <p:regular r:id="rId9"/>
      <p:bold r:id="rId10"/>
      <p:italic r:id="rId11"/>
      <p:boldItalic r:id="rId12"/>
    </p:embeddedFont>
    <p:embeddedFont>
      <p:font typeface="Montserrat Bold" panose="020B0604020202020204" charset="0"/>
      <p:regular r:id="rId13"/>
      <p:bold r:id="rId1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 autoAdjust="0"/>
    <p:restoredTop sz="94564" autoAdjust="0"/>
  </p:normalViewPr>
  <p:slideViewPr>
    <p:cSldViewPr>
      <p:cViewPr varScale="1">
        <p:scale>
          <a:sx n="46" d="100"/>
          <a:sy n="46" d="100"/>
        </p:scale>
        <p:origin x="90" y="4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2.fntdata"/><Relationship Id="rId13" Type="http://schemas.openxmlformats.org/officeDocument/2006/relationships/font" Target="fonts/font7.fntdata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font" Target="fonts/font1.fntdata"/><Relationship Id="rId12" Type="http://schemas.openxmlformats.org/officeDocument/2006/relationships/font" Target="fonts/font6.fntdata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font" Target="fonts/font3.fntdata"/><Relationship Id="rId14" Type="http://schemas.openxmlformats.org/officeDocument/2006/relationships/font" Target="fonts/font8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6/18/2026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sv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7" Type="http://schemas.openxmlformats.org/officeDocument/2006/relationships/image" Target="../media/image14.png"/><Relationship Id="rId2" Type="http://schemas.openxmlformats.org/officeDocument/2006/relationships/image" Target="../media/image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svg"/><Relationship Id="rId4" Type="http://schemas.openxmlformats.org/officeDocument/2006/relationships/image" Target="../media/image11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3062870" y="7731679"/>
            <a:ext cx="3741644" cy="4355848"/>
            <a:chOff x="0" y="0"/>
            <a:chExt cx="985453" cy="114721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85454" cy="1147219"/>
            </a:xfrm>
            <a:custGeom>
              <a:avLst/>
              <a:gdLst/>
              <a:ahLst/>
              <a:cxnLst/>
              <a:rect l="l" t="t" r="r" b="b"/>
              <a:pathLst>
                <a:path w="985454" h="1147219">
                  <a:moveTo>
                    <a:pt x="0" y="0"/>
                  </a:moveTo>
                  <a:lnTo>
                    <a:pt x="985454" y="0"/>
                  </a:lnTo>
                  <a:lnTo>
                    <a:pt x="985454" y="1147219"/>
                  </a:lnTo>
                  <a:lnTo>
                    <a:pt x="0" y="1147219"/>
                  </a:lnTo>
                  <a:close/>
                </a:path>
              </a:pathLst>
            </a:custGeom>
            <a:solidFill>
              <a:srgbClr val="E1843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985453" cy="118531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321775" y="7730855"/>
            <a:ext cx="16966225" cy="777161"/>
            <a:chOff x="0" y="0"/>
            <a:chExt cx="4468471" cy="20468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468471" cy="204685"/>
            </a:xfrm>
            <a:custGeom>
              <a:avLst/>
              <a:gdLst/>
              <a:ahLst/>
              <a:cxnLst/>
              <a:rect l="l" t="t" r="r" b="b"/>
              <a:pathLst>
                <a:path w="4468471" h="204685">
                  <a:moveTo>
                    <a:pt x="0" y="0"/>
                  </a:moveTo>
                  <a:lnTo>
                    <a:pt x="4468471" y="0"/>
                  </a:lnTo>
                  <a:lnTo>
                    <a:pt x="4468471" y="204685"/>
                  </a:lnTo>
                  <a:lnTo>
                    <a:pt x="0" y="204685"/>
                  </a:lnTo>
                  <a:close/>
                </a:path>
              </a:pathLst>
            </a:custGeom>
            <a:ln w="38100" cap="sq">
              <a:solidFill>
                <a:srgbClr val="D9D9D9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468471" cy="24278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4546356" y="0"/>
            <a:ext cx="3741644" cy="4355848"/>
            <a:chOff x="0" y="0"/>
            <a:chExt cx="985453" cy="114721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985454" cy="1147219"/>
            </a:xfrm>
            <a:custGeom>
              <a:avLst/>
              <a:gdLst/>
              <a:ahLst/>
              <a:cxnLst/>
              <a:rect l="l" t="t" r="r" b="b"/>
              <a:pathLst>
                <a:path w="985454" h="1147219">
                  <a:moveTo>
                    <a:pt x="0" y="0"/>
                  </a:moveTo>
                  <a:lnTo>
                    <a:pt x="985454" y="0"/>
                  </a:lnTo>
                  <a:lnTo>
                    <a:pt x="985454" y="1147219"/>
                  </a:lnTo>
                  <a:lnTo>
                    <a:pt x="0" y="1147219"/>
                  </a:lnTo>
                  <a:close/>
                </a:path>
              </a:pathLst>
            </a:custGeom>
            <a:solidFill>
              <a:srgbClr val="E1843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985453" cy="118531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3828420" y="-3305288"/>
            <a:ext cx="7563891" cy="6973351"/>
            <a:chOff x="0" y="0"/>
            <a:chExt cx="1992136" cy="1836603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992136" cy="1836603"/>
            </a:xfrm>
            <a:custGeom>
              <a:avLst/>
              <a:gdLst/>
              <a:ahLst/>
              <a:cxnLst/>
              <a:rect l="l" t="t" r="r" b="b"/>
              <a:pathLst>
                <a:path w="1992136" h="1836603">
                  <a:moveTo>
                    <a:pt x="0" y="0"/>
                  </a:moveTo>
                  <a:lnTo>
                    <a:pt x="1992136" y="0"/>
                  </a:lnTo>
                  <a:lnTo>
                    <a:pt x="1992136" y="1836603"/>
                  </a:lnTo>
                  <a:lnTo>
                    <a:pt x="0" y="1836603"/>
                  </a:lnTo>
                  <a:close/>
                </a:path>
              </a:pathLst>
            </a:custGeom>
            <a:solidFill>
              <a:srgbClr val="E1843F"/>
            </a:solidFill>
            <a:ln w="38100" cap="sq">
              <a:solidFill>
                <a:srgbClr val="D9D9D9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1992136" cy="18747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4" name="Group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1593364" y="1778160"/>
            <a:ext cx="5665936" cy="6730680"/>
            <a:chOff x="0" y="0"/>
            <a:chExt cx="812800" cy="965542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965542"/>
            </a:xfrm>
            <a:custGeom>
              <a:avLst/>
              <a:gdLst/>
              <a:ahLst/>
              <a:cxnLst/>
              <a:rect l="l" t="t" r="r" b="b"/>
              <a:pathLst>
                <a:path w="812800" h="965542">
                  <a:moveTo>
                    <a:pt x="0" y="0"/>
                  </a:moveTo>
                  <a:lnTo>
                    <a:pt x="812800" y="0"/>
                  </a:lnTo>
                  <a:lnTo>
                    <a:pt x="812800" y="965542"/>
                  </a:lnTo>
                  <a:lnTo>
                    <a:pt x="0" y="965542"/>
                  </a:lnTo>
                  <a:close/>
                </a:path>
              </a:pathLst>
            </a:custGeom>
            <a:blipFill>
              <a:blip r:embed="rId2"/>
              <a:stretch>
                <a:fillRect l="-77137" r="-1375"/>
              </a:stretch>
            </a:blipFill>
            <a:ln w="3810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1321775" y="2647508"/>
            <a:ext cx="10271589" cy="3505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9000"/>
              </a:lnSpc>
            </a:pPr>
            <a:r>
              <a:rPr lang="en-US" sz="9000">
                <a:solidFill>
                  <a:srgbClr val="545454"/>
                </a:solidFill>
                <a:latin typeface="Bernoru"/>
                <a:ea typeface="Bernoru"/>
                <a:cs typeface="Bernoru"/>
                <a:sym typeface="Bernoru"/>
              </a:rPr>
              <a:t>MARKETING PLAN</a:t>
            </a:r>
          </a:p>
          <a:p>
            <a:pPr algn="just">
              <a:lnSpc>
                <a:spcPts val="9000"/>
              </a:lnSpc>
            </a:pPr>
            <a:r>
              <a:rPr lang="en-US" sz="9000">
                <a:solidFill>
                  <a:srgbClr val="545454"/>
                </a:solidFill>
                <a:latin typeface="Bernoru"/>
                <a:ea typeface="Bernoru"/>
                <a:cs typeface="Bernoru"/>
                <a:sym typeface="Bernoru"/>
              </a:rPr>
              <a:t>2027</a:t>
            </a:r>
          </a:p>
        </p:txBody>
      </p:sp>
      <p:sp>
        <p:nvSpPr>
          <p:cNvPr id="17" name="Freeform 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321775" y="1571406"/>
            <a:ext cx="854796" cy="413508"/>
          </a:xfrm>
          <a:custGeom>
            <a:avLst/>
            <a:gdLst/>
            <a:ahLst/>
            <a:cxnLst/>
            <a:rect l="l" t="t" r="r" b="b"/>
            <a:pathLst>
              <a:path w="854796" h="413508">
                <a:moveTo>
                  <a:pt x="0" y="0"/>
                </a:moveTo>
                <a:lnTo>
                  <a:pt x="854796" y="0"/>
                </a:lnTo>
                <a:lnTo>
                  <a:pt x="854796" y="413508"/>
                </a:lnTo>
                <a:lnTo>
                  <a:pt x="0" y="41350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593364" y="8756490"/>
            <a:ext cx="7315200" cy="146304"/>
          </a:xfrm>
          <a:custGeom>
            <a:avLst/>
            <a:gdLst/>
            <a:ahLst/>
            <a:cxnLst/>
            <a:rect l="l" t="t" r="r" b="b"/>
            <a:pathLst>
              <a:path w="7315200" h="146304">
                <a:moveTo>
                  <a:pt x="0" y="0"/>
                </a:moveTo>
                <a:lnTo>
                  <a:pt x="7315200" y="0"/>
                </a:lnTo>
                <a:lnTo>
                  <a:pt x="7315200" y="146304"/>
                </a:lnTo>
                <a:lnTo>
                  <a:pt x="0" y="14630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TextBox 19"/>
          <p:cNvSpPr txBox="1"/>
          <p:nvPr/>
        </p:nvSpPr>
        <p:spPr>
          <a:xfrm>
            <a:off x="2373139" y="1636873"/>
            <a:ext cx="2728845" cy="330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99"/>
              </a:lnSpc>
            </a:pPr>
            <a:r>
              <a:rPr lang="en-US" sz="2499">
                <a:solidFill>
                  <a:srgbClr val="545454"/>
                </a:solidFill>
                <a:latin typeface="Bernoru"/>
                <a:ea typeface="Bernoru"/>
                <a:cs typeface="Bernoru"/>
                <a:sym typeface="Bernoru"/>
              </a:rPr>
              <a:t>BUTTE DMO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752563" y="7968623"/>
            <a:ext cx="8347417" cy="260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00"/>
              </a:lnSpc>
            </a:pPr>
            <a:r>
              <a:rPr lang="en-US" sz="20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Presented By : Kehli Hazlett &amp; Jeanette Kopf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321775" y="6480651"/>
            <a:ext cx="9803114" cy="320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99"/>
              </a:lnSpc>
            </a:pPr>
            <a:r>
              <a:rPr lang="en-US" sz="2499" b="1">
                <a:solidFill>
                  <a:srgbClr val="545454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WILDLY HISTORIC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2088803" y="-2041919"/>
            <a:ext cx="6905480" cy="6141239"/>
            <a:chOff x="0" y="0"/>
            <a:chExt cx="1818727" cy="161744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818727" cy="1617446"/>
            </a:xfrm>
            <a:custGeom>
              <a:avLst/>
              <a:gdLst/>
              <a:ahLst/>
              <a:cxnLst/>
              <a:rect l="l" t="t" r="r" b="b"/>
              <a:pathLst>
                <a:path w="1818727" h="1617446">
                  <a:moveTo>
                    <a:pt x="0" y="0"/>
                  </a:moveTo>
                  <a:lnTo>
                    <a:pt x="1818727" y="0"/>
                  </a:lnTo>
                  <a:lnTo>
                    <a:pt x="1818727" y="1617446"/>
                  </a:lnTo>
                  <a:lnTo>
                    <a:pt x="0" y="1617446"/>
                  </a:lnTo>
                  <a:close/>
                </a:path>
              </a:pathLst>
            </a:custGeom>
            <a:solidFill>
              <a:srgbClr val="E1843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818727" cy="16555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2466399" y="-715964"/>
            <a:ext cx="18617497" cy="5170062"/>
            <a:chOff x="0" y="0"/>
            <a:chExt cx="4903374" cy="136166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903374" cy="1361663"/>
            </a:xfrm>
            <a:custGeom>
              <a:avLst/>
              <a:gdLst/>
              <a:ahLst/>
              <a:cxnLst/>
              <a:rect l="l" t="t" r="r" b="b"/>
              <a:pathLst>
                <a:path w="4903374" h="1361663">
                  <a:moveTo>
                    <a:pt x="0" y="0"/>
                  </a:moveTo>
                  <a:lnTo>
                    <a:pt x="4903374" y="0"/>
                  </a:lnTo>
                  <a:lnTo>
                    <a:pt x="4903374" y="1361663"/>
                  </a:lnTo>
                  <a:lnTo>
                    <a:pt x="0" y="1361663"/>
                  </a:lnTo>
                  <a:close/>
                </a:path>
              </a:pathLst>
            </a:custGeom>
            <a:solidFill>
              <a:srgbClr val="E1843F"/>
            </a:solidFill>
            <a:ln w="38100" cap="sq">
              <a:solidFill>
                <a:srgbClr val="D9D9D9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903374" cy="13997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28700" y="2592233"/>
            <a:ext cx="16230600" cy="3723731"/>
            <a:chOff x="0" y="0"/>
            <a:chExt cx="2514545" cy="57690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514545" cy="576903"/>
            </a:xfrm>
            <a:custGeom>
              <a:avLst/>
              <a:gdLst/>
              <a:ahLst/>
              <a:cxnLst/>
              <a:rect l="l" t="t" r="r" b="b"/>
              <a:pathLst>
                <a:path w="2514545" h="576903">
                  <a:moveTo>
                    <a:pt x="0" y="0"/>
                  </a:moveTo>
                  <a:lnTo>
                    <a:pt x="2514545" y="0"/>
                  </a:lnTo>
                  <a:lnTo>
                    <a:pt x="2514545" y="576903"/>
                  </a:lnTo>
                  <a:lnTo>
                    <a:pt x="0" y="576903"/>
                  </a:lnTo>
                  <a:close/>
                </a:path>
              </a:pathLst>
            </a:custGeom>
            <a:blipFill>
              <a:blip r:embed="rId2"/>
              <a:stretch>
                <a:fillRect t="-64460" b="-36831"/>
              </a:stretch>
            </a:blipFill>
            <a:ln w="3810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028700" y="1152525"/>
            <a:ext cx="11642323" cy="10433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700"/>
              </a:lnSpc>
            </a:pPr>
            <a:r>
              <a:rPr lang="en-US" sz="7700">
                <a:solidFill>
                  <a:srgbClr val="FFFFFF"/>
                </a:solidFill>
                <a:latin typeface="Bernoru"/>
                <a:ea typeface="Bernoru"/>
                <a:cs typeface="Bernoru"/>
                <a:sym typeface="Bernoru"/>
              </a:rPr>
              <a:t>FOCUS FOR 2027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28700" y="6677914"/>
            <a:ext cx="2580092" cy="1289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</a:pPr>
            <a:r>
              <a:rPr lang="en-US" sz="2499" b="1">
                <a:solidFill>
                  <a:srgbClr val="545454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INCREASE IN DOMESTIC TOURISM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5266796" y="6677914"/>
            <a:ext cx="3290478" cy="1289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</a:pPr>
            <a:r>
              <a:rPr lang="en-US" sz="2499" b="1">
                <a:solidFill>
                  <a:srgbClr val="545454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INCREASE LENGTH OF STAY &amp; VISITOR SPENDING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9508711" y="6677914"/>
            <a:ext cx="2580092" cy="1727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</a:pPr>
            <a:r>
              <a:rPr lang="en-US" sz="2499" b="1">
                <a:solidFill>
                  <a:srgbClr val="545454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STRENGTHEN BRAND IDENTITY</a:t>
            </a:r>
          </a:p>
          <a:p>
            <a:pPr algn="l">
              <a:lnSpc>
                <a:spcPts val="3499"/>
              </a:lnSpc>
            </a:pPr>
            <a:endParaRPr lang="en-US" sz="2499" b="1">
              <a:solidFill>
                <a:srgbClr val="545454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13742989" y="6677914"/>
            <a:ext cx="3034739" cy="1289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</a:pPr>
            <a:r>
              <a:rPr lang="en-US" sz="2499" b="1">
                <a:solidFill>
                  <a:srgbClr val="545454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PROMOTE SUSTAINABLE TOURISM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26586" y="8012113"/>
            <a:ext cx="3516311" cy="2454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>
                <a:solidFill>
                  <a:srgbClr val="545454"/>
                </a:solidFill>
                <a:latin typeface="Montserrat"/>
                <a:ea typeface="Montserrat"/>
                <a:cs typeface="Montserrat"/>
                <a:sym typeface="Montserrat"/>
              </a:rPr>
              <a:t>Expand awareness and visitation from key regional markets including Montana, Washington, Utah, Idaho, Colorado, and</a:t>
            </a:r>
          </a:p>
          <a:p>
            <a:pPr algn="l">
              <a:lnSpc>
                <a:spcPts val="2800"/>
              </a:lnSpc>
            </a:pPr>
            <a:r>
              <a:rPr lang="en-US" sz="2000">
                <a:solidFill>
                  <a:srgbClr val="545454"/>
                </a:solidFill>
                <a:latin typeface="Montserrat"/>
                <a:ea typeface="Montserrat"/>
                <a:cs typeface="Montserrat"/>
                <a:sym typeface="Montserrat"/>
              </a:rPr>
              <a:t>Oregon.</a:t>
            </a:r>
          </a:p>
          <a:p>
            <a:pPr algn="just">
              <a:lnSpc>
                <a:spcPts val="2800"/>
              </a:lnSpc>
            </a:pPr>
            <a:endParaRPr lang="en-US" sz="2000">
              <a:solidFill>
                <a:srgbClr val="54545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5264682" y="8012113"/>
            <a:ext cx="3516311" cy="2101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>
                <a:solidFill>
                  <a:srgbClr val="545454"/>
                </a:solidFill>
                <a:latin typeface="Montserrat"/>
                <a:ea typeface="Montserrat"/>
                <a:cs typeface="Montserrat"/>
                <a:sym typeface="Montserrat"/>
              </a:rPr>
              <a:t>Increase Length of Stay and Spending: Promote historical tours, outdoor adventures, cultural events, and local businesses.</a:t>
            </a:r>
          </a:p>
          <a:p>
            <a:pPr algn="just">
              <a:lnSpc>
                <a:spcPts val="2800"/>
              </a:lnSpc>
            </a:pPr>
            <a:endParaRPr lang="en-US" sz="2000">
              <a:solidFill>
                <a:srgbClr val="54545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9504893" y="8012113"/>
            <a:ext cx="3516311" cy="2101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>
                <a:solidFill>
                  <a:srgbClr val="545454"/>
                </a:solidFill>
                <a:latin typeface="Montserrat"/>
                <a:ea typeface="Montserrat"/>
                <a:cs typeface="Montserrat"/>
                <a:sym typeface="Montserrat"/>
              </a:rPr>
              <a:t>Position Butte as a must-visit, year-round destination due to its history, scenic landscapes, and festivals.</a:t>
            </a:r>
          </a:p>
          <a:p>
            <a:pPr algn="l">
              <a:lnSpc>
                <a:spcPts val="2800"/>
              </a:lnSpc>
            </a:pPr>
            <a:endParaRPr lang="en-US" sz="2000">
              <a:solidFill>
                <a:srgbClr val="54545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13742989" y="8012113"/>
            <a:ext cx="3516311" cy="1749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>
                <a:solidFill>
                  <a:srgbClr val="545454"/>
                </a:solidFill>
                <a:latin typeface="Montserrat"/>
                <a:ea typeface="Montserrat"/>
                <a:cs typeface="Montserrat"/>
                <a:sym typeface="Montserrat"/>
              </a:rPr>
              <a:t>Encourage long-term growth while preserving historical, cultural &amp; environmental assets,.</a:t>
            </a:r>
          </a:p>
          <a:p>
            <a:pPr algn="l">
              <a:lnSpc>
                <a:spcPts val="2800"/>
              </a:lnSpc>
            </a:pPr>
            <a:endParaRPr lang="en-US" sz="2000">
              <a:solidFill>
                <a:srgbClr val="54545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2466399" y="-715964"/>
            <a:ext cx="21442101" cy="3750837"/>
            <a:chOff x="0" y="0"/>
            <a:chExt cx="5647302" cy="98787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647302" cy="987875"/>
            </a:xfrm>
            <a:custGeom>
              <a:avLst/>
              <a:gdLst/>
              <a:ahLst/>
              <a:cxnLst/>
              <a:rect l="l" t="t" r="r" b="b"/>
              <a:pathLst>
                <a:path w="5647302" h="987875">
                  <a:moveTo>
                    <a:pt x="0" y="0"/>
                  </a:moveTo>
                  <a:lnTo>
                    <a:pt x="5647302" y="0"/>
                  </a:lnTo>
                  <a:lnTo>
                    <a:pt x="5647302" y="987875"/>
                  </a:lnTo>
                  <a:lnTo>
                    <a:pt x="0" y="987875"/>
                  </a:lnTo>
                  <a:close/>
                </a:path>
              </a:pathLst>
            </a:custGeom>
            <a:solidFill>
              <a:srgbClr val="E1843F"/>
            </a:solidFill>
            <a:ln w="38100" cap="sq">
              <a:solidFill>
                <a:srgbClr val="D9D9D9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647302" cy="1025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281581" y="3562717"/>
            <a:ext cx="2070101" cy="2176190"/>
          </a:xfrm>
          <a:custGeom>
            <a:avLst/>
            <a:gdLst/>
            <a:ahLst/>
            <a:cxnLst/>
            <a:rect l="l" t="t" r="r" b="b"/>
            <a:pathLst>
              <a:path w="2070101" h="2176190">
                <a:moveTo>
                  <a:pt x="0" y="0"/>
                </a:moveTo>
                <a:lnTo>
                  <a:pt x="2070101" y="0"/>
                </a:lnTo>
                <a:lnTo>
                  <a:pt x="2070101" y="2176190"/>
                </a:lnTo>
                <a:lnTo>
                  <a:pt x="0" y="217619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950611" y="3956143"/>
            <a:ext cx="1798501" cy="1782764"/>
          </a:xfrm>
          <a:custGeom>
            <a:avLst/>
            <a:gdLst/>
            <a:ahLst/>
            <a:cxnLst/>
            <a:rect l="l" t="t" r="r" b="b"/>
            <a:pathLst>
              <a:path w="1798501" h="1782764">
                <a:moveTo>
                  <a:pt x="0" y="0"/>
                </a:moveTo>
                <a:lnTo>
                  <a:pt x="1798501" y="0"/>
                </a:lnTo>
                <a:lnTo>
                  <a:pt x="1798501" y="1782764"/>
                </a:lnTo>
                <a:lnTo>
                  <a:pt x="0" y="178276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412199" y="4113167"/>
            <a:ext cx="2773116" cy="1625739"/>
          </a:xfrm>
          <a:custGeom>
            <a:avLst/>
            <a:gdLst/>
            <a:ahLst/>
            <a:cxnLst/>
            <a:rect l="l" t="t" r="r" b="b"/>
            <a:pathLst>
              <a:path w="2773116" h="1625739">
                <a:moveTo>
                  <a:pt x="0" y="0"/>
                </a:moveTo>
                <a:lnTo>
                  <a:pt x="2773117" y="0"/>
                </a:lnTo>
                <a:lnTo>
                  <a:pt x="2773117" y="1625740"/>
                </a:lnTo>
                <a:lnTo>
                  <a:pt x="0" y="162574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3983775" y="3631611"/>
            <a:ext cx="2299913" cy="2107296"/>
          </a:xfrm>
          <a:custGeom>
            <a:avLst/>
            <a:gdLst/>
            <a:ahLst/>
            <a:cxnLst/>
            <a:rect l="l" t="t" r="r" b="b"/>
            <a:pathLst>
              <a:path w="2299913" h="2107296">
                <a:moveTo>
                  <a:pt x="0" y="0"/>
                </a:moveTo>
                <a:lnTo>
                  <a:pt x="2299914" y="0"/>
                </a:lnTo>
                <a:lnTo>
                  <a:pt x="2299914" y="2107296"/>
                </a:lnTo>
                <a:lnTo>
                  <a:pt x="0" y="210729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1028700" y="1152525"/>
            <a:ext cx="11642323" cy="10433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700"/>
              </a:lnSpc>
            </a:pPr>
            <a:r>
              <a:rPr lang="en-US" sz="7700">
                <a:solidFill>
                  <a:srgbClr val="FFFFFF"/>
                </a:solidFill>
                <a:latin typeface="Bernoru"/>
                <a:ea typeface="Bernoru"/>
                <a:cs typeface="Bernoru"/>
                <a:sym typeface="Bernoru"/>
              </a:rPr>
              <a:t>SUPPORTING DATA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26586" y="6052439"/>
            <a:ext cx="2580092" cy="1289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</a:pPr>
            <a:r>
              <a:rPr lang="en-US" sz="2499" b="1">
                <a:solidFill>
                  <a:srgbClr val="545454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INCREASE IN DOMESTIC TOURISM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264682" y="6052439"/>
            <a:ext cx="3290478" cy="1289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</a:pPr>
            <a:r>
              <a:rPr lang="en-US" sz="2499" b="1">
                <a:solidFill>
                  <a:srgbClr val="545454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INCREASE LENGTH OF STAY &amp; VISITOR SPENDING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9508711" y="6052439"/>
            <a:ext cx="2580092" cy="1727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</a:pPr>
            <a:r>
              <a:rPr lang="en-US" sz="2499" b="1">
                <a:solidFill>
                  <a:srgbClr val="545454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STRENGTHEN BRAND IDENTITY</a:t>
            </a:r>
          </a:p>
          <a:p>
            <a:pPr algn="l">
              <a:lnSpc>
                <a:spcPts val="3499"/>
              </a:lnSpc>
            </a:pPr>
            <a:endParaRPr lang="en-US" sz="2499" b="1">
              <a:solidFill>
                <a:srgbClr val="545454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3983775" y="6052439"/>
            <a:ext cx="3034739" cy="1289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</a:pPr>
            <a:r>
              <a:rPr lang="en-US" sz="2499" b="1">
                <a:solidFill>
                  <a:srgbClr val="545454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PROMOTE SUSTAINABLE TOURISM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24472" y="7508875"/>
            <a:ext cx="3516311" cy="1749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>
                <a:solidFill>
                  <a:srgbClr val="545454"/>
                </a:solidFill>
                <a:latin typeface="Montserrat"/>
                <a:ea typeface="Montserrat"/>
                <a:cs typeface="Montserrat"/>
                <a:sym typeface="Montserrat"/>
              </a:rPr>
              <a:t>Montana, Washington, Utah, &amp; Idaho Visitation shown through Placer.ai &amp; ITRR.</a:t>
            </a:r>
          </a:p>
          <a:p>
            <a:pPr algn="just">
              <a:lnSpc>
                <a:spcPts val="2800"/>
              </a:lnSpc>
            </a:pPr>
            <a:endParaRPr lang="en-US" sz="2000">
              <a:solidFill>
                <a:srgbClr val="54545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5151766" y="7508875"/>
            <a:ext cx="3516311" cy="2454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>
                <a:solidFill>
                  <a:srgbClr val="545454"/>
                </a:solidFill>
                <a:latin typeface="Montserrat"/>
                <a:ea typeface="Montserrat"/>
                <a:cs typeface="Montserrat"/>
                <a:sym typeface="Montserrat"/>
              </a:rPr>
              <a:t>Butte had approximately 487,000 overnight hotel stays per ITRR &amp; TBID Butte Demographics Information.</a:t>
            </a:r>
          </a:p>
          <a:p>
            <a:pPr algn="l">
              <a:lnSpc>
                <a:spcPts val="2800"/>
              </a:lnSpc>
            </a:pPr>
            <a:endParaRPr lang="en-US" sz="2000">
              <a:solidFill>
                <a:srgbClr val="545454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just">
              <a:lnSpc>
                <a:spcPts val="2800"/>
              </a:lnSpc>
            </a:pPr>
            <a:endParaRPr lang="en-US" sz="2000">
              <a:solidFill>
                <a:srgbClr val="54545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9040602" y="7508875"/>
            <a:ext cx="3516311" cy="2101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>
                <a:solidFill>
                  <a:srgbClr val="545454"/>
                </a:solidFill>
                <a:latin typeface="Montserrat"/>
                <a:ea typeface="Montserrat"/>
                <a:cs typeface="Montserrat"/>
                <a:sym typeface="Montserrat"/>
              </a:rPr>
              <a:t>Position Butte as a must-visit, year-round destination as the state of Montana has 3,295,000 drive-through visitors,(ITRR).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3742989" y="7508875"/>
            <a:ext cx="3516311" cy="2806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>
                <a:solidFill>
                  <a:srgbClr val="545454"/>
                </a:solidFill>
                <a:latin typeface="Montserrat"/>
                <a:ea typeface="Montserrat"/>
                <a:cs typeface="Montserrat"/>
                <a:sym typeface="Montserrat"/>
              </a:rPr>
              <a:t>Encourage long-term growth while preserving historical, cultural &amp; environmental assets, by converting our drive through visitors ( Butte: 92%) into longer stays.</a:t>
            </a:r>
          </a:p>
          <a:p>
            <a:pPr algn="l">
              <a:lnSpc>
                <a:spcPts val="2800"/>
              </a:lnSpc>
            </a:pPr>
            <a:endParaRPr lang="en-US" sz="2000">
              <a:solidFill>
                <a:srgbClr val="54545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18" name="Group 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6004716" y="-233715"/>
            <a:ext cx="18890014" cy="3268589"/>
            <a:chOff x="0" y="0"/>
            <a:chExt cx="4975148" cy="860863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4975148" cy="860863"/>
            </a:xfrm>
            <a:custGeom>
              <a:avLst/>
              <a:gdLst/>
              <a:ahLst/>
              <a:cxnLst/>
              <a:rect l="l" t="t" r="r" b="b"/>
              <a:pathLst>
                <a:path w="4975148" h="860863">
                  <a:moveTo>
                    <a:pt x="0" y="0"/>
                  </a:moveTo>
                  <a:lnTo>
                    <a:pt x="4975148" y="0"/>
                  </a:lnTo>
                  <a:lnTo>
                    <a:pt x="4975148" y="860863"/>
                  </a:lnTo>
                  <a:lnTo>
                    <a:pt x="0" y="860863"/>
                  </a:lnTo>
                  <a:close/>
                </a:path>
              </a:pathLst>
            </a:custGeom>
            <a:ln w="38100" cap="sq">
              <a:solidFill>
                <a:srgbClr val="D9D9D9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38100"/>
              <a:ext cx="4975148" cy="8989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2466399" y="-715964"/>
            <a:ext cx="21442101" cy="3750837"/>
            <a:chOff x="0" y="0"/>
            <a:chExt cx="5647302" cy="98787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647302" cy="987875"/>
            </a:xfrm>
            <a:custGeom>
              <a:avLst/>
              <a:gdLst/>
              <a:ahLst/>
              <a:cxnLst/>
              <a:rect l="l" t="t" r="r" b="b"/>
              <a:pathLst>
                <a:path w="5647302" h="987875">
                  <a:moveTo>
                    <a:pt x="0" y="0"/>
                  </a:moveTo>
                  <a:lnTo>
                    <a:pt x="5647302" y="0"/>
                  </a:lnTo>
                  <a:lnTo>
                    <a:pt x="5647302" y="987875"/>
                  </a:lnTo>
                  <a:lnTo>
                    <a:pt x="0" y="987875"/>
                  </a:lnTo>
                  <a:close/>
                </a:path>
              </a:pathLst>
            </a:custGeom>
            <a:solidFill>
              <a:srgbClr val="E1843F"/>
            </a:solidFill>
            <a:ln w="38100" cap="sq">
              <a:solidFill>
                <a:srgbClr val="D9D9D9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647302" cy="1025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6004716" y="-233715"/>
            <a:ext cx="18890014" cy="3268589"/>
            <a:chOff x="0" y="0"/>
            <a:chExt cx="4975148" cy="86086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975148" cy="860863"/>
            </a:xfrm>
            <a:custGeom>
              <a:avLst/>
              <a:gdLst/>
              <a:ahLst/>
              <a:cxnLst/>
              <a:rect l="l" t="t" r="r" b="b"/>
              <a:pathLst>
                <a:path w="4975148" h="860863">
                  <a:moveTo>
                    <a:pt x="0" y="0"/>
                  </a:moveTo>
                  <a:lnTo>
                    <a:pt x="4975148" y="0"/>
                  </a:lnTo>
                  <a:lnTo>
                    <a:pt x="4975148" y="860863"/>
                  </a:lnTo>
                  <a:lnTo>
                    <a:pt x="0" y="860863"/>
                  </a:lnTo>
                  <a:close/>
                </a:path>
              </a:pathLst>
            </a:custGeom>
            <a:ln w="3810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975148" cy="8989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09752" y="4571192"/>
            <a:ext cx="1216059" cy="1144615"/>
          </a:xfrm>
          <a:custGeom>
            <a:avLst/>
            <a:gdLst/>
            <a:ahLst/>
            <a:cxnLst/>
            <a:rect l="l" t="t" r="r" b="b"/>
            <a:pathLst>
              <a:path w="1216059" h="1144615">
                <a:moveTo>
                  <a:pt x="0" y="0"/>
                </a:moveTo>
                <a:lnTo>
                  <a:pt x="1216058" y="0"/>
                </a:lnTo>
                <a:lnTo>
                  <a:pt x="1216058" y="1144616"/>
                </a:lnTo>
                <a:lnTo>
                  <a:pt x="0" y="114461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54506" y="7326169"/>
            <a:ext cx="1090246" cy="1144615"/>
          </a:xfrm>
          <a:custGeom>
            <a:avLst/>
            <a:gdLst/>
            <a:ahLst/>
            <a:cxnLst/>
            <a:rect l="l" t="t" r="r" b="b"/>
            <a:pathLst>
              <a:path w="1090246" h="1144615">
                <a:moveTo>
                  <a:pt x="0" y="0"/>
                </a:moveTo>
                <a:lnTo>
                  <a:pt x="1090246" y="0"/>
                </a:lnTo>
                <a:lnTo>
                  <a:pt x="1090246" y="1144615"/>
                </a:lnTo>
                <a:lnTo>
                  <a:pt x="0" y="114461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0" name="Freeform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54506" y="5974572"/>
            <a:ext cx="1166061" cy="1128164"/>
          </a:xfrm>
          <a:custGeom>
            <a:avLst/>
            <a:gdLst/>
            <a:ahLst/>
            <a:cxnLst/>
            <a:rect l="l" t="t" r="r" b="b"/>
            <a:pathLst>
              <a:path w="1166061" h="1128164">
                <a:moveTo>
                  <a:pt x="0" y="0"/>
                </a:moveTo>
                <a:lnTo>
                  <a:pt x="1166061" y="0"/>
                </a:lnTo>
                <a:lnTo>
                  <a:pt x="1166061" y="1128163"/>
                </a:lnTo>
                <a:lnTo>
                  <a:pt x="0" y="112816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1" name="Freeform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53699" y="8694218"/>
            <a:ext cx="1128164" cy="1128164"/>
          </a:xfrm>
          <a:custGeom>
            <a:avLst/>
            <a:gdLst/>
            <a:ahLst/>
            <a:cxnLst/>
            <a:rect l="l" t="t" r="r" b="b"/>
            <a:pathLst>
              <a:path w="1128164" h="1128164">
                <a:moveTo>
                  <a:pt x="0" y="0"/>
                </a:moveTo>
                <a:lnTo>
                  <a:pt x="1128164" y="0"/>
                </a:lnTo>
                <a:lnTo>
                  <a:pt x="1128164" y="1128164"/>
                </a:lnTo>
                <a:lnTo>
                  <a:pt x="0" y="112816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2" name="Freeform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847627" y="2060366"/>
            <a:ext cx="8931219" cy="7607673"/>
          </a:xfrm>
          <a:custGeom>
            <a:avLst/>
            <a:gdLst/>
            <a:ahLst/>
            <a:cxnLst/>
            <a:rect l="l" t="t" r="r" b="b"/>
            <a:pathLst>
              <a:path w="8931219" h="7607673">
                <a:moveTo>
                  <a:pt x="0" y="0"/>
                </a:moveTo>
                <a:lnTo>
                  <a:pt x="8931218" y="0"/>
                </a:lnTo>
                <a:lnTo>
                  <a:pt x="8931218" y="7607673"/>
                </a:lnTo>
                <a:lnTo>
                  <a:pt x="0" y="760767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1643" r="-1164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40942" y="3027998"/>
            <a:ext cx="1717375" cy="1504850"/>
          </a:xfrm>
          <a:custGeom>
            <a:avLst/>
            <a:gdLst/>
            <a:ahLst/>
            <a:cxnLst/>
            <a:rect l="l" t="t" r="r" b="b"/>
            <a:pathLst>
              <a:path w="1717375" h="1504850">
                <a:moveTo>
                  <a:pt x="0" y="0"/>
                </a:moveTo>
                <a:lnTo>
                  <a:pt x="1717375" y="0"/>
                </a:lnTo>
                <a:lnTo>
                  <a:pt x="1717375" y="1504849"/>
                </a:lnTo>
                <a:lnTo>
                  <a:pt x="0" y="150484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4"/>
          <p:cNvSpPr txBox="1"/>
          <p:nvPr/>
        </p:nvSpPr>
        <p:spPr>
          <a:xfrm>
            <a:off x="1009752" y="1152525"/>
            <a:ext cx="11642323" cy="10433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700"/>
              </a:lnSpc>
            </a:pPr>
            <a:r>
              <a:rPr lang="en-US" sz="7700">
                <a:solidFill>
                  <a:srgbClr val="FFFFFF"/>
                </a:solidFill>
                <a:latin typeface="Bernoru"/>
                <a:ea typeface="Bernoru"/>
                <a:cs typeface="Bernoru"/>
                <a:sym typeface="Bernoru"/>
              </a:rPr>
              <a:t>STRATEGIES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2690510" y="3227622"/>
            <a:ext cx="3967818" cy="1144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20"/>
              </a:lnSpc>
            </a:pPr>
            <a:r>
              <a:rPr lang="en-US" sz="3300" b="1">
                <a:solidFill>
                  <a:srgbClr val="545454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GREAT BUTTE ADVENTURE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2690510" y="4565275"/>
            <a:ext cx="4488036" cy="1144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620"/>
              </a:lnSpc>
              <a:spcBef>
                <a:spcPct val="0"/>
              </a:spcBef>
            </a:pPr>
            <a:r>
              <a:rPr lang="en-US" sz="3300" b="1">
                <a:solidFill>
                  <a:srgbClr val="545454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INCREASE WEBSITE TRAFFIC 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2690510" y="7293235"/>
            <a:ext cx="4394561" cy="1144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620"/>
              </a:lnSpc>
              <a:spcBef>
                <a:spcPct val="0"/>
              </a:spcBef>
            </a:pPr>
            <a:r>
              <a:rPr lang="en-US" sz="3300" b="1">
                <a:solidFill>
                  <a:srgbClr val="545454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WEBSITE PIXEL CLICKS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2690510" y="5957830"/>
            <a:ext cx="4974914" cy="11449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619"/>
              </a:lnSpc>
              <a:spcBef>
                <a:spcPct val="0"/>
              </a:spcBef>
            </a:pPr>
            <a:r>
              <a:rPr lang="en-US" sz="3299" b="1">
                <a:solidFill>
                  <a:srgbClr val="545454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RETARGETING MARKETING ADS 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2690510" y="8943022"/>
            <a:ext cx="3432996" cy="5638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619"/>
              </a:lnSpc>
              <a:spcBef>
                <a:spcPct val="0"/>
              </a:spcBef>
            </a:pPr>
            <a:r>
              <a:rPr lang="en-US" sz="3299" b="1">
                <a:solidFill>
                  <a:srgbClr val="545454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GOOGLE ADS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28700" y="8369701"/>
            <a:ext cx="16230600" cy="777161"/>
            <a:chOff x="0" y="0"/>
            <a:chExt cx="4274726" cy="20468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74726" cy="204685"/>
            </a:xfrm>
            <a:custGeom>
              <a:avLst/>
              <a:gdLst/>
              <a:ahLst/>
              <a:cxnLst/>
              <a:rect l="l" t="t" r="r" b="b"/>
              <a:pathLst>
                <a:path w="4274726" h="204685">
                  <a:moveTo>
                    <a:pt x="0" y="0"/>
                  </a:moveTo>
                  <a:lnTo>
                    <a:pt x="4274726" y="0"/>
                  </a:lnTo>
                  <a:lnTo>
                    <a:pt x="4274726" y="204685"/>
                  </a:lnTo>
                  <a:lnTo>
                    <a:pt x="0" y="204685"/>
                  </a:lnTo>
                  <a:close/>
                </a:path>
              </a:pathLst>
            </a:custGeom>
            <a:ln w="38100" cap="sq">
              <a:solidFill>
                <a:srgbClr val="D9D9D9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274726" cy="24278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3062870" y="-1858913"/>
            <a:ext cx="3741644" cy="3545844"/>
            <a:chOff x="0" y="0"/>
            <a:chExt cx="985453" cy="93388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985454" cy="933885"/>
            </a:xfrm>
            <a:custGeom>
              <a:avLst/>
              <a:gdLst/>
              <a:ahLst/>
              <a:cxnLst/>
              <a:rect l="l" t="t" r="r" b="b"/>
              <a:pathLst>
                <a:path w="985454" h="933885">
                  <a:moveTo>
                    <a:pt x="0" y="0"/>
                  </a:moveTo>
                  <a:lnTo>
                    <a:pt x="985454" y="0"/>
                  </a:lnTo>
                  <a:lnTo>
                    <a:pt x="985454" y="933885"/>
                  </a:lnTo>
                  <a:lnTo>
                    <a:pt x="0" y="933885"/>
                  </a:lnTo>
                  <a:close/>
                </a:path>
              </a:pathLst>
            </a:custGeom>
            <a:solidFill>
              <a:srgbClr val="E1843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985453" cy="9719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3378857" y="0"/>
            <a:ext cx="5805043" cy="7826399"/>
            <a:chOff x="0" y="0"/>
            <a:chExt cx="1528900" cy="206127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528900" cy="2061274"/>
            </a:xfrm>
            <a:custGeom>
              <a:avLst/>
              <a:gdLst/>
              <a:ahLst/>
              <a:cxnLst/>
              <a:rect l="l" t="t" r="r" b="b"/>
              <a:pathLst>
                <a:path w="1528900" h="2061274">
                  <a:moveTo>
                    <a:pt x="0" y="0"/>
                  </a:moveTo>
                  <a:lnTo>
                    <a:pt x="1528900" y="0"/>
                  </a:lnTo>
                  <a:lnTo>
                    <a:pt x="1528900" y="2061274"/>
                  </a:lnTo>
                  <a:lnTo>
                    <a:pt x="0" y="2061274"/>
                  </a:lnTo>
                  <a:close/>
                </a:path>
              </a:pathLst>
            </a:custGeom>
            <a:solidFill>
              <a:srgbClr val="E1843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1528900" cy="209937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2170861" y="-309565"/>
            <a:ext cx="7673060" cy="7180715"/>
            <a:chOff x="0" y="0"/>
            <a:chExt cx="2020888" cy="1891217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020888" cy="1891217"/>
            </a:xfrm>
            <a:custGeom>
              <a:avLst/>
              <a:gdLst/>
              <a:ahLst/>
              <a:cxnLst/>
              <a:rect l="l" t="t" r="r" b="b"/>
              <a:pathLst>
                <a:path w="2020888" h="1891217">
                  <a:moveTo>
                    <a:pt x="0" y="0"/>
                  </a:moveTo>
                  <a:lnTo>
                    <a:pt x="2020888" y="0"/>
                  </a:lnTo>
                  <a:lnTo>
                    <a:pt x="2020888" y="1891217"/>
                  </a:lnTo>
                  <a:lnTo>
                    <a:pt x="0" y="1891217"/>
                  </a:lnTo>
                  <a:close/>
                </a:path>
              </a:pathLst>
            </a:custGeom>
            <a:solidFill>
              <a:srgbClr val="E1843F"/>
            </a:solidFill>
            <a:ln w="38100" cap="sq">
              <a:solidFill>
                <a:srgbClr val="D9D9D9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2020888" cy="19293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4" name="Group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9614010" y="1253836"/>
            <a:ext cx="8429913" cy="6797699"/>
            <a:chOff x="0" y="0"/>
            <a:chExt cx="1209303" cy="975156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209303" cy="975156"/>
            </a:xfrm>
            <a:custGeom>
              <a:avLst/>
              <a:gdLst/>
              <a:ahLst/>
              <a:cxnLst/>
              <a:rect l="l" t="t" r="r" b="b"/>
              <a:pathLst>
                <a:path w="1209303" h="975156">
                  <a:moveTo>
                    <a:pt x="0" y="0"/>
                  </a:moveTo>
                  <a:lnTo>
                    <a:pt x="1209303" y="0"/>
                  </a:lnTo>
                  <a:lnTo>
                    <a:pt x="1209303" y="975156"/>
                  </a:lnTo>
                  <a:lnTo>
                    <a:pt x="0" y="975156"/>
                  </a:lnTo>
                  <a:close/>
                </a:path>
              </a:pathLst>
            </a:custGeom>
            <a:blipFill>
              <a:blip r:embed="rId2"/>
              <a:stretch>
                <a:fillRect l="-3823" r="-3823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" name="Freeform 1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998161" y="5734359"/>
            <a:ext cx="6417899" cy="2044483"/>
          </a:xfrm>
          <a:custGeom>
            <a:avLst/>
            <a:gdLst/>
            <a:ahLst/>
            <a:cxnLst/>
            <a:rect l="l" t="t" r="r" b="b"/>
            <a:pathLst>
              <a:path w="6417899" h="2044483">
                <a:moveTo>
                  <a:pt x="0" y="0"/>
                </a:moveTo>
                <a:lnTo>
                  <a:pt x="6417899" y="0"/>
                </a:lnTo>
                <a:lnTo>
                  <a:pt x="6417899" y="2044483"/>
                </a:lnTo>
                <a:lnTo>
                  <a:pt x="0" y="204448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TextBox 17"/>
          <p:cNvSpPr txBox="1"/>
          <p:nvPr/>
        </p:nvSpPr>
        <p:spPr>
          <a:xfrm>
            <a:off x="1490472" y="8647157"/>
            <a:ext cx="8347417" cy="260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00"/>
              </a:lnSpc>
            </a:pPr>
            <a:r>
              <a:rPr lang="en-US" sz="2000">
                <a:solidFill>
                  <a:srgbClr val="545454"/>
                </a:solidFill>
                <a:latin typeface="Montserrat"/>
                <a:ea typeface="Montserrat"/>
                <a:cs typeface="Montserrat"/>
                <a:sym typeface="Montserrat"/>
              </a:rPr>
              <a:t>BUTTE DMO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3378857" y="8647157"/>
            <a:ext cx="3662544" cy="260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00"/>
              </a:lnSpc>
            </a:pPr>
            <a:r>
              <a:rPr lang="en-US" sz="2000">
                <a:solidFill>
                  <a:srgbClr val="545454"/>
                </a:solidFill>
                <a:latin typeface="Montserrat"/>
                <a:ea typeface="Montserrat"/>
                <a:cs typeface="Montserrat"/>
                <a:sym typeface="Montserrat"/>
              </a:rPr>
              <a:t>www.visitbutte.com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998161" y="1257302"/>
            <a:ext cx="7615848" cy="38861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4999"/>
              </a:lnSpc>
            </a:pPr>
            <a:r>
              <a:rPr lang="en-US" sz="14999">
                <a:solidFill>
                  <a:srgbClr val="545454"/>
                </a:solidFill>
                <a:latin typeface="Bernoru"/>
                <a:ea typeface="Bernoru"/>
                <a:cs typeface="Bernoru"/>
                <a:sym typeface="Bernoru"/>
              </a:rPr>
              <a:t>THANK YOU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231</Words>
  <Application>Microsoft Office PowerPoint</Application>
  <PresentationFormat>Custom</PresentationFormat>
  <Paragraphs>33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1" baseType="lpstr">
      <vt:lpstr>Montserrat</vt:lpstr>
      <vt:lpstr>Arial</vt:lpstr>
      <vt:lpstr>Montserrat Bold</vt:lpstr>
      <vt:lpstr>Calibri</vt:lpstr>
      <vt:lpstr>Bernoru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Presented By : Kehli Hazlett &amp; Jeanette Kopf</dc:title>
  <cp:lastModifiedBy>Jackson, Todd</cp:lastModifiedBy>
  <cp:revision>2</cp:revision>
  <dcterms:created xsi:type="dcterms:W3CDTF">2006-08-16T00:00:00Z</dcterms:created>
  <dcterms:modified xsi:type="dcterms:W3CDTF">2026-06-18T14:45:37Z</dcterms:modified>
  <dc:identifier>DAHLh3gnvQ4</dc:identifier>
</cp:coreProperties>
</file>