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anva Sans" panose="020B0604020202020204" charset="0"/>
      <p:regular r:id="rId10"/>
    </p:embeddedFont>
    <p:embeddedFont>
      <p:font typeface="Canva Sans Bold" panose="020B0604020202020204" charset="0"/>
      <p:regular r:id="rId11"/>
    </p:embeddedFont>
    <p:embeddedFont>
      <p:font typeface="Inter Bold" panose="020B0604020202020204" charset="0"/>
      <p:regular r:id="rId12"/>
    </p:embeddedFont>
    <p:embeddedFont>
      <p:font typeface="Inter Semi-Bold" panose="020B0604020202020204" charset="0"/>
      <p:regular r:id="rId13"/>
    </p:embeddedFont>
    <p:embeddedFont>
      <p:font typeface="Livvic Bold" panose="020B0604020202020204" charset="0"/>
      <p:regular r:id="rId14"/>
    </p:embeddedFont>
    <p:embeddedFont>
      <p:font typeface="Livvic Heavy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90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54960" y="5862214"/>
            <a:ext cx="20662927" cy="4612453"/>
          </a:xfrm>
          <a:custGeom>
            <a:avLst/>
            <a:gdLst/>
            <a:ahLst/>
            <a:cxnLst/>
            <a:rect l="l" t="t" r="r" b="b"/>
            <a:pathLst>
              <a:path w="20662927" h="4612453">
                <a:moveTo>
                  <a:pt x="0" y="0"/>
                </a:moveTo>
                <a:lnTo>
                  <a:pt x="20662926" y="0"/>
                </a:lnTo>
                <a:lnTo>
                  <a:pt x="20662926" y="4612453"/>
                </a:lnTo>
                <a:lnTo>
                  <a:pt x="0" y="46124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50" b="-104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53525" y="6180209"/>
            <a:ext cx="6346873" cy="800939"/>
            <a:chOff x="0" y="0"/>
            <a:chExt cx="1671604" cy="2109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1605" cy="210947"/>
            </a:xfrm>
            <a:custGeom>
              <a:avLst/>
              <a:gdLst/>
              <a:ahLst/>
              <a:cxnLst/>
              <a:rect l="l" t="t" r="r" b="b"/>
              <a:pathLst>
                <a:path w="1671605" h="210947">
                  <a:moveTo>
                    <a:pt x="36594" y="0"/>
                  </a:moveTo>
                  <a:lnTo>
                    <a:pt x="1635010" y="0"/>
                  </a:lnTo>
                  <a:cubicBezTo>
                    <a:pt x="1644716" y="0"/>
                    <a:pt x="1654024" y="3855"/>
                    <a:pt x="1660886" y="10718"/>
                  </a:cubicBezTo>
                  <a:cubicBezTo>
                    <a:pt x="1667749" y="17581"/>
                    <a:pt x="1671605" y="26889"/>
                    <a:pt x="1671605" y="36594"/>
                  </a:cubicBezTo>
                  <a:lnTo>
                    <a:pt x="1671605" y="174353"/>
                  </a:lnTo>
                  <a:cubicBezTo>
                    <a:pt x="1671605" y="194563"/>
                    <a:pt x="1655221" y="210947"/>
                    <a:pt x="1635010" y="210947"/>
                  </a:cubicBezTo>
                  <a:lnTo>
                    <a:pt x="36594" y="210947"/>
                  </a:lnTo>
                  <a:cubicBezTo>
                    <a:pt x="16384" y="210947"/>
                    <a:pt x="0" y="194563"/>
                    <a:pt x="0" y="174353"/>
                  </a:cubicBezTo>
                  <a:lnTo>
                    <a:pt x="0" y="36594"/>
                  </a:lnTo>
                  <a:cubicBezTo>
                    <a:pt x="0" y="16384"/>
                    <a:pt x="16384" y="0"/>
                    <a:pt x="36594" y="0"/>
                  </a:cubicBezTo>
                  <a:close/>
                </a:path>
              </a:pathLst>
            </a:custGeom>
            <a:solidFill>
              <a:srgbClr val="0843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71604" cy="249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12674" y="1690452"/>
            <a:ext cx="6541312" cy="7797104"/>
            <a:chOff x="0" y="0"/>
            <a:chExt cx="852462" cy="10161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52462" cy="1016116"/>
            </a:xfrm>
            <a:custGeom>
              <a:avLst/>
              <a:gdLst/>
              <a:ahLst/>
              <a:cxnLst/>
              <a:rect l="l" t="t" r="r" b="b"/>
              <a:pathLst>
                <a:path w="852462" h="1016116">
                  <a:moveTo>
                    <a:pt x="59177" y="0"/>
                  </a:moveTo>
                  <a:lnTo>
                    <a:pt x="793285" y="0"/>
                  </a:lnTo>
                  <a:cubicBezTo>
                    <a:pt x="808979" y="0"/>
                    <a:pt x="824031" y="6235"/>
                    <a:pt x="835129" y="17333"/>
                  </a:cubicBezTo>
                  <a:cubicBezTo>
                    <a:pt x="846227" y="28430"/>
                    <a:pt x="852462" y="43482"/>
                    <a:pt x="852462" y="59177"/>
                  </a:cubicBezTo>
                  <a:lnTo>
                    <a:pt x="852462" y="956939"/>
                  </a:lnTo>
                  <a:cubicBezTo>
                    <a:pt x="852462" y="989622"/>
                    <a:pt x="825967" y="1016116"/>
                    <a:pt x="793285" y="1016116"/>
                  </a:cubicBezTo>
                  <a:lnTo>
                    <a:pt x="59177" y="1016116"/>
                  </a:lnTo>
                  <a:cubicBezTo>
                    <a:pt x="43482" y="1016116"/>
                    <a:pt x="28430" y="1009881"/>
                    <a:pt x="17333" y="998784"/>
                  </a:cubicBezTo>
                  <a:cubicBezTo>
                    <a:pt x="6235" y="987686"/>
                    <a:pt x="0" y="972634"/>
                    <a:pt x="0" y="956939"/>
                  </a:cubicBezTo>
                  <a:lnTo>
                    <a:pt x="0" y="59177"/>
                  </a:lnTo>
                  <a:cubicBezTo>
                    <a:pt x="0" y="43482"/>
                    <a:pt x="6235" y="28430"/>
                    <a:pt x="17333" y="17333"/>
                  </a:cubicBezTo>
                  <a:cubicBezTo>
                    <a:pt x="28430" y="6235"/>
                    <a:pt x="43482" y="0"/>
                    <a:pt x="59177" y="0"/>
                  </a:cubicBezTo>
                  <a:close/>
                </a:path>
              </a:pathLst>
            </a:custGeom>
            <a:blipFill>
              <a:blip r:embed="rId3"/>
              <a:stretch>
                <a:fillRect t="-2765"/>
              </a:stretch>
            </a:blipFill>
            <a:ln w="219075" cap="rnd">
              <a:solidFill>
                <a:srgbClr val="2EB564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3250241" y="-95190"/>
            <a:ext cx="5214569" cy="4035236"/>
          </a:xfrm>
          <a:custGeom>
            <a:avLst/>
            <a:gdLst/>
            <a:ahLst/>
            <a:cxnLst/>
            <a:rect l="l" t="t" r="r" b="b"/>
            <a:pathLst>
              <a:path w="5214569" h="4035236">
                <a:moveTo>
                  <a:pt x="5214569" y="4035236"/>
                </a:moveTo>
                <a:lnTo>
                  <a:pt x="0" y="4035236"/>
                </a:lnTo>
                <a:lnTo>
                  <a:pt x="0" y="0"/>
                </a:lnTo>
                <a:lnTo>
                  <a:pt x="5214569" y="0"/>
                </a:lnTo>
                <a:lnTo>
                  <a:pt x="5214569" y="403523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7062" r="-176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13684994" y="3118920"/>
            <a:ext cx="250196" cy="1627294"/>
          </a:xfrm>
          <a:custGeom>
            <a:avLst/>
            <a:gdLst/>
            <a:ahLst/>
            <a:cxnLst/>
            <a:rect l="l" t="t" r="r" b="b"/>
            <a:pathLst>
              <a:path w="250196" h="1627294">
                <a:moveTo>
                  <a:pt x="0" y="0"/>
                </a:moveTo>
                <a:lnTo>
                  <a:pt x="250196" y="0"/>
                </a:lnTo>
                <a:lnTo>
                  <a:pt x="250196" y="1627294"/>
                </a:lnTo>
                <a:lnTo>
                  <a:pt x="0" y="16272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04262"/>
            <a:ext cx="793068" cy="793068"/>
          </a:xfrm>
          <a:custGeom>
            <a:avLst/>
            <a:gdLst/>
            <a:ahLst/>
            <a:cxnLst/>
            <a:rect l="l" t="t" r="r" b="b"/>
            <a:pathLst>
              <a:path w="793068" h="793068">
                <a:moveTo>
                  <a:pt x="0" y="0"/>
                </a:moveTo>
                <a:lnTo>
                  <a:pt x="793068" y="0"/>
                </a:lnTo>
                <a:lnTo>
                  <a:pt x="793068" y="793068"/>
                </a:lnTo>
                <a:lnTo>
                  <a:pt x="0" y="7930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57526" y="5625568"/>
            <a:ext cx="1910221" cy="1910221"/>
          </a:xfrm>
          <a:custGeom>
            <a:avLst/>
            <a:gdLst/>
            <a:ahLst/>
            <a:cxnLst/>
            <a:rect l="l" t="t" r="r" b="b"/>
            <a:pathLst>
              <a:path w="1910221" h="1910221">
                <a:moveTo>
                  <a:pt x="0" y="0"/>
                </a:moveTo>
                <a:lnTo>
                  <a:pt x="1910221" y="0"/>
                </a:lnTo>
                <a:lnTo>
                  <a:pt x="1910221" y="1910221"/>
                </a:lnTo>
                <a:lnTo>
                  <a:pt x="0" y="19102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457876" y="6300644"/>
            <a:ext cx="5854867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b="1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“One small step at a time”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4450727"/>
            <a:ext cx="8344521" cy="143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5"/>
              </a:lnSpc>
            </a:pPr>
            <a:r>
              <a:rPr lang="en-US" sz="5978" b="1">
                <a:solidFill>
                  <a:srgbClr val="084322"/>
                </a:solidFill>
                <a:latin typeface="Livvic Bold"/>
                <a:ea typeface="Livvic Bold"/>
                <a:cs typeface="Livvic Bold"/>
                <a:sym typeface="Livvic Bold"/>
              </a:rPr>
              <a:t>BELGRADE</a:t>
            </a:r>
          </a:p>
          <a:p>
            <a:pPr algn="l">
              <a:lnSpc>
                <a:spcPts val="4383"/>
              </a:lnSpc>
            </a:pPr>
            <a:r>
              <a:rPr lang="en-US" sz="3779" b="1">
                <a:solidFill>
                  <a:srgbClr val="084322"/>
                </a:solidFill>
                <a:latin typeface="Livvic Bold"/>
                <a:ea typeface="Livvic Bold"/>
                <a:cs typeface="Livvic Bold"/>
                <a:sym typeface="Livvic Bold"/>
              </a:rPr>
              <a:t>BUILDING MONTANA’S BASECAMP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53525" y="3681107"/>
            <a:ext cx="3352303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1">
                <a:solidFill>
                  <a:srgbClr val="084322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FY27 DMO Plan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846082" y="3761030"/>
            <a:ext cx="18105382" cy="3494085"/>
            <a:chOff x="0" y="0"/>
            <a:chExt cx="2359488" cy="455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9488" cy="455348"/>
            </a:xfrm>
            <a:custGeom>
              <a:avLst/>
              <a:gdLst/>
              <a:ahLst/>
              <a:cxnLst/>
              <a:rect l="l" t="t" r="r" b="b"/>
              <a:pathLst>
                <a:path w="2359488" h="455348">
                  <a:moveTo>
                    <a:pt x="21380" y="0"/>
                  </a:moveTo>
                  <a:lnTo>
                    <a:pt x="2338108" y="0"/>
                  </a:lnTo>
                  <a:cubicBezTo>
                    <a:pt x="2343778" y="0"/>
                    <a:pt x="2349216" y="2253"/>
                    <a:pt x="2353226" y="6262"/>
                  </a:cubicBezTo>
                  <a:cubicBezTo>
                    <a:pt x="2357235" y="10272"/>
                    <a:pt x="2359488" y="15710"/>
                    <a:pt x="2359488" y="21380"/>
                  </a:cubicBezTo>
                  <a:lnTo>
                    <a:pt x="2359488" y="433968"/>
                  </a:lnTo>
                  <a:cubicBezTo>
                    <a:pt x="2359488" y="439638"/>
                    <a:pt x="2357235" y="445076"/>
                    <a:pt x="2353226" y="449086"/>
                  </a:cubicBezTo>
                  <a:cubicBezTo>
                    <a:pt x="2349216" y="453096"/>
                    <a:pt x="2343778" y="455348"/>
                    <a:pt x="2338108" y="455348"/>
                  </a:cubicBezTo>
                  <a:lnTo>
                    <a:pt x="21380" y="455348"/>
                  </a:lnTo>
                  <a:cubicBezTo>
                    <a:pt x="15710" y="455348"/>
                    <a:pt x="10272" y="453096"/>
                    <a:pt x="6262" y="449086"/>
                  </a:cubicBezTo>
                  <a:cubicBezTo>
                    <a:pt x="2253" y="445076"/>
                    <a:pt x="0" y="439638"/>
                    <a:pt x="0" y="433968"/>
                  </a:cubicBezTo>
                  <a:lnTo>
                    <a:pt x="0" y="21380"/>
                  </a:lnTo>
                  <a:cubicBezTo>
                    <a:pt x="0" y="15710"/>
                    <a:pt x="2253" y="10272"/>
                    <a:pt x="6262" y="6262"/>
                  </a:cubicBezTo>
                  <a:cubicBezTo>
                    <a:pt x="10272" y="2253"/>
                    <a:pt x="15710" y="0"/>
                    <a:pt x="21380" y="0"/>
                  </a:cubicBezTo>
                  <a:close/>
                </a:path>
              </a:pathLst>
            </a:custGeom>
            <a:blipFill>
              <a:blip r:embed="rId2"/>
              <a:stretch>
                <a:fillRect t="-65510" b="-179309"/>
              </a:stretch>
            </a:blipFill>
            <a:ln w="190500" cap="rnd">
              <a:solidFill>
                <a:srgbClr val="2EB564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41300" y="359727"/>
            <a:ext cx="14606035" cy="1299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74"/>
              </a:lnSpc>
            </a:pPr>
            <a:r>
              <a:rPr lang="en-US" sz="8299" b="1">
                <a:solidFill>
                  <a:srgbClr val="084322"/>
                </a:solidFill>
                <a:latin typeface="Livvic Heavy"/>
                <a:ea typeface="Livvic Heavy"/>
                <a:cs typeface="Livvic Heavy"/>
                <a:sym typeface="Livvic Heavy"/>
              </a:rPr>
              <a:t>WHY BELGRADE MATTERS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2999383" y="-95190"/>
            <a:ext cx="5465427" cy="4229360"/>
          </a:xfrm>
          <a:custGeom>
            <a:avLst/>
            <a:gdLst/>
            <a:ahLst/>
            <a:cxnLst/>
            <a:rect l="l" t="t" r="r" b="b"/>
            <a:pathLst>
              <a:path w="5465427" h="4229360">
                <a:moveTo>
                  <a:pt x="5465427" y="4229360"/>
                </a:moveTo>
                <a:lnTo>
                  <a:pt x="0" y="4229360"/>
                </a:lnTo>
                <a:lnTo>
                  <a:pt x="0" y="0"/>
                </a:lnTo>
                <a:lnTo>
                  <a:pt x="5465427" y="0"/>
                </a:lnTo>
                <a:lnTo>
                  <a:pt x="5465427" y="422936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7062" r="-176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30343" y="6771787"/>
            <a:ext cx="4989715" cy="3515213"/>
          </a:xfrm>
          <a:custGeom>
            <a:avLst/>
            <a:gdLst/>
            <a:ahLst/>
            <a:cxnLst/>
            <a:rect l="l" t="t" r="r" b="b"/>
            <a:pathLst>
              <a:path w="4989715" h="3515213">
                <a:moveTo>
                  <a:pt x="0" y="0"/>
                </a:moveTo>
                <a:lnTo>
                  <a:pt x="4989715" y="0"/>
                </a:lnTo>
                <a:lnTo>
                  <a:pt x="4989715" y="3515213"/>
                </a:lnTo>
                <a:lnTo>
                  <a:pt x="0" y="35152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46731" y="1611948"/>
            <a:ext cx="16230600" cy="203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First Stop outside Montana’s Busiest Airport</a:t>
            </a:r>
          </a:p>
          <a:p>
            <a:pPr algn="just">
              <a:lnSpc>
                <a:spcPts val="4060"/>
              </a:lnSpc>
            </a:pPr>
            <a:r>
              <a:rPr lang="en-US" sz="2900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Gateway to Yellowstone Country</a:t>
            </a:r>
          </a:p>
          <a:p>
            <a:pPr algn="just">
              <a:lnSpc>
                <a:spcPts val="4060"/>
              </a:lnSpc>
            </a:pPr>
            <a:r>
              <a:rPr lang="en-US" sz="2900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Small-town Montana Feel</a:t>
            </a:r>
          </a:p>
          <a:p>
            <a:pPr algn="just">
              <a:lnSpc>
                <a:spcPts val="4060"/>
              </a:lnSpc>
            </a:pPr>
            <a:r>
              <a:rPr lang="en-US" sz="2900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Growing Community with strong local identity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1300" y="7321791"/>
            <a:ext cx="16230600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We are creating meaningful first impressions of Montana visitors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3982" y="5454424"/>
            <a:ext cx="8321286" cy="4832576"/>
          </a:xfrm>
          <a:custGeom>
            <a:avLst/>
            <a:gdLst/>
            <a:ahLst/>
            <a:cxnLst/>
            <a:rect l="l" t="t" r="r" b="b"/>
            <a:pathLst>
              <a:path w="8321286" h="4832576">
                <a:moveTo>
                  <a:pt x="0" y="0"/>
                </a:moveTo>
                <a:lnTo>
                  <a:pt x="8321286" y="0"/>
                </a:lnTo>
                <a:lnTo>
                  <a:pt x="8321286" y="4832576"/>
                </a:lnTo>
                <a:lnTo>
                  <a:pt x="0" y="4832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7655" y="7298087"/>
            <a:ext cx="483669" cy="460090"/>
          </a:xfrm>
          <a:custGeom>
            <a:avLst/>
            <a:gdLst/>
            <a:ahLst/>
            <a:cxnLst/>
            <a:rect l="l" t="t" r="r" b="b"/>
            <a:pathLst>
              <a:path w="483669" h="460090">
                <a:moveTo>
                  <a:pt x="0" y="0"/>
                </a:moveTo>
                <a:lnTo>
                  <a:pt x="483668" y="0"/>
                </a:lnTo>
                <a:lnTo>
                  <a:pt x="483668" y="460090"/>
                </a:lnTo>
                <a:lnTo>
                  <a:pt x="0" y="4600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91816" y="6749462"/>
            <a:ext cx="778670" cy="778670"/>
          </a:xfrm>
          <a:custGeom>
            <a:avLst/>
            <a:gdLst/>
            <a:ahLst/>
            <a:cxnLst/>
            <a:rect l="l" t="t" r="r" b="b"/>
            <a:pathLst>
              <a:path w="778670" h="778670">
                <a:moveTo>
                  <a:pt x="0" y="0"/>
                </a:moveTo>
                <a:lnTo>
                  <a:pt x="778669" y="0"/>
                </a:lnTo>
                <a:lnTo>
                  <a:pt x="778669" y="778670"/>
                </a:lnTo>
                <a:lnTo>
                  <a:pt x="0" y="77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9801" y="5056661"/>
            <a:ext cx="7315200" cy="566928"/>
          </a:xfrm>
          <a:custGeom>
            <a:avLst/>
            <a:gdLst/>
            <a:ahLst/>
            <a:cxnLst/>
            <a:rect l="l" t="t" r="r" b="b"/>
            <a:pathLst>
              <a:path w="7315200" h="566928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02352" y="5197251"/>
            <a:ext cx="7315200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F0F1E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Our VIC is approximately a 3 minute drive from BZN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32936" y="3864571"/>
            <a:ext cx="818402" cy="818402"/>
          </a:xfrm>
          <a:custGeom>
            <a:avLst/>
            <a:gdLst/>
            <a:ahLst/>
            <a:cxnLst/>
            <a:rect l="l" t="t" r="r" b="b"/>
            <a:pathLst>
              <a:path w="818402" h="818402">
                <a:moveTo>
                  <a:pt x="0" y="0"/>
                </a:moveTo>
                <a:lnTo>
                  <a:pt x="818402" y="0"/>
                </a:lnTo>
                <a:lnTo>
                  <a:pt x="818402" y="818402"/>
                </a:lnTo>
                <a:lnTo>
                  <a:pt x="0" y="8184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815" y="4076459"/>
            <a:ext cx="5874411" cy="3394920"/>
          </a:xfrm>
          <a:custGeom>
            <a:avLst/>
            <a:gdLst/>
            <a:ahLst/>
            <a:cxnLst/>
            <a:rect l="l" t="t" r="r" b="b"/>
            <a:pathLst>
              <a:path w="5874411" h="3394920">
                <a:moveTo>
                  <a:pt x="0" y="0"/>
                </a:moveTo>
                <a:lnTo>
                  <a:pt x="5874411" y="0"/>
                </a:lnTo>
                <a:lnTo>
                  <a:pt x="5874411" y="3394920"/>
                </a:lnTo>
                <a:lnTo>
                  <a:pt x="0" y="3394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02902" y="49060"/>
            <a:ext cx="12082197" cy="4027399"/>
          </a:xfrm>
          <a:custGeom>
            <a:avLst/>
            <a:gdLst/>
            <a:ahLst/>
            <a:cxnLst/>
            <a:rect l="l" t="t" r="r" b="b"/>
            <a:pathLst>
              <a:path w="12082197" h="4027399">
                <a:moveTo>
                  <a:pt x="0" y="0"/>
                </a:moveTo>
                <a:lnTo>
                  <a:pt x="12082196" y="0"/>
                </a:lnTo>
                <a:lnTo>
                  <a:pt x="12082196" y="4027399"/>
                </a:lnTo>
                <a:lnTo>
                  <a:pt x="0" y="4027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551338" y="3604799"/>
            <a:ext cx="7916844" cy="1299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374"/>
              </a:lnSpc>
            </a:pPr>
            <a:r>
              <a:rPr lang="en-US" sz="8299" b="1">
                <a:solidFill>
                  <a:srgbClr val="084322"/>
                </a:solidFill>
                <a:latin typeface="Livvic Bold"/>
                <a:ea typeface="Livvic Bold"/>
                <a:cs typeface="Livvic Bold"/>
                <a:sym typeface="Livvic Bold"/>
              </a:rPr>
              <a:t>KEEP IT SIMPLE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51338" y="4878778"/>
            <a:ext cx="9736662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b="1">
                <a:solidFill>
                  <a:srgbClr val="3C9C5C"/>
                </a:solidFill>
                <a:latin typeface="Inter Bold"/>
                <a:ea typeface="Inter Bold"/>
                <a:cs typeface="Inter Bold"/>
                <a:sym typeface="Inter Bold"/>
              </a:rPr>
              <a:t>DO THE BASICS WELL...</a:t>
            </a:r>
          </a:p>
          <a:p>
            <a:pPr algn="just">
              <a:lnSpc>
                <a:spcPts val="4759"/>
              </a:lnSpc>
            </a:pPr>
            <a:r>
              <a:rPr lang="en-US" sz="3399" b="1">
                <a:solidFill>
                  <a:srgbClr val="3C9C5C"/>
                </a:solidFill>
                <a:latin typeface="Inter Bold"/>
                <a:ea typeface="Inter Bold"/>
                <a:cs typeface="Inter Bold"/>
                <a:sym typeface="Inter Bold"/>
              </a:rPr>
              <a:t>Build Slowly &amp; Intentionally</a:t>
            </a:r>
          </a:p>
          <a:p>
            <a:pPr algn="just">
              <a:lnSpc>
                <a:spcPts val="4759"/>
              </a:lnSpc>
            </a:pPr>
            <a:r>
              <a:rPr lang="en-US" sz="3399" b="1">
                <a:solidFill>
                  <a:srgbClr val="3C9C5C"/>
                </a:solidFill>
                <a:latin typeface="Inter Bold"/>
                <a:ea typeface="Inter Bold"/>
                <a:cs typeface="Inter Bold"/>
                <a:sym typeface="Inter Bold"/>
              </a:rPr>
              <a:t>Strengthen Visitor Experiences</a:t>
            </a:r>
          </a:p>
          <a:p>
            <a:pPr algn="just">
              <a:lnSpc>
                <a:spcPts val="4759"/>
              </a:lnSpc>
            </a:pPr>
            <a:r>
              <a:rPr lang="en-US" sz="3399" b="1">
                <a:solidFill>
                  <a:srgbClr val="3C9C5C"/>
                </a:solidFill>
                <a:latin typeface="Inter Bold"/>
                <a:ea typeface="Inter Bold"/>
                <a:cs typeface="Inter Bold"/>
                <a:sym typeface="Inter Bold"/>
              </a:rPr>
              <a:t>Support Local Businesses</a:t>
            </a:r>
          </a:p>
          <a:p>
            <a:pPr algn="just">
              <a:lnSpc>
                <a:spcPts val="4759"/>
              </a:lnSpc>
            </a:pPr>
            <a:r>
              <a:rPr lang="en-US" sz="3399" b="1">
                <a:solidFill>
                  <a:srgbClr val="3C9C5C"/>
                </a:solidFill>
                <a:latin typeface="Inter Bold"/>
                <a:ea typeface="Inter Bold"/>
                <a:cs typeface="Inter Bold"/>
                <a:sym typeface="Inter Bold"/>
              </a:rPr>
              <a:t>Encourage Visitors to Stay Longer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9475110"/>
            <a:ext cx="16273016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1B4A2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Position Belgrade as a Basecamp to Explore Yellowstone Country and Beyond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09157" y="4284645"/>
            <a:ext cx="9602583" cy="4973655"/>
            <a:chOff x="0" y="0"/>
            <a:chExt cx="941097" cy="4874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097" cy="487441"/>
            </a:xfrm>
            <a:custGeom>
              <a:avLst/>
              <a:gdLst/>
              <a:ahLst/>
              <a:cxnLst/>
              <a:rect l="l" t="t" r="r" b="b"/>
              <a:pathLst>
                <a:path w="941097" h="487441">
                  <a:moveTo>
                    <a:pt x="737897" y="0"/>
                  </a:moveTo>
                  <a:cubicBezTo>
                    <a:pt x="850127" y="0"/>
                    <a:pt x="941097" y="109111"/>
                    <a:pt x="941097" y="243720"/>
                  </a:cubicBezTo>
                  <a:cubicBezTo>
                    <a:pt x="941097" y="378330"/>
                    <a:pt x="850127" y="487441"/>
                    <a:pt x="737897" y="487441"/>
                  </a:cubicBezTo>
                  <a:lnTo>
                    <a:pt x="203200" y="487441"/>
                  </a:lnTo>
                  <a:cubicBezTo>
                    <a:pt x="90970" y="487441"/>
                    <a:pt x="0" y="378330"/>
                    <a:pt x="0" y="243720"/>
                  </a:cubicBezTo>
                  <a:cubicBezTo>
                    <a:pt x="0" y="109111"/>
                    <a:pt x="90970" y="0"/>
                    <a:pt x="203200" y="0"/>
                  </a:cubicBezTo>
                  <a:lnTo>
                    <a:pt x="737897" y="0"/>
                  </a:lnTo>
                </a:path>
              </a:pathLst>
            </a:custGeom>
            <a:blipFill>
              <a:blip r:embed="rId2"/>
              <a:stretch>
                <a:fillRect l="-30723" t="-36148" b="-31803"/>
              </a:stretch>
            </a:blipFill>
            <a:ln w="219075" cap="sq">
              <a:solidFill>
                <a:srgbClr val="08432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3631633" y="-95190"/>
            <a:ext cx="4833178" cy="3740101"/>
          </a:xfrm>
          <a:custGeom>
            <a:avLst/>
            <a:gdLst/>
            <a:ahLst/>
            <a:cxnLst/>
            <a:rect l="l" t="t" r="r" b="b"/>
            <a:pathLst>
              <a:path w="4833178" h="3740101">
                <a:moveTo>
                  <a:pt x="4833177" y="3740101"/>
                </a:moveTo>
                <a:lnTo>
                  <a:pt x="0" y="3740101"/>
                </a:lnTo>
                <a:lnTo>
                  <a:pt x="0" y="0"/>
                </a:lnTo>
                <a:lnTo>
                  <a:pt x="4833177" y="0"/>
                </a:lnTo>
                <a:lnTo>
                  <a:pt x="4833177" y="3740101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7062" r="-176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17645" y="1893077"/>
            <a:ext cx="306113" cy="280476"/>
          </a:xfrm>
          <a:custGeom>
            <a:avLst/>
            <a:gdLst/>
            <a:ahLst/>
            <a:cxnLst/>
            <a:rect l="l" t="t" r="r" b="b"/>
            <a:pathLst>
              <a:path w="306113" h="280476">
                <a:moveTo>
                  <a:pt x="0" y="0"/>
                </a:moveTo>
                <a:lnTo>
                  <a:pt x="306113" y="0"/>
                </a:lnTo>
                <a:lnTo>
                  <a:pt x="306113" y="280476"/>
                </a:lnTo>
                <a:lnTo>
                  <a:pt x="0" y="2804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17645" y="3063509"/>
            <a:ext cx="306113" cy="280476"/>
          </a:xfrm>
          <a:custGeom>
            <a:avLst/>
            <a:gdLst/>
            <a:ahLst/>
            <a:cxnLst/>
            <a:rect l="l" t="t" r="r" b="b"/>
            <a:pathLst>
              <a:path w="306113" h="280476">
                <a:moveTo>
                  <a:pt x="0" y="0"/>
                </a:moveTo>
                <a:lnTo>
                  <a:pt x="306113" y="0"/>
                </a:lnTo>
                <a:lnTo>
                  <a:pt x="306113" y="280476"/>
                </a:lnTo>
                <a:lnTo>
                  <a:pt x="0" y="2804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63298" y="9972675"/>
            <a:ext cx="18614596" cy="766878"/>
            <a:chOff x="0" y="0"/>
            <a:chExt cx="4902610" cy="2019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02610" cy="201976"/>
            </a:xfrm>
            <a:custGeom>
              <a:avLst/>
              <a:gdLst/>
              <a:ahLst/>
              <a:cxnLst/>
              <a:rect l="l" t="t" r="r" b="b"/>
              <a:pathLst>
                <a:path w="4902610" h="201976">
                  <a:moveTo>
                    <a:pt x="0" y="0"/>
                  </a:moveTo>
                  <a:lnTo>
                    <a:pt x="4902610" y="0"/>
                  </a:lnTo>
                  <a:lnTo>
                    <a:pt x="4902610" y="201976"/>
                  </a:lnTo>
                  <a:lnTo>
                    <a:pt x="0" y="201976"/>
                  </a:lnTo>
                  <a:close/>
                </a:path>
              </a:pathLst>
            </a:custGeom>
            <a:solidFill>
              <a:srgbClr val="0843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02610" cy="240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8727" y="294495"/>
            <a:ext cx="9680457" cy="261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74"/>
              </a:lnSpc>
            </a:pPr>
            <a:r>
              <a:rPr lang="en-US" sz="8299" b="1">
                <a:solidFill>
                  <a:srgbClr val="2EB564"/>
                </a:solidFill>
                <a:latin typeface="Livvic Heavy"/>
                <a:ea typeface="Livvic Heavy"/>
                <a:cs typeface="Livvic Heavy"/>
                <a:sym typeface="Livvic Heavy"/>
              </a:rPr>
              <a:t>TODAY’S</a:t>
            </a:r>
          </a:p>
          <a:p>
            <a:pPr algn="l">
              <a:lnSpc>
                <a:spcPts val="10374"/>
              </a:lnSpc>
            </a:pPr>
            <a:r>
              <a:rPr lang="en-US" sz="8299" b="1">
                <a:solidFill>
                  <a:srgbClr val="2EB564"/>
                </a:solidFill>
                <a:latin typeface="Livvic Heavy"/>
                <a:ea typeface="Livvic Heavy"/>
                <a:cs typeface="Livvic Heavy"/>
                <a:sym typeface="Livvic Heavy"/>
              </a:rPr>
              <a:t>TRAVELER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49641" y="2952287"/>
            <a:ext cx="4832475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b="1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Yellowstone National Park</a:t>
            </a:r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6377528" y="22396"/>
            <a:ext cx="309439" cy="2012609"/>
          </a:xfrm>
          <a:custGeom>
            <a:avLst/>
            <a:gdLst/>
            <a:ahLst/>
            <a:cxnLst/>
            <a:rect l="l" t="t" r="r" b="b"/>
            <a:pathLst>
              <a:path w="309439" h="2012609">
                <a:moveTo>
                  <a:pt x="0" y="0"/>
                </a:moveTo>
                <a:lnTo>
                  <a:pt x="309438" y="0"/>
                </a:lnTo>
                <a:lnTo>
                  <a:pt x="309438" y="2012608"/>
                </a:lnTo>
                <a:lnTo>
                  <a:pt x="0" y="20126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34955" y="135969"/>
            <a:ext cx="4548404" cy="4075167"/>
            <a:chOff x="0" y="0"/>
            <a:chExt cx="941097" cy="8431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41097" cy="843181"/>
            </a:xfrm>
            <a:custGeom>
              <a:avLst/>
              <a:gdLst/>
              <a:ahLst/>
              <a:cxnLst/>
              <a:rect l="l" t="t" r="r" b="b"/>
              <a:pathLst>
                <a:path w="941097" h="843181">
                  <a:moveTo>
                    <a:pt x="737897" y="0"/>
                  </a:moveTo>
                  <a:cubicBezTo>
                    <a:pt x="850127" y="0"/>
                    <a:pt x="941097" y="188741"/>
                    <a:pt x="941097" y="421590"/>
                  </a:cubicBezTo>
                  <a:cubicBezTo>
                    <a:pt x="941097" y="654440"/>
                    <a:pt x="850127" y="843181"/>
                    <a:pt x="737897" y="843181"/>
                  </a:cubicBezTo>
                  <a:lnTo>
                    <a:pt x="203200" y="843181"/>
                  </a:lnTo>
                  <a:cubicBezTo>
                    <a:pt x="90970" y="843181"/>
                    <a:pt x="0" y="654440"/>
                    <a:pt x="0" y="421590"/>
                  </a:cubicBezTo>
                  <a:cubicBezTo>
                    <a:pt x="0" y="188741"/>
                    <a:pt x="90970" y="0"/>
                    <a:pt x="203200" y="0"/>
                  </a:cubicBezTo>
                  <a:lnTo>
                    <a:pt x="737897" y="0"/>
                  </a:lnTo>
                </a:path>
              </a:pathLst>
            </a:custGeom>
            <a:blipFill>
              <a:blip r:embed="rId6"/>
              <a:stretch>
                <a:fillRect t="-35340" b="-32383"/>
              </a:stretch>
            </a:blipFill>
            <a:ln w="219075" cap="sq">
              <a:solidFill>
                <a:srgbClr val="08432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8727" y="2942762"/>
            <a:ext cx="13824342" cy="812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3099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Authentic Experiences</a:t>
            </a:r>
          </a:p>
          <a:p>
            <a:pPr algn="just">
              <a:lnSpc>
                <a:spcPts val="4339"/>
              </a:lnSpc>
            </a:pPr>
            <a:r>
              <a:rPr lang="en-US" sz="3099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Less Crowded Destinations</a:t>
            </a:r>
          </a:p>
          <a:p>
            <a:pPr algn="just">
              <a:lnSpc>
                <a:spcPts val="4339"/>
              </a:lnSpc>
            </a:pPr>
            <a:r>
              <a:rPr lang="en-US" sz="3099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Convenient Locations</a:t>
            </a:r>
          </a:p>
          <a:p>
            <a:pPr algn="just">
              <a:lnSpc>
                <a:spcPts val="4339"/>
              </a:lnSpc>
            </a:pPr>
            <a:r>
              <a:rPr lang="en-US" sz="3099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Local Businesses</a:t>
            </a:r>
          </a:p>
          <a:p>
            <a:pPr algn="just">
              <a:lnSpc>
                <a:spcPts val="4339"/>
              </a:lnSpc>
            </a:pPr>
            <a:r>
              <a:rPr lang="en-US" sz="3099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Community Feel</a:t>
            </a:r>
          </a:p>
          <a:p>
            <a:pPr algn="just">
              <a:lnSpc>
                <a:spcPts val="4339"/>
              </a:lnSpc>
            </a:pPr>
            <a:endParaRPr lang="en-US" sz="3099" b="1">
              <a:solidFill>
                <a:srgbClr val="084322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4339"/>
              </a:lnSpc>
            </a:pPr>
            <a:endParaRPr lang="en-US" sz="3099" b="1">
              <a:solidFill>
                <a:srgbClr val="084322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4339"/>
              </a:lnSpc>
            </a:pPr>
            <a:endParaRPr lang="en-US" sz="3099" b="1">
              <a:solidFill>
                <a:srgbClr val="084322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4339"/>
              </a:lnSpc>
            </a:pPr>
            <a:endParaRPr lang="en-US" sz="3099" b="1">
              <a:solidFill>
                <a:srgbClr val="084322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4339"/>
              </a:lnSpc>
            </a:pPr>
            <a:endParaRPr lang="en-US" sz="3099" b="1">
              <a:solidFill>
                <a:srgbClr val="084322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4339"/>
              </a:lnSpc>
            </a:pPr>
            <a:endParaRPr lang="en-US" sz="3099" b="1">
              <a:solidFill>
                <a:srgbClr val="084322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4339"/>
              </a:lnSpc>
            </a:pPr>
            <a:endParaRPr lang="en-US" sz="3099" b="1">
              <a:solidFill>
                <a:srgbClr val="084322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4339"/>
              </a:lnSpc>
            </a:pPr>
            <a:r>
              <a:rPr lang="en-US" sz="3099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Belgrade Naturally fits what today’s travelers are looking for. </a:t>
            </a:r>
          </a:p>
          <a:p>
            <a:pPr algn="just">
              <a:lnSpc>
                <a:spcPts val="4339"/>
              </a:lnSpc>
            </a:pPr>
            <a:endParaRPr lang="en-US" sz="3099" b="1">
              <a:solidFill>
                <a:srgbClr val="084322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4339"/>
              </a:lnSpc>
            </a:pPr>
            <a:endParaRPr lang="en-US" sz="3099" b="1">
              <a:solidFill>
                <a:srgbClr val="084322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grpSp>
        <p:nvGrpSpPr>
          <p:cNvPr id="16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95596" y="3933261"/>
            <a:ext cx="4548404" cy="5430705"/>
            <a:chOff x="0" y="0"/>
            <a:chExt cx="941097" cy="112365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41097" cy="1123651"/>
            </a:xfrm>
            <a:custGeom>
              <a:avLst/>
              <a:gdLst/>
              <a:ahLst/>
              <a:cxnLst/>
              <a:rect l="l" t="t" r="r" b="b"/>
              <a:pathLst>
                <a:path w="941097" h="1123651">
                  <a:moveTo>
                    <a:pt x="737897" y="0"/>
                  </a:moveTo>
                  <a:cubicBezTo>
                    <a:pt x="850127" y="0"/>
                    <a:pt x="941097" y="251522"/>
                    <a:pt x="941097" y="561826"/>
                  </a:cubicBezTo>
                  <a:cubicBezTo>
                    <a:pt x="941097" y="872129"/>
                    <a:pt x="850127" y="1123651"/>
                    <a:pt x="737897" y="1123651"/>
                  </a:cubicBezTo>
                  <a:lnTo>
                    <a:pt x="203200" y="1123651"/>
                  </a:lnTo>
                  <a:cubicBezTo>
                    <a:pt x="90970" y="1123651"/>
                    <a:pt x="0" y="872129"/>
                    <a:pt x="0" y="561826"/>
                  </a:cubicBezTo>
                  <a:cubicBezTo>
                    <a:pt x="0" y="251522"/>
                    <a:pt x="90970" y="0"/>
                    <a:pt x="203200" y="0"/>
                  </a:cubicBezTo>
                  <a:lnTo>
                    <a:pt x="737897" y="0"/>
                  </a:lnTo>
                </a:path>
              </a:pathLst>
            </a:custGeom>
            <a:blipFill>
              <a:blip r:embed="rId7"/>
              <a:stretch>
                <a:fillRect t="-12929" b="-12929"/>
              </a:stretch>
            </a:blipFill>
            <a:ln w="219075" cap="sq">
              <a:solidFill>
                <a:srgbClr val="08432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63298" y="9972675"/>
            <a:ext cx="18614596" cy="766878"/>
            <a:chOff x="0" y="0"/>
            <a:chExt cx="4902610" cy="20197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902610" cy="201976"/>
            </a:xfrm>
            <a:custGeom>
              <a:avLst/>
              <a:gdLst/>
              <a:ahLst/>
              <a:cxnLst/>
              <a:rect l="l" t="t" r="r" b="b"/>
              <a:pathLst>
                <a:path w="4902610" h="201976">
                  <a:moveTo>
                    <a:pt x="0" y="0"/>
                  </a:moveTo>
                  <a:lnTo>
                    <a:pt x="4902610" y="0"/>
                  </a:lnTo>
                  <a:lnTo>
                    <a:pt x="4902610" y="201976"/>
                  </a:lnTo>
                  <a:lnTo>
                    <a:pt x="0" y="201976"/>
                  </a:lnTo>
                  <a:close/>
                </a:path>
              </a:pathLst>
            </a:custGeom>
            <a:solidFill>
              <a:srgbClr val="0843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902610" cy="240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32560" y="6034299"/>
            <a:ext cx="5629735" cy="4356507"/>
          </a:xfrm>
          <a:custGeom>
            <a:avLst/>
            <a:gdLst/>
            <a:ahLst/>
            <a:cxnLst/>
            <a:rect l="l" t="t" r="r" b="b"/>
            <a:pathLst>
              <a:path w="5629735" h="4356507">
                <a:moveTo>
                  <a:pt x="0" y="0"/>
                </a:moveTo>
                <a:lnTo>
                  <a:pt x="5629734" y="0"/>
                </a:lnTo>
                <a:lnTo>
                  <a:pt x="5629734" y="4356507"/>
                </a:lnTo>
                <a:lnTo>
                  <a:pt x="0" y="4356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62" r="-1762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4685" y="6720691"/>
            <a:ext cx="6900506" cy="2983723"/>
            <a:chOff x="0" y="0"/>
            <a:chExt cx="899272" cy="388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9272" cy="388838"/>
            </a:xfrm>
            <a:custGeom>
              <a:avLst/>
              <a:gdLst/>
              <a:ahLst/>
              <a:cxnLst/>
              <a:rect l="l" t="t" r="r" b="b"/>
              <a:pathLst>
                <a:path w="899272" h="388838">
                  <a:moveTo>
                    <a:pt x="56097" y="0"/>
                  </a:moveTo>
                  <a:lnTo>
                    <a:pt x="843175" y="0"/>
                  </a:lnTo>
                  <a:cubicBezTo>
                    <a:pt x="858053" y="0"/>
                    <a:pt x="872321" y="5910"/>
                    <a:pt x="882841" y="16430"/>
                  </a:cubicBezTo>
                  <a:cubicBezTo>
                    <a:pt x="893362" y="26951"/>
                    <a:pt x="899272" y="41219"/>
                    <a:pt x="899272" y="56097"/>
                  </a:cubicBezTo>
                  <a:lnTo>
                    <a:pt x="899272" y="332741"/>
                  </a:lnTo>
                  <a:cubicBezTo>
                    <a:pt x="899272" y="347619"/>
                    <a:pt x="893362" y="361887"/>
                    <a:pt x="882841" y="372408"/>
                  </a:cubicBezTo>
                  <a:cubicBezTo>
                    <a:pt x="872321" y="382928"/>
                    <a:pt x="858053" y="388838"/>
                    <a:pt x="843175" y="388838"/>
                  </a:cubicBezTo>
                  <a:lnTo>
                    <a:pt x="56097" y="388838"/>
                  </a:lnTo>
                  <a:cubicBezTo>
                    <a:pt x="41219" y="388838"/>
                    <a:pt x="26951" y="382928"/>
                    <a:pt x="16430" y="372408"/>
                  </a:cubicBezTo>
                  <a:cubicBezTo>
                    <a:pt x="5910" y="361887"/>
                    <a:pt x="0" y="347619"/>
                    <a:pt x="0" y="332741"/>
                  </a:cubicBezTo>
                  <a:lnTo>
                    <a:pt x="0" y="56097"/>
                  </a:lnTo>
                  <a:cubicBezTo>
                    <a:pt x="0" y="41219"/>
                    <a:pt x="5910" y="26951"/>
                    <a:pt x="16430" y="16430"/>
                  </a:cubicBezTo>
                  <a:cubicBezTo>
                    <a:pt x="26951" y="5910"/>
                    <a:pt x="41219" y="0"/>
                    <a:pt x="56097" y="0"/>
                  </a:cubicBezTo>
                  <a:close/>
                </a:path>
              </a:pathLst>
            </a:custGeom>
            <a:blipFill>
              <a:blip r:embed="rId3"/>
              <a:stretch>
                <a:fillRect t="-26950" b="-26950"/>
              </a:stretch>
            </a:blipFill>
            <a:ln w="190500" cap="rnd">
              <a:solidFill>
                <a:srgbClr val="2EB564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4685" y="224534"/>
            <a:ext cx="11492863" cy="261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74"/>
              </a:lnSpc>
            </a:pPr>
            <a:r>
              <a:rPr lang="en-US" sz="8299" b="1">
                <a:solidFill>
                  <a:srgbClr val="2CB564"/>
                </a:solidFill>
                <a:latin typeface="Livvic Bold"/>
                <a:ea typeface="Livvic Bold"/>
                <a:cs typeface="Livvic Bold"/>
                <a:sym typeface="Livvic Bold"/>
              </a:rPr>
              <a:t>CREATING A STRONG VISITOR HUB</a:t>
            </a: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61140" y="1768633"/>
            <a:ext cx="818402" cy="818402"/>
          </a:xfrm>
          <a:custGeom>
            <a:avLst/>
            <a:gdLst/>
            <a:ahLst/>
            <a:cxnLst/>
            <a:rect l="l" t="t" r="r" b="b"/>
            <a:pathLst>
              <a:path w="818402" h="818402">
                <a:moveTo>
                  <a:pt x="0" y="0"/>
                </a:moveTo>
                <a:lnTo>
                  <a:pt x="818402" y="0"/>
                </a:lnTo>
                <a:lnTo>
                  <a:pt x="818402" y="818402"/>
                </a:lnTo>
                <a:lnTo>
                  <a:pt x="0" y="8184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61140" y="6034299"/>
            <a:ext cx="6009707" cy="4003967"/>
          </a:xfrm>
          <a:custGeom>
            <a:avLst/>
            <a:gdLst/>
            <a:ahLst/>
            <a:cxnLst/>
            <a:rect l="l" t="t" r="r" b="b"/>
            <a:pathLst>
              <a:path w="6009707" h="4003967">
                <a:moveTo>
                  <a:pt x="0" y="0"/>
                </a:moveTo>
                <a:lnTo>
                  <a:pt x="6009707" y="0"/>
                </a:lnTo>
                <a:lnTo>
                  <a:pt x="6009707" y="4003967"/>
                </a:lnTo>
                <a:lnTo>
                  <a:pt x="0" y="40039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55339" y="-374302"/>
            <a:ext cx="5923101" cy="12817202"/>
          </a:xfrm>
          <a:custGeom>
            <a:avLst/>
            <a:gdLst/>
            <a:ahLst/>
            <a:cxnLst/>
            <a:rect l="l" t="t" r="r" b="b"/>
            <a:pathLst>
              <a:path w="5923101" h="12817202">
                <a:moveTo>
                  <a:pt x="0" y="0"/>
                </a:moveTo>
                <a:lnTo>
                  <a:pt x="5923101" y="0"/>
                </a:lnTo>
                <a:lnTo>
                  <a:pt x="5923101" y="12817202"/>
                </a:lnTo>
                <a:lnTo>
                  <a:pt x="0" y="128172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25177" y="3087022"/>
            <a:ext cx="8776336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Increase Visibility of the VIC</a:t>
            </a:r>
          </a:p>
          <a:p>
            <a:pPr algn="just">
              <a:lnSpc>
                <a:spcPts val="4759"/>
              </a:lnSpc>
            </a:pPr>
            <a:r>
              <a:rPr lang="en-US" sz="3399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Improve Signage and Wayfinding</a:t>
            </a:r>
          </a:p>
          <a:p>
            <a:pPr algn="just">
              <a:lnSpc>
                <a:spcPts val="4759"/>
              </a:lnSpc>
            </a:pPr>
            <a:r>
              <a:rPr lang="en-US" sz="3399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Connect Travelers with local Businesses</a:t>
            </a:r>
          </a:p>
          <a:p>
            <a:pPr algn="just">
              <a:lnSpc>
                <a:spcPts val="4759"/>
              </a:lnSpc>
            </a:pPr>
            <a:r>
              <a:rPr lang="en-US" sz="3399" b="1">
                <a:solidFill>
                  <a:srgbClr val="084322"/>
                </a:solidFill>
                <a:latin typeface="Inter Bold"/>
                <a:ea typeface="Inter Bold"/>
                <a:cs typeface="Inter Bold"/>
                <a:sym typeface="Inter Bold"/>
              </a:rPr>
              <a:t>Track Visitor Engagement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8328463"/>
          </a:xfrm>
          <a:custGeom>
            <a:avLst/>
            <a:gdLst/>
            <a:ahLst/>
            <a:cxnLst/>
            <a:rect l="l" t="t" r="r" b="b"/>
            <a:pathLst>
              <a:path w="18288000" h="8328463">
                <a:moveTo>
                  <a:pt x="0" y="0"/>
                </a:moveTo>
                <a:lnTo>
                  <a:pt x="18288000" y="0"/>
                </a:lnTo>
                <a:lnTo>
                  <a:pt x="18288000" y="8328463"/>
                </a:lnTo>
                <a:lnTo>
                  <a:pt x="0" y="83284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7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26596" y="5264608"/>
            <a:ext cx="18614596" cy="766878"/>
            <a:chOff x="0" y="0"/>
            <a:chExt cx="4902610" cy="2019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2610" cy="201976"/>
            </a:xfrm>
            <a:custGeom>
              <a:avLst/>
              <a:gdLst/>
              <a:ahLst/>
              <a:cxnLst/>
              <a:rect l="l" t="t" r="r" b="b"/>
              <a:pathLst>
                <a:path w="4902610" h="201976">
                  <a:moveTo>
                    <a:pt x="0" y="0"/>
                  </a:moveTo>
                  <a:lnTo>
                    <a:pt x="4902610" y="0"/>
                  </a:lnTo>
                  <a:lnTo>
                    <a:pt x="4902610" y="201976"/>
                  </a:lnTo>
                  <a:lnTo>
                    <a:pt x="0" y="201976"/>
                  </a:lnTo>
                  <a:close/>
                </a:path>
              </a:pathLst>
            </a:custGeom>
            <a:solidFill>
              <a:srgbClr val="0843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02610" cy="240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5075738" y="-4212407"/>
            <a:ext cx="5629735" cy="4356507"/>
          </a:xfrm>
          <a:custGeom>
            <a:avLst/>
            <a:gdLst/>
            <a:ahLst/>
            <a:cxnLst/>
            <a:rect l="l" t="t" r="r" b="b"/>
            <a:pathLst>
              <a:path w="5629735" h="4356507">
                <a:moveTo>
                  <a:pt x="0" y="4356507"/>
                </a:moveTo>
                <a:lnTo>
                  <a:pt x="5629735" y="4356507"/>
                </a:lnTo>
                <a:lnTo>
                  <a:pt x="5629735" y="0"/>
                </a:lnTo>
                <a:lnTo>
                  <a:pt x="0" y="0"/>
                </a:lnTo>
                <a:lnTo>
                  <a:pt x="0" y="435650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7062" r="-176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8279" y="6280367"/>
            <a:ext cx="3704594" cy="3704594"/>
          </a:xfrm>
          <a:custGeom>
            <a:avLst/>
            <a:gdLst/>
            <a:ahLst/>
            <a:cxnLst/>
            <a:rect l="l" t="t" r="r" b="b"/>
            <a:pathLst>
              <a:path w="3704594" h="3704594">
                <a:moveTo>
                  <a:pt x="0" y="0"/>
                </a:moveTo>
                <a:lnTo>
                  <a:pt x="3704594" y="0"/>
                </a:lnTo>
                <a:lnTo>
                  <a:pt x="3704594" y="3704593"/>
                </a:lnTo>
                <a:lnTo>
                  <a:pt x="0" y="3704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5316260"/>
            <a:ext cx="18288000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F0F1E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Telling Belgrade’s Story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3997" y="8085038"/>
            <a:ext cx="18288000" cy="198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Continue Building VISIT BELGRADE Platform with PRIME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Use PRIME’s tourism data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Imrpove Website Presence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Create a Visitor Travel Guide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Promote Shoulder Season Travel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3250241" y="-95190"/>
            <a:ext cx="5214569" cy="4035236"/>
          </a:xfrm>
          <a:custGeom>
            <a:avLst/>
            <a:gdLst/>
            <a:ahLst/>
            <a:cxnLst/>
            <a:rect l="l" t="t" r="r" b="b"/>
            <a:pathLst>
              <a:path w="5214569" h="4035236">
                <a:moveTo>
                  <a:pt x="5214569" y="4035236"/>
                </a:moveTo>
                <a:lnTo>
                  <a:pt x="0" y="4035236"/>
                </a:lnTo>
                <a:lnTo>
                  <a:pt x="0" y="0"/>
                </a:lnTo>
                <a:lnTo>
                  <a:pt x="5214569" y="0"/>
                </a:lnTo>
                <a:lnTo>
                  <a:pt x="5214569" y="403523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62" r="-176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976371" y="2986221"/>
            <a:ext cx="14335258" cy="258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83"/>
              </a:lnSpc>
            </a:pPr>
            <a:r>
              <a:rPr lang="en-US" sz="16466" b="1">
                <a:solidFill>
                  <a:srgbClr val="084322"/>
                </a:solidFill>
                <a:latin typeface="Livvic Heavy"/>
                <a:ea typeface="Livvic Heavy"/>
                <a:cs typeface="Livvic Heavy"/>
                <a:sym typeface="Livvic Heavy"/>
              </a:rPr>
              <a:t>THANK YOU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54960" y="5862214"/>
            <a:ext cx="20662927" cy="4612453"/>
          </a:xfrm>
          <a:custGeom>
            <a:avLst/>
            <a:gdLst/>
            <a:ahLst/>
            <a:cxnLst/>
            <a:rect l="l" t="t" r="r" b="b"/>
            <a:pathLst>
              <a:path w="20662927" h="4612453">
                <a:moveTo>
                  <a:pt x="0" y="0"/>
                </a:moveTo>
                <a:lnTo>
                  <a:pt x="20662926" y="0"/>
                </a:lnTo>
                <a:lnTo>
                  <a:pt x="20662926" y="4612453"/>
                </a:lnTo>
                <a:lnTo>
                  <a:pt x="0" y="46124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850" b="-104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991265" y="3829226"/>
            <a:ext cx="971676" cy="971676"/>
          </a:xfrm>
          <a:custGeom>
            <a:avLst/>
            <a:gdLst/>
            <a:ahLst/>
            <a:cxnLst/>
            <a:rect l="l" t="t" r="r" b="b"/>
            <a:pathLst>
              <a:path w="971676" h="971676">
                <a:moveTo>
                  <a:pt x="0" y="0"/>
                </a:moveTo>
                <a:lnTo>
                  <a:pt x="971676" y="0"/>
                </a:lnTo>
                <a:lnTo>
                  <a:pt x="971676" y="971676"/>
                </a:lnTo>
                <a:lnTo>
                  <a:pt x="0" y="9716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Microsoft Office PowerPoint</Application>
  <PresentationFormat>Custom</PresentationFormat>
  <Paragraphs>46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Inter Semi-Bold</vt:lpstr>
      <vt:lpstr>Livvic Bold</vt:lpstr>
      <vt:lpstr>Canva Sans</vt:lpstr>
      <vt:lpstr>Livvic Heavy</vt:lpstr>
      <vt:lpstr>Arial</vt:lpstr>
      <vt:lpstr>Inter Bold</vt:lpstr>
      <vt:lpstr>Canva Sans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FY27 BELGRADE DMO SLIDES</dc:title>
  <cp:lastModifiedBy>Jackson, Todd</cp:lastModifiedBy>
  <cp:revision>2</cp:revision>
  <dcterms:created xsi:type="dcterms:W3CDTF">2006-08-16T00:00:00Z</dcterms:created>
  <dcterms:modified xsi:type="dcterms:W3CDTF">2026-06-18T14:52:44Z</dcterms:modified>
  <dc:identifier>DAHK5NIxAvM</dc:identifier>
</cp:coreProperties>
</file>