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ntonio" panose="020B0604020202020204" charset="0"/>
      <p:regular r:id="rId11"/>
    </p:embeddedFont>
    <p:embeddedFont>
      <p:font typeface="Antonio Bold" panose="020B0604020202020204" charset="0"/>
      <p:regular r:id="rId12"/>
    </p:embeddedFont>
    <p:embeddedFont>
      <p:font typeface="Brittany" panose="020B0604020202020204" charset="0"/>
      <p:regular r:id="rId13"/>
    </p:embeddedFont>
    <p:embeddedFont>
      <p:font typeface="Glacial Indifference" panose="020B0604020202020204" charset="0"/>
      <p:regular r:id="rId14"/>
    </p:embeddedFont>
    <p:embeddedFont>
      <p:font typeface="Glacial Indifference Bold" panose="020B0604020202020204" charset="0"/>
      <p:regular r:id="rId15"/>
    </p:embeddedFont>
    <p:embeddedFont>
      <p:font typeface="IBM Plex Sans Condensed" panose="020F0502020204030204" pitchFamily="34" charset="0"/>
      <p:regular r:id="rId16"/>
    </p:embeddedFont>
    <p:embeddedFont>
      <p:font typeface="IBM Plex Sans Condensed Bold" panose="020B0604020202020204" charset="0"/>
      <p:regular r:id="rId17"/>
    </p:embeddedFont>
    <p:embeddedFont>
      <p:font typeface="Mistrully" panose="020B0604020202020204" charset="0"/>
      <p:regular r:id="rId18"/>
    </p:embeddedFont>
    <p:embeddedFont>
      <p:font typeface="Public Sans" panose="020B0604020202020204" charset="0"/>
      <p:regular r:id="rId19"/>
    </p:embeddedFont>
    <p:embeddedFont>
      <p:font typeface="Public Sans Bold" panose="020B0604020202020204" charset="0"/>
      <p:regular r:id="rId20"/>
    </p:embeddedFont>
    <p:embeddedFont>
      <p:font typeface="Tropika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8112486"/>
            <a:ext cx="2652207" cy="1759265"/>
            <a:chOff x="0" y="0"/>
            <a:chExt cx="1105149" cy="7330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149" cy="733068"/>
            </a:xfrm>
            <a:custGeom>
              <a:avLst/>
              <a:gdLst/>
              <a:ahLst/>
              <a:cxnLst/>
              <a:rect l="l" t="t" r="r" b="b"/>
              <a:pathLst>
                <a:path w="1105149" h="733068">
                  <a:moveTo>
                    <a:pt x="0" y="0"/>
                  </a:moveTo>
                  <a:lnTo>
                    <a:pt x="1105149" y="0"/>
                  </a:lnTo>
                  <a:lnTo>
                    <a:pt x="1105149" y="733068"/>
                  </a:lnTo>
                  <a:lnTo>
                    <a:pt x="0" y="7330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105149" cy="761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6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711" y="8231228"/>
            <a:ext cx="1558784" cy="1521780"/>
          </a:xfrm>
          <a:custGeom>
            <a:avLst/>
            <a:gdLst/>
            <a:ahLst/>
            <a:cxnLst/>
            <a:rect l="l" t="t" r="r" b="b"/>
            <a:pathLst>
              <a:path w="1558784" h="1521780">
                <a:moveTo>
                  <a:pt x="0" y="0"/>
                </a:moveTo>
                <a:lnTo>
                  <a:pt x="1558784" y="0"/>
                </a:lnTo>
                <a:lnTo>
                  <a:pt x="1558784" y="1521780"/>
                </a:lnTo>
                <a:lnTo>
                  <a:pt x="0" y="1521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52207" y="8112486"/>
            <a:ext cx="8865404" cy="1759265"/>
            <a:chOff x="0" y="0"/>
            <a:chExt cx="3694128" cy="7330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28" cy="733068"/>
            </a:xfrm>
            <a:custGeom>
              <a:avLst/>
              <a:gdLst/>
              <a:ahLst/>
              <a:cxnLst/>
              <a:rect l="l" t="t" r="r" b="b"/>
              <a:pathLst>
                <a:path w="3694128" h="733068">
                  <a:moveTo>
                    <a:pt x="0" y="0"/>
                  </a:moveTo>
                  <a:lnTo>
                    <a:pt x="3694128" y="0"/>
                  </a:lnTo>
                  <a:lnTo>
                    <a:pt x="3694128" y="733068"/>
                  </a:lnTo>
                  <a:lnTo>
                    <a:pt x="0" y="733068"/>
                  </a:lnTo>
                  <a:close/>
                </a:path>
              </a:pathLst>
            </a:custGeom>
            <a:solidFill>
              <a:srgbClr val="799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3694128" cy="761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40213" y="8392419"/>
            <a:ext cx="6489391" cy="43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  <a:spcBef>
                <a:spcPct val="0"/>
              </a:spcBef>
            </a:pPr>
            <a:r>
              <a:rPr lang="en-US" sz="2637" b="1" spc="31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GLENDIVE DMO FY27 MARKETING PLAN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55344" y="8889128"/>
            <a:ext cx="845912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 spc="20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Building awareness, improving visitor information, and supporting overnight visitation.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39012" y="9229725"/>
            <a:ext cx="6491793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spc="20">
                <a:solidFill>
                  <a:srgbClr val="000000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Presented by: Tacee DeSaye Executive Director | Glendive Chamber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060"/>
            <a:ext cx="18288000" cy="8491155"/>
          </a:xfrm>
          <a:custGeom>
            <a:avLst/>
            <a:gdLst/>
            <a:ahLst/>
            <a:cxnLst/>
            <a:rect l="l" t="t" r="r" b="b"/>
            <a:pathLst>
              <a:path w="18288000" h="8491155">
                <a:moveTo>
                  <a:pt x="0" y="0"/>
                </a:moveTo>
                <a:lnTo>
                  <a:pt x="18288000" y="0"/>
                </a:lnTo>
                <a:lnTo>
                  <a:pt x="18288000" y="8491155"/>
                </a:lnTo>
                <a:lnTo>
                  <a:pt x="0" y="8491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661" b="-2166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824336" y="5868208"/>
            <a:ext cx="3641793" cy="364179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747" r="-16747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8500215"/>
            <a:ext cx="18288000" cy="1786785"/>
            <a:chOff x="0" y="0"/>
            <a:chExt cx="5693080" cy="5562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93080" cy="556229"/>
            </a:xfrm>
            <a:custGeom>
              <a:avLst/>
              <a:gdLst/>
              <a:ahLst/>
              <a:cxnLst/>
              <a:rect l="l" t="t" r="r" b="b"/>
              <a:pathLst>
                <a:path w="5693080" h="556229">
                  <a:moveTo>
                    <a:pt x="0" y="0"/>
                  </a:moveTo>
                  <a:lnTo>
                    <a:pt x="5693080" y="0"/>
                  </a:lnTo>
                  <a:lnTo>
                    <a:pt x="5693080" y="556229"/>
                  </a:lnTo>
                  <a:lnTo>
                    <a:pt x="0" y="556229"/>
                  </a:lnTo>
                  <a:close/>
                </a:path>
              </a:pathLst>
            </a:custGeom>
            <a:solidFill>
              <a:srgbClr val="799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693080" cy="584804"/>
            </a:xfrm>
            <a:prstGeom prst="rect">
              <a:avLst/>
            </a:prstGeom>
          </p:spPr>
          <p:txBody>
            <a:bodyPr lIns="42979" tIns="42979" rIns="42979" bIns="42979" rtlCol="0" anchor="ctr"/>
            <a:lstStyle/>
            <a:p>
              <a:pPr algn="ctr">
                <a:lnSpc>
                  <a:spcPts val="225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6836" y="6622135"/>
            <a:ext cx="325841" cy="305698"/>
          </a:xfrm>
          <a:custGeom>
            <a:avLst/>
            <a:gdLst/>
            <a:ahLst/>
            <a:cxnLst/>
            <a:rect l="l" t="t" r="r" b="b"/>
            <a:pathLst>
              <a:path w="325841" h="305698">
                <a:moveTo>
                  <a:pt x="0" y="0"/>
                </a:moveTo>
                <a:lnTo>
                  <a:pt x="325841" y="0"/>
                </a:lnTo>
                <a:lnTo>
                  <a:pt x="325841" y="305698"/>
                </a:lnTo>
                <a:lnTo>
                  <a:pt x="0" y="3056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6836" y="7354955"/>
            <a:ext cx="325841" cy="305698"/>
          </a:xfrm>
          <a:custGeom>
            <a:avLst/>
            <a:gdLst/>
            <a:ahLst/>
            <a:cxnLst/>
            <a:rect l="l" t="t" r="r" b="b"/>
            <a:pathLst>
              <a:path w="325841" h="305698">
                <a:moveTo>
                  <a:pt x="0" y="0"/>
                </a:moveTo>
                <a:lnTo>
                  <a:pt x="325841" y="0"/>
                </a:lnTo>
                <a:lnTo>
                  <a:pt x="325841" y="305698"/>
                </a:lnTo>
                <a:lnTo>
                  <a:pt x="0" y="3056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6836" y="6988545"/>
            <a:ext cx="325841" cy="305698"/>
          </a:xfrm>
          <a:custGeom>
            <a:avLst/>
            <a:gdLst/>
            <a:ahLst/>
            <a:cxnLst/>
            <a:rect l="l" t="t" r="r" b="b"/>
            <a:pathLst>
              <a:path w="325841" h="305698">
                <a:moveTo>
                  <a:pt x="0" y="0"/>
                </a:moveTo>
                <a:lnTo>
                  <a:pt x="325841" y="0"/>
                </a:lnTo>
                <a:lnTo>
                  <a:pt x="325841" y="305698"/>
                </a:lnTo>
                <a:lnTo>
                  <a:pt x="0" y="3056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6836" y="7721365"/>
            <a:ext cx="325841" cy="305698"/>
          </a:xfrm>
          <a:custGeom>
            <a:avLst/>
            <a:gdLst/>
            <a:ahLst/>
            <a:cxnLst/>
            <a:rect l="l" t="t" r="r" b="b"/>
            <a:pathLst>
              <a:path w="325841" h="305698">
                <a:moveTo>
                  <a:pt x="0" y="0"/>
                </a:moveTo>
                <a:lnTo>
                  <a:pt x="325841" y="0"/>
                </a:lnTo>
                <a:lnTo>
                  <a:pt x="325841" y="305698"/>
                </a:lnTo>
                <a:lnTo>
                  <a:pt x="0" y="3056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6836" y="8723052"/>
            <a:ext cx="2638403" cy="566984"/>
            <a:chOff x="0" y="0"/>
            <a:chExt cx="821339" cy="1765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1339" cy="176503"/>
            </a:xfrm>
            <a:custGeom>
              <a:avLst/>
              <a:gdLst/>
              <a:ahLst/>
              <a:cxnLst/>
              <a:rect l="l" t="t" r="r" b="b"/>
              <a:pathLst>
                <a:path w="821339" h="176503">
                  <a:moveTo>
                    <a:pt x="52818" y="0"/>
                  </a:moveTo>
                  <a:lnTo>
                    <a:pt x="768521" y="0"/>
                  </a:lnTo>
                  <a:cubicBezTo>
                    <a:pt x="797691" y="0"/>
                    <a:pt x="821339" y="23647"/>
                    <a:pt x="821339" y="52818"/>
                  </a:cubicBezTo>
                  <a:lnTo>
                    <a:pt x="821339" y="123685"/>
                  </a:lnTo>
                  <a:cubicBezTo>
                    <a:pt x="821339" y="137693"/>
                    <a:pt x="815774" y="151128"/>
                    <a:pt x="805869" y="161033"/>
                  </a:cubicBezTo>
                  <a:cubicBezTo>
                    <a:pt x="795963" y="170938"/>
                    <a:pt x="782529" y="176503"/>
                    <a:pt x="768521" y="176503"/>
                  </a:cubicBezTo>
                  <a:lnTo>
                    <a:pt x="52818" y="176503"/>
                  </a:lnTo>
                  <a:cubicBezTo>
                    <a:pt x="38810" y="176503"/>
                    <a:pt x="25375" y="170938"/>
                    <a:pt x="15470" y="161033"/>
                  </a:cubicBezTo>
                  <a:cubicBezTo>
                    <a:pt x="5565" y="151128"/>
                    <a:pt x="0" y="137693"/>
                    <a:pt x="0" y="123685"/>
                  </a:cubicBezTo>
                  <a:lnTo>
                    <a:pt x="0" y="52818"/>
                  </a:lnTo>
                  <a:cubicBezTo>
                    <a:pt x="0" y="23647"/>
                    <a:pt x="23647" y="0"/>
                    <a:pt x="5281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21339" cy="224128"/>
            </a:xfrm>
            <a:prstGeom prst="rect">
              <a:avLst/>
            </a:prstGeom>
          </p:spPr>
          <p:txBody>
            <a:bodyPr lIns="42979" tIns="42979" rIns="42979" bIns="42979" rtlCol="0" anchor="ctr"/>
            <a:lstStyle/>
            <a:p>
              <a:pPr algn="ctr">
                <a:lnSpc>
                  <a:spcPts val="2961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86998" y="8866620"/>
            <a:ext cx="279848" cy="27984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799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42979" tIns="42979" rIns="42979" bIns="42979" rtlCol="0" anchor="ctr"/>
            <a:lstStyle/>
            <a:p>
              <a:pPr algn="ctr">
                <a:lnSpc>
                  <a:spcPts val="2856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77191" y="-1242781"/>
            <a:ext cx="5816268" cy="581626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  <a:ln w="133350" cap="sq">
              <a:gradFill>
                <a:gsLst>
                  <a:gs pos="0">
                    <a:srgbClr val="D5D5D5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623453" y="3701392"/>
            <a:ext cx="3440002" cy="344000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136" r="-25136"/>
              </a:stretch>
            </a:blipFill>
            <a:ln w="28575" cap="sq">
              <a:solidFill>
                <a:srgbClr val="799C9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61358" y="800100"/>
            <a:ext cx="4261209" cy="208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93"/>
              </a:lnSpc>
              <a:spcBef>
                <a:spcPct val="0"/>
              </a:spcBef>
            </a:pPr>
            <a:r>
              <a:rPr lang="en-US" sz="12280" b="1" spc="-552">
                <a:solidFill>
                  <a:srgbClr val="799C96"/>
                </a:solidFill>
                <a:latin typeface="Antonio Bold"/>
                <a:ea typeface="Antonio Bold"/>
                <a:cs typeface="Antonio Bold"/>
                <a:sym typeface="Antonio Bold"/>
              </a:rPr>
              <a:t>WHO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30014" y="1824966"/>
            <a:ext cx="5610978" cy="208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93"/>
              </a:lnSpc>
              <a:spcBef>
                <a:spcPct val="0"/>
              </a:spcBef>
            </a:pPr>
            <a:r>
              <a:rPr lang="en-US" sz="12280" b="1" spc="-552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WE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55239" y="2805459"/>
            <a:ext cx="3956942" cy="161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3"/>
              </a:lnSpc>
              <a:spcBef>
                <a:spcPct val="0"/>
              </a:spcBef>
            </a:pPr>
            <a:r>
              <a:rPr lang="en-US" sz="9495">
                <a:solidFill>
                  <a:srgbClr val="799C96"/>
                </a:solidFill>
                <a:latin typeface="Mistrully"/>
                <a:ea typeface="Mistrully"/>
                <a:cs typeface="Mistrully"/>
                <a:sym typeface="Mistrully"/>
              </a:rPr>
              <a:t>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89392" y="6574510"/>
            <a:ext cx="3633311" cy="1443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6"/>
              </a:lnSpc>
            </a:pPr>
            <a:r>
              <a:rPr lang="en-US" sz="2040" b="1" spc="-42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Digital marketing</a:t>
            </a:r>
          </a:p>
          <a:p>
            <a:pPr algn="l">
              <a:lnSpc>
                <a:spcPts val="2856"/>
              </a:lnSpc>
            </a:pPr>
            <a:r>
              <a:rPr lang="en-US" sz="2040" b="1" spc="-42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Visitor information</a:t>
            </a:r>
          </a:p>
          <a:p>
            <a:pPr algn="l">
              <a:lnSpc>
                <a:spcPts val="2856"/>
              </a:lnSpc>
            </a:pPr>
            <a:r>
              <a:rPr lang="en-US" sz="2040" b="1" spc="-42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Partnerships</a:t>
            </a:r>
          </a:p>
          <a:p>
            <a:pPr algn="l">
              <a:lnSpc>
                <a:spcPts val="2856"/>
              </a:lnSpc>
              <a:spcBef>
                <a:spcPct val="0"/>
              </a:spcBef>
            </a:pPr>
            <a:r>
              <a:rPr lang="en-US" sz="2040" b="1" spc="-42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Community storytelling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76328" y="4978127"/>
            <a:ext cx="8351595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 spc="-4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Discover Glendive serves as the official Visitor Center and Destination Marketing Organization for Glendive and Dawson County.</a:t>
            </a:r>
          </a:p>
          <a:p>
            <a:pPr algn="l">
              <a:lnSpc>
                <a:spcPts val="2799"/>
              </a:lnSpc>
            </a:pPr>
            <a:endParaRPr lang="en-US" sz="1999" b="1" spc="-41">
              <a:solidFill>
                <a:srgbClr val="FFFFFF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 spc="-4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With a modest budget, our focus is maximizing impact through:</a:t>
            </a:r>
          </a:p>
        </p:txBody>
      </p:sp>
      <p:grpSp>
        <p:nvGrpSpPr>
          <p:cNvPr id="27" name="Group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6836" y="9510001"/>
            <a:ext cx="1697834" cy="254110"/>
            <a:chOff x="0" y="0"/>
            <a:chExt cx="2263779" cy="338813"/>
          </a:xfrm>
        </p:grpSpPr>
        <p:sp>
          <p:nvSpPr>
            <p:cNvPr id="28" name="Freeform 28"/>
            <p:cNvSpPr/>
            <p:nvPr/>
          </p:nvSpPr>
          <p:spPr>
            <a:xfrm>
              <a:off x="0" y="13283"/>
              <a:ext cx="312247" cy="312247"/>
            </a:xfrm>
            <a:custGeom>
              <a:avLst/>
              <a:gdLst/>
              <a:ahLst/>
              <a:cxnLst/>
              <a:rect l="l" t="t" r="r" b="b"/>
              <a:pathLst>
                <a:path w="312247" h="312247">
                  <a:moveTo>
                    <a:pt x="0" y="0"/>
                  </a:moveTo>
                  <a:lnTo>
                    <a:pt x="312247" y="0"/>
                  </a:lnTo>
                  <a:lnTo>
                    <a:pt x="312247" y="312247"/>
                  </a:lnTo>
                  <a:lnTo>
                    <a:pt x="0" y="312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58642" y="-47625"/>
              <a:ext cx="1805137" cy="386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8"/>
                </a:lnSpc>
                <a:spcBef>
                  <a:spcPct val="0"/>
                </a:spcBef>
              </a:pPr>
              <a:r>
                <a:rPr lang="en-US" sz="1677" spc="-35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406.377.5601</a:t>
              </a:r>
            </a:p>
          </p:txBody>
        </p:sp>
      </p:grpSp>
      <p:grpSp>
        <p:nvGrpSpPr>
          <p:cNvPr id="30" name="Group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14241" y="9510001"/>
            <a:ext cx="2421261" cy="254110"/>
            <a:chOff x="0" y="0"/>
            <a:chExt cx="3228348" cy="338813"/>
          </a:xfrm>
        </p:grpSpPr>
        <p:sp>
          <p:nvSpPr>
            <p:cNvPr id="31" name="Freeform 31"/>
            <p:cNvSpPr/>
            <p:nvPr/>
          </p:nvSpPr>
          <p:spPr>
            <a:xfrm>
              <a:off x="0" y="13283"/>
              <a:ext cx="312247" cy="312247"/>
            </a:xfrm>
            <a:custGeom>
              <a:avLst/>
              <a:gdLst/>
              <a:ahLst/>
              <a:cxnLst/>
              <a:rect l="l" t="t" r="r" b="b"/>
              <a:pathLst>
                <a:path w="312247" h="312247">
                  <a:moveTo>
                    <a:pt x="0" y="0"/>
                  </a:moveTo>
                  <a:lnTo>
                    <a:pt x="312247" y="0"/>
                  </a:lnTo>
                  <a:lnTo>
                    <a:pt x="312247" y="312247"/>
                  </a:lnTo>
                  <a:lnTo>
                    <a:pt x="0" y="312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64647" y="-47625"/>
              <a:ext cx="2763701" cy="386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8"/>
                </a:lnSpc>
                <a:spcBef>
                  <a:spcPct val="0"/>
                </a:spcBef>
              </a:pPr>
              <a:r>
                <a:rPr lang="en-US" sz="1677" spc="-35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discoverglendive.com</a:t>
              </a:r>
            </a:p>
          </p:txBody>
        </p:sp>
      </p:grpSp>
      <p:grpSp>
        <p:nvGrpSpPr>
          <p:cNvPr id="33" name="Group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30778" y="9510001"/>
            <a:ext cx="3202746" cy="254110"/>
            <a:chOff x="0" y="0"/>
            <a:chExt cx="4270328" cy="338813"/>
          </a:xfrm>
        </p:grpSpPr>
        <p:sp>
          <p:nvSpPr>
            <p:cNvPr id="34" name="Freeform 34"/>
            <p:cNvSpPr/>
            <p:nvPr/>
          </p:nvSpPr>
          <p:spPr>
            <a:xfrm>
              <a:off x="0" y="13283"/>
              <a:ext cx="312247" cy="312247"/>
            </a:xfrm>
            <a:custGeom>
              <a:avLst/>
              <a:gdLst/>
              <a:ahLst/>
              <a:cxnLst/>
              <a:rect l="l" t="t" r="r" b="b"/>
              <a:pathLst>
                <a:path w="312247" h="312247">
                  <a:moveTo>
                    <a:pt x="0" y="0"/>
                  </a:moveTo>
                  <a:lnTo>
                    <a:pt x="312247" y="0"/>
                  </a:lnTo>
                  <a:lnTo>
                    <a:pt x="312247" y="312247"/>
                  </a:lnTo>
                  <a:lnTo>
                    <a:pt x="0" y="312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64647" y="-47625"/>
              <a:ext cx="3805681" cy="386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8"/>
                </a:lnSpc>
                <a:spcBef>
                  <a:spcPct val="0"/>
                </a:spcBef>
              </a:pPr>
              <a:r>
                <a:rPr lang="en-US" sz="1677" spc="-35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glendivechamber@gmail.com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76328" y="8800572"/>
            <a:ext cx="2099079" cy="36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  <a:spcBef>
                <a:spcPct val="0"/>
              </a:spcBef>
            </a:pPr>
            <a:r>
              <a:rPr lang="en-US" sz="2124" b="1" spc="-44">
                <a:solidFill>
                  <a:srgbClr val="799C96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CONTACT US</a:t>
            </a:r>
          </a:p>
        </p:txBody>
      </p:sp>
      <p:grpSp>
        <p:nvGrpSpPr>
          <p:cNvPr id="37" name="Group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8799" y="9510001"/>
            <a:ext cx="3974700" cy="254110"/>
            <a:chOff x="0" y="0"/>
            <a:chExt cx="5299600" cy="33881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38813" cy="338813"/>
            </a:xfrm>
            <a:custGeom>
              <a:avLst/>
              <a:gdLst/>
              <a:ahLst/>
              <a:cxnLst/>
              <a:rect l="l" t="t" r="r" b="b"/>
              <a:pathLst>
                <a:path w="338813" h="338813">
                  <a:moveTo>
                    <a:pt x="0" y="0"/>
                  </a:moveTo>
                  <a:lnTo>
                    <a:pt x="338813" y="0"/>
                  </a:lnTo>
                  <a:lnTo>
                    <a:pt x="338813" y="338813"/>
                  </a:lnTo>
                  <a:lnTo>
                    <a:pt x="0" y="338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491213" y="-47625"/>
              <a:ext cx="4808387" cy="386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48"/>
                </a:lnSpc>
                <a:spcBef>
                  <a:spcPct val="0"/>
                </a:spcBef>
              </a:pPr>
              <a:r>
                <a:rPr lang="en-US" sz="1677" spc="-35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808 N. Merrill Ave, Glendive, Montana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593000"/>
            <a:ext cx="18288000" cy="11880000"/>
          </a:xfrm>
          <a:custGeom>
            <a:avLst/>
            <a:gdLst/>
            <a:ahLst/>
            <a:cxnLst/>
            <a:rect l="l" t="t" r="r" b="b"/>
            <a:pathLst>
              <a:path w="18288000" h="11880000">
                <a:moveTo>
                  <a:pt x="0" y="0"/>
                </a:moveTo>
                <a:lnTo>
                  <a:pt x="18288000" y="0"/>
                </a:lnTo>
                <a:lnTo>
                  <a:pt x="18288000" y="11880000"/>
                </a:lnTo>
                <a:lnTo>
                  <a:pt x="0" y="1188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1227479"/>
          </a:xfrm>
          <a:custGeom>
            <a:avLst/>
            <a:gdLst/>
            <a:ahLst/>
            <a:cxnLst/>
            <a:rect l="l" t="t" r="r" b="b"/>
            <a:pathLst>
              <a:path w="18288000" h="11227479">
                <a:moveTo>
                  <a:pt x="0" y="0"/>
                </a:moveTo>
                <a:lnTo>
                  <a:pt x="18288000" y="0"/>
                </a:lnTo>
                <a:lnTo>
                  <a:pt x="18288000" y="11227479"/>
                </a:lnTo>
                <a:lnTo>
                  <a:pt x="0" y="11227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r="-9142" b="-91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7076813"/>
            <a:ext cx="13266527" cy="248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FY27 GOAL</a:t>
            </a:r>
          </a:p>
          <a:p>
            <a:pPr algn="l">
              <a:lnSpc>
                <a:spcPts val="5422"/>
              </a:lnSpc>
            </a:pPr>
            <a:r>
              <a:rPr lang="en-US" sz="3873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Make it easier for visitors to discover, plan, and experience Glendive.</a:t>
            </a:r>
          </a:p>
          <a:p>
            <a:pPr algn="l">
              <a:lnSpc>
                <a:spcPts val="4518"/>
              </a:lnSpc>
            </a:pPr>
            <a:r>
              <a:rPr lang="en-US" sz="3227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Everything we do this year supports that goal.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0529" y="0"/>
            <a:ext cx="18318529" cy="10287000"/>
          </a:xfrm>
          <a:custGeom>
            <a:avLst/>
            <a:gdLst/>
            <a:ahLst/>
            <a:cxnLst/>
            <a:rect l="l" t="t" r="r" b="b"/>
            <a:pathLst>
              <a:path w="18318529" h="10287000">
                <a:moveTo>
                  <a:pt x="0" y="0"/>
                </a:moveTo>
                <a:lnTo>
                  <a:pt x="18318529" y="0"/>
                </a:lnTo>
                <a:lnTo>
                  <a:pt x="183185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85" t="-19314" b="-193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71232" y="1270963"/>
            <a:ext cx="4470521" cy="8483146"/>
            <a:chOff x="0" y="0"/>
            <a:chExt cx="1219072" cy="23132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072" cy="2313279"/>
            </a:xfrm>
            <a:custGeom>
              <a:avLst/>
              <a:gdLst/>
              <a:ahLst/>
              <a:cxnLst/>
              <a:rect l="l" t="t" r="r" b="b"/>
              <a:pathLst>
                <a:path w="1219072" h="2313279">
                  <a:moveTo>
                    <a:pt x="133346" y="0"/>
                  </a:moveTo>
                  <a:lnTo>
                    <a:pt x="1085725" y="0"/>
                  </a:lnTo>
                  <a:cubicBezTo>
                    <a:pt x="1159371" y="0"/>
                    <a:pt x="1219072" y="59701"/>
                    <a:pt x="1219072" y="133346"/>
                  </a:cubicBezTo>
                  <a:lnTo>
                    <a:pt x="1219072" y="2179933"/>
                  </a:lnTo>
                  <a:cubicBezTo>
                    <a:pt x="1219072" y="2215299"/>
                    <a:pt x="1205023" y="2249216"/>
                    <a:pt x="1180015" y="2274223"/>
                  </a:cubicBezTo>
                  <a:cubicBezTo>
                    <a:pt x="1155008" y="2299230"/>
                    <a:pt x="1121091" y="2313279"/>
                    <a:pt x="1085725" y="2313279"/>
                  </a:cubicBezTo>
                  <a:lnTo>
                    <a:pt x="133346" y="2313279"/>
                  </a:lnTo>
                  <a:cubicBezTo>
                    <a:pt x="59701" y="2313279"/>
                    <a:pt x="0" y="2253578"/>
                    <a:pt x="0" y="2179933"/>
                  </a:cubicBezTo>
                  <a:lnTo>
                    <a:pt x="0" y="133346"/>
                  </a:lnTo>
                  <a:cubicBezTo>
                    <a:pt x="0" y="59701"/>
                    <a:pt x="59701" y="0"/>
                    <a:pt x="133346" y="0"/>
                  </a:cubicBezTo>
                  <a:close/>
                </a:path>
              </a:pathLst>
            </a:custGeom>
            <a:blipFill>
              <a:blip r:embed="rId3"/>
              <a:stretch>
                <a:fillRect l="-13137" r="-13137"/>
              </a:stretch>
            </a:blipFill>
            <a:ln w="2000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53162" y="8450892"/>
            <a:ext cx="3455802" cy="608802"/>
            <a:chOff x="0" y="0"/>
            <a:chExt cx="1602023" cy="2822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2023" cy="282225"/>
            </a:xfrm>
            <a:custGeom>
              <a:avLst/>
              <a:gdLst/>
              <a:ahLst/>
              <a:cxnLst/>
              <a:rect l="l" t="t" r="r" b="b"/>
              <a:pathLst>
                <a:path w="1602023" h="282225">
                  <a:moveTo>
                    <a:pt x="141113" y="0"/>
                  </a:moveTo>
                  <a:lnTo>
                    <a:pt x="1460911" y="0"/>
                  </a:lnTo>
                  <a:cubicBezTo>
                    <a:pt x="1538845" y="0"/>
                    <a:pt x="1602023" y="63178"/>
                    <a:pt x="1602023" y="141113"/>
                  </a:cubicBezTo>
                  <a:lnTo>
                    <a:pt x="1602023" y="141113"/>
                  </a:lnTo>
                  <a:cubicBezTo>
                    <a:pt x="1602023" y="219047"/>
                    <a:pt x="1538845" y="282225"/>
                    <a:pt x="1460911" y="282225"/>
                  </a:cubicBezTo>
                  <a:lnTo>
                    <a:pt x="141113" y="282225"/>
                  </a:lnTo>
                  <a:cubicBezTo>
                    <a:pt x="63178" y="282225"/>
                    <a:pt x="0" y="219047"/>
                    <a:pt x="0" y="141113"/>
                  </a:cubicBezTo>
                  <a:lnTo>
                    <a:pt x="0" y="141113"/>
                  </a:lnTo>
                  <a:cubicBezTo>
                    <a:pt x="0" y="63178"/>
                    <a:pt x="63178" y="0"/>
                    <a:pt x="141113" y="0"/>
                  </a:cubicBezTo>
                  <a:close/>
                </a:path>
              </a:pathLst>
            </a:custGeom>
            <a:solidFill>
              <a:srgbClr val="FBB341"/>
            </a:solidFill>
            <a:ln w="1047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602023" cy="301275"/>
            </a:xfrm>
            <a:prstGeom prst="rect">
              <a:avLst/>
            </a:prstGeom>
          </p:spPr>
          <p:txBody>
            <a:bodyPr lIns="28861" tIns="28861" rIns="28861" bIns="28861" rtlCol="0" anchor="ctr"/>
            <a:lstStyle/>
            <a:p>
              <a:pPr algn="ctr">
                <a:lnSpc>
                  <a:spcPts val="16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64600" y="790066"/>
            <a:ext cx="4683785" cy="204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4"/>
              </a:lnSpc>
            </a:pPr>
            <a:r>
              <a:rPr lang="en-US" sz="8701">
                <a:solidFill>
                  <a:srgbClr val="799C96"/>
                </a:solidFill>
                <a:latin typeface="Tropika"/>
                <a:ea typeface="Tropika"/>
                <a:cs typeface="Tropika"/>
                <a:sym typeface="Tropika"/>
              </a:rPr>
              <a:t>PLAN YOUR TRIP</a:t>
            </a:r>
          </a:p>
        </p:txBody>
      </p:sp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8109" y="2145217"/>
            <a:ext cx="387487" cy="0"/>
          </a:xfrm>
          <a:prstGeom prst="line">
            <a:avLst/>
          </a:prstGeom>
          <a:ln w="95250" cap="rnd">
            <a:solidFill>
              <a:srgbClr val="799C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8109" y="2303859"/>
            <a:ext cx="387487" cy="0"/>
          </a:xfrm>
          <a:prstGeom prst="line">
            <a:avLst/>
          </a:prstGeom>
          <a:ln w="95250" cap="rnd">
            <a:solidFill>
              <a:srgbClr val="799C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98109" y="2462501"/>
            <a:ext cx="387487" cy="0"/>
          </a:xfrm>
          <a:prstGeom prst="line">
            <a:avLst/>
          </a:prstGeom>
          <a:ln w="95250" cap="rnd">
            <a:solidFill>
              <a:srgbClr val="799C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21477" y="2145217"/>
            <a:ext cx="387487" cy="0"/>
          </a:xfrm>
          <a:prstGeom prst="line">
            <a:avLst/>
          </a:prstGeom>
          <a:ln w="95250" cap="rnd">
            <a:solidFill>
              <a:srgbClr val="799C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21477" y="2303859"/>
            <a:ext cx="387487" cy="0"/>
          </a:xfrm>
          <a:prstGeom prst="line">
            <a:avLst/>
          </a:prstGeom>
          <a:ln w="95250" cap="rnd">
            <a:solidFill>
              <a:srgbClr val="799C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21477" y="2462501"/>
            <a:ext cx="387487" cy="0"/>
          </a:xfrm>
          <a:prstGeom prst="line">
            <a:avLst/>
          </a:prstGeom>
          <a:ln w="95250" cap="rnd">
            <a:solidFill>
              <a:srgbClr val="799C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70201" y="3316168"/>
            <a:ext cx="83008" cy="8300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3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861" tIns="28861" rIns="28861" bIns="28861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70201" y="3736367"/>
            <a:ext cx="83008" cy="8300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3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861" tIns="28861" rIns="28861" bIns="28861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70201" y="4117396"/>
            <a:ext cx="83008" cy="8300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3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861" tIns="28861" rIns="28861" bIns="28861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70201" y="4498424"/>
            <a:ext cx="83008" cy="8300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3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861" tIns="28861" rIns="28861" bIns="28861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7" name="Group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70201" y="4879452"/>
            <a:ext cx="83008" cy="8300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3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861" tIns="28861" rIns="28861" bIns="28861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586843" y="8555914"/>
            <a:ext cx="2655978" cy="360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135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DISCOVER MORE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66237" y="3219975"/>
            <a:ext cx="2479167" cy="24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7"/>
              </a:lnSpc>
            </a:pPr>
            <a:r>
              <a:rPr lang="en-US" sz="1462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MAKOSHIKA STATE PARK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62916" y="9142603"/>
            <a:ext cx="2903831" cy="61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7"/>
              </a:lnSpc>
            </a:pPr>
            <a:r>
              <a:rPr lang="en-US" sz="1747">
                <a:solidFill>
                  <a:srgbClr val="FFFFFF"/>
                </a:solidFill>
                <a:latin typeface="Antonio"/>
                <a:ea typeface="Antonio"/>
                <a:cs typeface="Antonio"/>
                <a:sym typeface="Antonio"/>
              </a:rPr>
              <a:t>www.discoverglenidve.com</a:t>
            </a:r>
          </a:p>
          <a:p>
            <a:pPr algn="ctr">
              <a:lnSpc>
                <a:spcPts val="2447"/>
              </a:lnSpc>
            </a:pPr>
            <a:endParaRPr lang="en-US" sz="1747">
              <a:solidFill>
                <a:srgbClr val="FFFFFF"/>
              </a:solidFill>
              <a:latin typeface="Antonio"/>
              <a:ea typeface="Antonio"/>
              <a:cs typeface="Antonio"/>
              <a:sym typeface="Antonio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066237" y="4378233"/>
            <a:ext cx="2052286" cy="24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7"/>
              </a:lnSpc>
            </a:pPr>
            <a:r>
              <a:rPr lang="en-US" sz="1462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DINOSAUR DIGS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066237" y="3606061"/>
            <a:ext cx="2087445" cy="24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7"/>
              </a:lnSpc>
            </a:pPr>
            <a:r>
              <a:rPr lang="en-US" sz="1462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YELLOWSTONE RIVER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66237" y="3992147"/>
            <a:ext cx="1933438" cy="24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7"/>
              </a:lnSpc>
            </a:pPr>
            <a:r>
              <a:rPr lang="en-US" sz="1462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SHORT PINE OHV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066237" y="4764319"/>
            <a:ext cx="2642727" cy="24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7"/>
              </a:lnSpc>
            </a:pPr>
            <a:r>
              <a:rPr lang="en-US" sz="1462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MUSEUMS/ ART / HISTORY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923925"/>
            <a:ext cx="7454877" cy="91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1"/>
              </a:lnSpc>
            </a:pPr>
            <a:r>
              <a:rPr lang="en-US" sz="5322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Improve Our Website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1501425"/>
            <a:ext cx="7454877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Continue website updates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Improve SEO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Add a blog section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Improve itineraries and travel tips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44508" y="688107"/>
            <a:ext cx="8614792" cy="1711685"/>
            <a:chOff x="0" y="0"/>
            <a:chExt cx="11486390" cy="228224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2246" cy="228224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315" r="-31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6146662" y="1412347"/>
              <a:ext cx="3419577" cy="515204"/>
              <a:chOff x="0" y="0"/>
              <a:chExt cx="875516" cy="13190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75516" cy="131908"/>
              </a:xfrm>
              <a:custGeom>
                <a:avLst/>
                <a:gdLst/>
                <a:ahLst/>
                <a:cxnLst/>
                <a:rect l="l" t="t" r="r" b="b"/>
                <a:pathLst>
                  <a:path w="875516" h="131908">
                    <a:moveTo>
                      <a:pt x="20960" y="0"/>
                    </a:moveTo>
                    <a:lnTo>
                      <a:pt x="854556" y="0"/>
                    </a:lnTo>
                    <a:cubicBezTo>
                      <a:pt x="860115" y="0"/>
                      <a:pt x="865446" y="2208"/>
                      <a:pt x="869377" y="6139"/>
                    </a:cubicBezTo>
                    <a:cubicBezTo>
                      <a:pt x="873308" y="10070"/>
                      <a:pt x="875516" y="15401"/>
                      <a:pt x="875516" y="20960"/>
                    </a:cubicBezTo>
                    <a:lnTo>
                      <a:pt x="875516" y="110947"/>
                    </a:lnTo>
                    <a:cubicBezTo>
                      <a:pt x="875516" y="122524"/>
                      <a:pt x="866132" y="131908"/>
                      <a:pt x="854556" y="131908"/>
                    </a:cubicBezTo>
                    <a:lnTo>
                      <a:pt x="20960" y="131908"/>
                    </a:lnTo>
                    <a:cubicBezTo>
                      <a:pt x="9384" y="131908"/>
                      <a:pt x="0" y="122524"/>
                      <a:pt x="0" y="110947"/>
                    </a:cubicBezTo>
                    <a:lnTo>
                      <a:pt x="0" y="20960"/>
                    </a:lnTo>
                    <a:cubicBezTo>
                      <a:pt x="0" y="9384"/>
                      <a:pt x="9384" y="0"/>
                      <a:pt x="20960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875516" cy="189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8715271" y="248581"/>
              <a:ext cx="421844" cy="42184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634982" y="1412347"/>
              <a:ext cx="3419577" cy="515204"/>
              <a:chOff x="0" y="0"/>
              <a:chExt cx="875516" cy="13190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75516" cy="131908"/>
              </a:xfrm>
              <a:custGeom>
                <a:avLst/>
                <a:gdLst/>
                <a:ahLst/>
                <a:cxnLst/>
                <a:rect l="l" t="t" r="r" b="b"/>
                <a:pathLst>
                  <a:path w="875516" h="131908">
                    <a:moveTo>
                      <a:pt x="20960" y="0"/>
                    </a:moveTo>
                    <a:lnTo>
                      <a:pt x="854556" y="0"/>
                    </a:lnTo>
                    <a:cubicBezTo>
                      <a:pt x="860115" y="0"/>
                      <a:pt x="865446" y="2208"/>
                      <a:pt x="869377" y="6139"/>
                    </a:cubicBezTo>
                    <a:cubicBezTo>
                      <a:pt x="873308" y="10070"/>
                      <a:pt x="875516" y="15401"/>
                      <a:pt x="875516" y="20960"/>
                    </a:cubicBezTo>
                    <a:lnTo>
                      <a:pt x="875516" y="110947"/>
                    </a:lnTo>
                    <a:cubicBezTo>
                      <a:pt x="875516" y="122524"/>
                      <a:pt x="866132" y="131908"/>
                      <a:pt x="854556" y="131908"/>
                    </a:cubicBezTo>
                    <a:lnTo>
                      <a:pt x="20960" y="131908"/>
                    </a:lnTo>
                    <a:cubicBezTo>
                      <a:pt x="9384" y="131908"/>
                      <a:pt x="0" y="122524"/>
                      <a:pt x="0" y="110947"/>
                    </a:cubicBezTo>
                    <a:lnTo>
                      <a:pt x="0" y="20960"/>
                    </a:lnTo>
                    <a:cubicBezTo>
                      <a:pt x="0" y="9384"/>
                      <a:pt x="9384" y="0"/>
                      <a:pt x="20960" y="0"/>
                    </a:cubicBezTo>
                    <a:close/>
                  </a:path>
                </a:pathLst>
              </a:custGeom>
              <a:ln w="190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875516" cy="1890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9394514" y="286028"/>
              <a:ext cx="88352" cy="8835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9394514" y="411922"/>
              <a:ext cx="88352" cy="883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394514" y="539467"/>
              <a:ext cx="88352" cy="8835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634982" y="51044"/>
              <a:ext cx="4208137" cy="653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04"/>
                </a:lnSpc>
                <a:spcBef>
                  <a:spcPct val="0"/>
                </a:spcBef>
              </a:pPr>
              <a:r>
                <a:rPr lang="en-US" sz="2931">
                  <a:solidFill>
                    <a:srgbClr val="06060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discoverglendive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634982" y="1898976"/>
              <a:ext cx="4208137" cy="355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8"/>
                </a:lnSpc>
                <a:spcBef>
                  <a:spcPct val="0"/>
                </a:spcBef>
              </a:pPr>
              <a:r>
                <a:rPr lang="en-US" sz="1620">
                  <a:solidFill>
                    <a:srgbClr val="06060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discoverglendive.com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634982" y="741593"/>
              <a:ext cx="8851408" cy="1120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8"/>
                </a:lnSpc>
              </a:pPr>
              <a:r>
                <a:rPr lang="en-US" sz="1620" b="1">
                  <a:solidFill>
                    <a:srgbClr val="060606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Discover Glendive</a:t>
              </a:r>
            </a:p>
            <a:p>
              <a:pPr algn="l">
                <a:lnSpc>
                  <a:spcPts val="2268"/>
                </a:lnSpc>
                <a:spcBef>
                  <a:spcPct val="0"/>
                </a:spcBef>
              </a:pPr>
              <a:r>
                <a:rPr lang="en-US" sz="1620">
                  <a:solidFill>
                    <a:srgbClr val="06060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The official Instagram for Discover Glendive, Montana. | Share your #Discoverglendive to inspire fellow travelers. 📸</a:t>
              </a: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8808474" y="456923"/>
              <a:ext cx="235438" cy="0"/>
            </a:xfrm>
            <a:prstGeom prst="line">
              <a:avLst/>
            </a:prstGeom>
            <a:ln w="39193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 flipV="1">
              <a:off x="8926193" y="339204"/>
              <a:ext cx="0" cy="235438"/>
            </a:xfrm>
            <a:prstGeom prst="line">
              <a:avLst/>
            </a:prstGeom>
            <a:ln w="39193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4508" y="2726728"/>
            <a:ext cx="8614792" cy="2304457"/>
          </a:xfrm>
          <a:custGeom>
            <a:avLst/>
            <a:gdLst/>
            <a:ahLst/>
            <a:cxnLst/>
            <a:rect l="l" t="t" r="r" b="b"/>
            <a:pathLst>
              <a:path w="8614792" h="2304457">
                <a:moveTo>
                  <a:pt x="0" y="0"/>
                </a:moveTo>
                <a:lnTo>
                  <a:pt x="8614792" y="0"/>
                </a:lnTo>
                <a:lnTo>
                  <a:pt x="8614792" y="2304457"/>
                </a:lnTo>
                <a:lnTo>
                  <a:pt x="0" y="230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4508" y="5054285"/>
            <a:ext cx="8614792" cy="2220037"/>
          </a:xfrm>
          <a:custGeom>
            <a:avLst/>
            <a:gdLst/>
            <a:ahLst/>
            <a:cxnLst/>
            <a:rect l="l" t="t" r="r" b="b"/>
            <a:pathLst>
              <a:path w="8614792" h="2220037">
                <a:moveTo>
                  <a:pt x="0" y="0"/>
                </a:moveTo>
                <a:lnTo>
                  <a:pt x="8614792" y="0"/>
                </a:lnTo>
                <a:lnTo>
                  <a:pt x="8614792" y="2220037"/>
                </a:lnTo>
                <a:lnTo>
                  <a:pt x="0" y="222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4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4508" y="7301206"/>
            <a:ext cx="8614792" cy="2297686"/>
          </a:xfrm>
          <a:custGeom>
            <a:avLst/>
            <a:gdLst/>
            <a:ahLst/>
            <a:cxnLst/>
            <a:rect l="l" t="t" r="r" b="b"/>
            <a:pathLst>
              <a:path w="8614792" h="2297686">
                <a:moveTo>
                  <a:pt x="0" y="0"/>
                </a:moveTo>
                <a:lnTo>
                  <a:pt x="8614792" y="0"/>
                </a:lnTo>
                <a:lnTo>
                  <a:pt x="8614792" y="2297687"/>
                </a:lnTo>
                <a:lnTo>
                  <a:pt x="0" y="2297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647886" y="942975"/>
            <a:ext cx="7454877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Strengthen Social Media and Digital Storytelling: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7886" y="3014198"/>
            <a:ext cx="7454877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More reels and video content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Share blogs and local stories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Highlight seasonal experiences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Promote events and attractions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Explore influencer partnerships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770270"/>
            <a:ext cx="745487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Improve Visitor Hospitality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769007"/>
            <a:ext cx="8435932" cy="245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0417" lvl="1" indent="-305208" algn="l">
              <a:lnSpc>
                <a:spcPts val="3958"/>
              </a:lnSpc>
              <a:buFont typeface="Arial"/>
              <a:buChar char="•"/>
            </a:pPr>
            <a:r>
              <a:rPr lang="en-US" sz="2827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More reels and video content</a:t>
            </a:r>
          </a:p>
          <a:p>
            <a:pPr marL="610417" lvl="1" indent="-305208" algn="l">
              <a:lnSpc>
                <a:spcPts val="3958"/>
              </a:lnSpc>
              <a:buFont typeface="Arial"/>
              <a:buChar char="•"/>
            </a:pPr>
            <a:r>
              <a:rPr lang="en-US" sz="2827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Share blogs and local stories</a:t>
            </a:r>
          </a:p>
          <a:p>
            <a:pPr marL="610417" lvl="1" indent="-305208" algn="l">
              <a:lnSpc>
                <a:spcPts val="3958"/>
              </a:lnSpc>
              <a:buFont typeface="Arial"/>
              <a:buChar char="•"/>
            </a:pPr>
            <a:r>
              <a:rPr lang="en-US" sz="2827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Highlight seasonal experiences</a:t>
            </a:r>
          </a:p>
          <a:p>
            <a:pPr marL="610417" lvl="1" indent="-305208" algn="l">
              <a:lnSpc>
                <a:spcPts val="3958"/>
              </a:lnSpc>
              <a:buFont typeface="Arial"/>
              <a:buChar char="•"/>
            </a:pPr>
            <a:r>
              <a:rPr lang="en-US" sz="2827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Continue promoting events and attractions</a:t>
            </a:r>
          </a:p>
          <a:p>
            <a:pPr marL="610417" lvl="1" indent="-305208" algn="l">
              <a:lnSpc>
                <a:spcPts val="3958"/>
              </a:lnSpc>
              <a:buFont typeface="Arial"/>
              <a:buChar char="•"/>
            </a:pPr>
            <a:r>
              <a:rPr lang="en-US" sz="2827" b="1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Explore influencer partnerships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10636" y="8350993"/>
            <a:ext cx="11695475" cy="105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8"/>
              </a:lnSpc>
            </a:pPr>
            <a:r>
              <a:rPr lang="en-US" sz="3027">
                <a:solidFill>
                  <a:srgbClr val="000000"/>
                </a:solidFill>
                <a:latin typeface="Antonio"/>
                <a:ea typeface="Antonio"/>
                <a:cs typeface="Antonio"/>
                <a:sym typeface="Antonio"/>
              </a:rPr>
              <a:t>As one of Montana's smaller DMOs, our focus is on targeted, measurable projects </a:t>
            </a:r>
          </a:p>
          <a:p>
            <a:pPr algn="just">
              <a:lnSpc>
                <a:spcPts val="4238"/>
              </a:lnSpc>
              <a:spcBef>
                <a:spcPct val="0"/>
              </a:spcBef>
            </a:pPr>
            <a:r>
              <a:rPr lang="en-US" sz="3027">
                <a:solidFill>
                  <a:srgbClr val="000000"/>
                </a:solidFill>
                <a:latin typeface="Antonio"/>
                <a:ea typeface="Antonio"/>
                <a:cs typeface="Antonio"/>
                <a:sym typeface="Antonio"/>
              </a:rPr>
              <a:t>that directly support visitation and the visitor experience.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9688" y="952500"/>
            <a:ext cx="8728247" cy="73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6"/>
              </a:lnSpc>
            </a:pPr>
            <a:r>
              <a:rPr lang="en-US" sz="4354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How We Stretch a Small Budget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9688" y="1790964"/>
            <a:ext cx="6900214" cy="273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0399" lvl="1" indent="-335199" algn="l">
              <a:lnSpc>
                <a:spcPts val="4347"/>
              </a:lnSpc>
              <a:buFont typeface="Arial"/>
              <a:buChar char="•"/>
            </a:pPr>
            <a:r>
              <a:rPr lang="en-US" sz="3105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Volunteer support</a:t>
            </a:r>
          </a:p>
          <a:p>
            <a:pPr marL="670399" lvl="1" indent="-335199" algn="l">
              <a:lnSpc>
                <a:spcPts val="4347"/>
              </a:lnSpc>
              <a:buFont typeface="Arial"/>
              <a:buChar char="•"/>
            </a:pPr>
            <a:r>
              <a:rPr lang="en-US" sz="3105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Community ambassadors</a:t>
            </a:r>
          </a:p>
          <a:p>
            <a:pPr marL="670399" lvl="1" indent="-335199" algn="l">
              <a:lnSpc>
                <a:spcPts val="4347"/>
              </a:lnSpc>
              <a:buFont typeface="Arial"/>
              <a:buChar char="•"/>
            </a:pPr>
            <a:r>
              <a:rPr lang="en-US" sz="3105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Organic social media</a:t>
            </a:r>
          </a:p>
          <a:p>
            <a:pPr marL="670399" lvl="1" indent="-335199" algn="l">
              <a:lnSpc>
                <a:spcPts val="4347"/>
              </a:lnSpc>
              <a:buFont typeface="Arial"/>
              <a:buChar char="•"/>
            </a:pPr>
            <a:r>
              <a:rPr lang="en-US" sz="3105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Website content</a:t>
            </a:r>
          </a:p>
          <a:p>
            <a:pPr marL="670399" lvl="1" indent="-335199" algn="l">
              <a:lnSpc>
                <a:spcPts val="4347"/>
              </a:lnSpc>
              <a:buFont typeface="Arial"/>
              <a:buChar char="•"/>
            </a:pPr>
            <a:r>
              <a:rPr lang="en-US" sz="3105" b="1">
                <a:solidFill>
                  <a:srgbClr val="000000"/>
                </a:solidFill>
                <a:latin typeface="Antonio Bold"/>
                <a:ea typeface="Antonio Bold"/>
                <a:cs typeface="Antonio Bold"/>
                <a:sym typeface="Antonio Bold"/>
              </a:rPr>
              <a:t>Strategic use of print materials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774270"/>
            <a:ext cx="5852414" cy="2852924"/>
            <a:chOff x="0" y="0"/>
            <a:chExt cx="1541377" cy="7513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377" cy="751387"/>
            </a:xfrm>
            <a:custGeom>
              <a:avLst/>
              <a:gdLst/>
              <a:ahLst/>
              <a:cxnLst/>
              <a:rect l="l" t="t" r="r" b="b"/>
              <a:pathLst>
                <a:path w="1541377" h="751387">
                  <a:moveTo>
                    <a:pt x="0" y="0"/>
                  </a:moveTo>
                  <a:lnTo>
                    <a:pt x="1541377" y="0"/>
                  </a:lnTo>
                  <a:lnTo>
                    <a:pt x="1541377" y="751387"/>
                  </a:lnTo>
                  <a:lnTo>
                    <a:pt x="0" y="7513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541377" cy="779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6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77827" y="7274026"/>
            <a:ext cx="2117065" cy="2066808"/>
          </a:xfrm>
          <a:custGeom>
            <a:avLst/>
            <a:gdLst/>
            <a:ahLst/>
            <a:cxnLst/>
            <a:rect l="l" t="t" r="r" b="b"/>
            <a:pathLst>
              <a:path w="2117065" h="2066808">
                <a:moveTo>
                  <a:pt x="0" y="0"/>
                </a:moveTo>
                <a:lnTo>
                  <a:pt x="2117065" y="0"/>
                </a:lnTo>
                <a:lnTo>
                  <a:pt x="2117065" y="2066809"/>
                </a:lnTo>
                <a:lnTo>
                  <a:pt x="0" y="2066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52414" y="6774270"/>
            <a:ext cx="6583171" cy="2852924"/>
            <a:chOff x="0" y="0"/>
            <a:chExt cx="1733839" cy="7513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3839" cy="751387"/>
            </a:xfrm>
            <a:custGeom>
              <a:avLst/>
              <a:gdLst/>
              <a:ahLst/>
              <a:cxnLst/>
              <a:rect l="l" t="t" r="r" b="b"/>
              <a:pathLst>
                <a:path w="1733839" h="751387">
                  <a:moveTo>
                    <a:pt x="0" y="0"/>
                  </a:moveTo>
                  <a:lnTo>
                    <a:pt x="1733839" y="0"/>
                  </a:lnTo>
                  <a:lnTo>
                    <a:pt x="1733839" y="751387"/>
                  </a:lnTo>
                  <a:lnTo>
                    <a:pt x="0" y="751387"/>
                  </a:lnTo>
                  <a:close/>
                </a:path>
              </a:pathLst>
            </a:custGeom>
            <a:solidFill>
              <a:srgbClr val="799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733839" cy="779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33835" y="7155081"/>
            <a:ext cx="6020330" cy="66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5"/>
              </a:lnSpc>
              <a:spcBef>
                <a:spcPct val="0"/>
              </a:spcBef>
            </a:pPr>
            <a:r>
              <a:rPr lang="en-US" sz="3860" spc="46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Thank You</a:t>
            </a:r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52414" y="7999573"/>
            <a:ext cx="545748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AutoShap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7452" y="8093236"/>
            <a:ext cx="42730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852414" y="8217061"/>
            <a:ext cx="658317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29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Tacee DeSaye | Executive Director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29">
                <a:solidFill>
                  <a:srgbClr val="000000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glendivechamber@gmail.com | 406.377.5601</a:t>
            </a:r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073" y="7316771"/>
            <a:ext cx="1981319" cy="1981319"/>
          </a:xfrm>
          <a:custGeom>
            <a:avLst/>
            <a:gdLst/>
            <a:ahLst/>
            <a:cxnLst/>
            <a:rect l="l" t="t" r="r" b="b"/>
            <a:pathLst>
              <a:path w="1981319" h="1981319">
                <a:moveTo>
                  <a:pt x="0" y="0"/>
                </a:moveTo>
                <a:lnTo>
                  <a:pt x="1981319" y="0"/>
                </a:lnTo>
                <a:lnTo>
                  <a:pt x="1981319" y="1981319"/>
                </a:lnTo>
                <a:lnTo>
                  <a:pt x="0" y="1981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Custom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Glacial Indifference</vt:lpstr>
      <vt:lpstr>IBM Plex Sans Condensed Bold</vt:lpstr>
      <vt:lpstr>Glacial Indifference Bold</vt:lpstr>
      <vt:lpstr>Public Sans Bold</vt:lpstr>
      <vt:lpstr>Calibri</vt:lpstr>
      <vt:lpstr>Public Sans</vt:lpstr>
      <vt:lpstr>IBM Plex Sans Condensed</vt:lpstr>
      <vt:lpstr>Tropika</vt:lpstr>
      <vt:lpstr>Antonio Bold</vt:lpstr>
      <vt:lpstr>Mistrully</vt:lpstr>
      <vt:lpstr>Antonio</vt:lpstr>
      <vt:lpstr>Brittany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FY27 DMO Presentation</dc:title>
  <cp:lastModifiedBy>Jackson, Todd</cp:lastModifiedBy>
  <cp:revision>2</cp:revision>
  <dcterms:created xsi:type="dcterms:W3CDTF">2006-08-16T00:00:00Z</dcterms:created>
  <dcterms:modified xsi:type="dcterms:W3CDTF">2026-06-18T14:38:03Z</dcterms:modified>
  <dc:identifier>DAHLEIuwP-E</dc:identifier>
</cp:coreProperties>
</file>