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0D033-8FFD-440D-B5A9-7F9FAB112601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06B73-93B5-45CE-892A-13BE63B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06B73-93B5-45CE-892A-13BE63B85D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2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99D4-525E-4216-C2EE-54EAF59B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52863-6D89-B7DE-4F88-A991B2F67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523A9-2210-776C-EF3B-F5DE9B97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33706-ED65-0BE0-D710-F98973FB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FE812-C2AA-C621-5DBF-E1E7C085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CBD5-C725-318B-4D90-348FE236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01639-4DC9-76D6-371B-5A7586502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8D353-A14D-9F5B-7DD9-8F40E6D3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8BD3-3AC2-F78D-E1CE-58C97E98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78C0-5BFF-1C68-D59E-E2B20535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C709B-7D40-2E1B-EFC7-C91DA19AF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21FAE-FD18-0E14-C1C3-F0FE807E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8E0ED-88CC-56E6-4E07-1CF99CCB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338B-1250-8F9A-D3FE-C6C020D4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D0E0-CD4E-6A5E-61F8-609BA1BF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A387-D3B8-3087-94C4-F5DD3ECF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4CEB-CDC7-29AB-537C-290294FDF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D4DC-6B22-FD40-CB06-88AB57F6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BB974-A779-C2AA-748F-F60ACBA2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68AEF-64E3-3A6D-79D2-76E2F42C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C6E8-11FA-1A85-F1A7-12FC9E59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062E2-F9B3-8505-2311-7664B3B6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70EB-C71B-02D0-51B1-F398881C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0A0A-BAA9-27BB-07A5-7819C4CF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6E41-780E-9D2A-191F-85934E08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56DA-7F72-4FF0-53A5-78F1FA52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B238D-02C4-2295-634A-5B6A1F927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66B1D-7F2B-CF08-0F7E-EE6C4386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74346-5B67-53D3-32E0-4C98E7AC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D4286-1D01-4ACF-C846-7AC12D53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6BBBC-913B-57D9-F34A-2E2679BD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EAA-81C5-1C3C-1461-3F3907A2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7BEEA-3301-3C19-D436-F96A7061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F0838-0AB9-5880-9A33-893F7DFE7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3FED5-600A-73C8-6804-FD53A8BFB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9F213-BEBB-CE70-FA55-50E605FF6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04A77-9230-D29C-E7F0-504E2B9F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34104-3A25-0AA7-27AA-A6CC4210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B8143-7851-3756-899C-51C312F6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DAF2-1977-AD91-59AA-90183A47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10A89-BCE7-17E1-0A77-C1A6B2D4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0E247-2078-E387-AFB6-929D23F7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D4618-3C7D-2A0A-FB61-447A4DFD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D26A-5822-5D9A-6EBB-32764FEE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F924A-3721-5D41-79DC-59288B59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EEDE7-82B9-1297-8B8B-E3910775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1E78-949F-A70A-7DF1-9273738A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D3DD-DD5B-08C1-BC99-F31245825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AF8B1-CD06-2076-A83B-404327EA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BA543-17AA-DC3A-2B12-7437FF27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E7B2D-2209-1075-DA5F-966DEBE1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B13E-6571-A313-A3B1-272F667C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DBFA-E9C9-3D23-6686-9D9A1F7E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80FCE-A43E-62F0-423C-B989F8E2D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699EB-E5D0-2772-255D-67FE6CA42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A4F0-54AA-6B42-BD19-B3F8F087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F9B3D-07B7-31A0-58CD-5192983B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F4268-F4EA-633A-A712-DFC828F0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EB05C-04E1-C65F-1932-7EFBC39C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71D59-0576-1D6B-680A-15F54363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9BCC1-F3CE-E88D-3ECA-1C0E20DBD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FAEA3B-30EC-44F3-A1D5-945127BE9D2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903A2-1302-92DF-97B4-29B55BF01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D41C-48E7-730F-A1FD-593232388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C492E-EC42-496D-9B1A-94E0C2BF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1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67E5A7-FEA1-B4B7-DD78-80DA2C47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3" b="11601"/>
          <a:stretch>
            <a:fillRect/>
          </a:stretch>
        </p:blipFill>
        <p:spPr>
          <a:xfrm>
            <a:off x="1341120" y="0"/>
            <a:ext cx="9509760" cy="686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B8348-BA60-232B-5A0D-6B94612B7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691"/>
            <a:ext cx="9144000" cy="2387600"/>
          </a:xfrm>
        </p:spPr>
        <p:txBody>
          <a:bodyPr/>
          <a:lstStyle/>
          <a:p>
            <a:r>
              <a:rPr lang="en-US" sz="8800" b="1" dirty="0">
                <a:latin typeface="Bookman Old Style" panose="02050604050505020204" pitchFamily="18" charset="0"/>
              </a:rPr>
              <a:t>FY27</a:t>
            </a:r>
            <a:r>
              <a:rPr lang="en-US" dirty="0">
                <a:latin typeface="Bookman Old Style" panose="02050604050505020204" pitchFamily="18" charset="0"/>
              </a:rPr>
              <a:t> Destination Marketing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E1BA1-C346-DE5D-D9A9-1BF225AB0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8383"/>
            <a:ext cx="9144000" cy="100193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Georgia Pro" panose="020F0502020204030204" pitchFamily="18" charset="0"/>
              </a:rPr>
              <a:t>Sidney Area Chamber of Commerce &amp; Agriculture</a:t>
            </a:r>
          </a:p>
          <a:p>
            <a:r>
              <a:rPr lang="en-US" sz="3200" dirty="0">
                <a:solidFill>
                  <a:schemeClr val="bg2"/>
                </a:solidFill>
                <a:latin typeface="Georgia Pro" panose="020F0502020204030204" pitchFamily="18" charset="0"/>
              </a:rPr>
              <a:t>Sidney, Montana</a:t>
            </a:r>
          </a:p>
          <a:p>
            <a:endParaRPr lang="en-US" sz="3200" dirty="0">
              <a:solidFill>
                <a:schemeClr val="bg2"/>
              </a:solidFill>
              <a:latin typeface="Georgia Pro" panose="020F0502020204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F74B1-10E7-A784-0165-71F89ECC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" y="0"/>
            <a:ext cx="493776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8B92D-F0BB-B540-D237-F2B3ACF9C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896" y="6706"/>
            <a:ext cx="25908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76868-DBA4-DA7B-A7BE-A2E2B8108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4420" y="6706"/>
            <a:ext cx="169164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A8F2AF-EC25-F2E5-CB59-0C1E15F0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597640" y="-1"/>
            <a:ext cx="493776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9CC15-109C-36B7-7BDF-DFF3116EE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228070" y="6706"/>
            <a:ext cx="25908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751FE1-35F6-6C99-A49A-6742766C7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948416" y="0"/>
            <a:ext cx="169164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1C947-D982-3234-B310-8982E612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815A-2485-4B6D-885A-C21E7586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FY27 Tactics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C58DF8-D8FE-F973-8CE0-7377F5829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3886200" cy="260288"/>
            <a:chOff x="173736" y="629094"/>
            <a:chExt cx="3995928" cy="2602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C48860-1E4E-4804-7883-7018AAC2525B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2D9C99-C53F-C81A-C8C4-E22ED4185C69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FA6640-91C1-89CE-E815-BA41B34615A8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1306F9-AE13-CDFA-0FF1-2BFA6BF0B3A4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6D733B-9338-E64B-3AF9-25CED2053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132064" y="629094"/>
            <a:ext cx="3886200" cy="260288"/>
            <a:chOff x="173736" y="629094"/>
            <a:chExt cx="3995928" cy="26028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14A114-12D5-6BEE-9AE7-63D90304BC4A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0FBD3F-BAED-DFC5-2C9F-23F7E2728B09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E2BD56-D0BE-8BFE-0971-71056ED68566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C1149D-2980-FD8D-5738-70616D5B4D7E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BBA666-C28C-7CBF-9A08-4D3983AF447C}"/>
              </a:ext>
            </a:extLst>
          </p:cNvPr>
          <p:cNvSpPr txBox="1"/>
          <p:nvPr/>
        </p:nvSpPr>
        <p:spPr>
          <a:xfrm>
            <a:off x="5940768" y="1582120"/>
            <a:ext cx="60944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Paid digital advertising campaigns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Cooperative marketing partnerships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Opportunity marketing initiatives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Product development (itineraries, wayfinding, packaging)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Marketing personnel execution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Administrative compliance support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DD6CCB-170E-A5F3-F9E8-2820CBE08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73" y="1416113"/>
            <a:ext cx="6177873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8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18A6-7D31-10CD-C679-A7B98017F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3442-1683-EBD3-F576-E4D2A9B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Objectives &amp; Metrics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B2F519-A7E1-135A-3A80-48A475EF3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11844528" cy="260288"/>
            <a:chOff x="173736" y="629094"/>
            <a:chExt cx="11844528" cy="2602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693F37-2E74-ED0D-108C-F09A92620799}"/>
                </a:ext>
              </a:extLst>
            </p:cNvPr>
            <p:cNvSpPr/>
            <p:nvPr/>
          </p:nvSpPr>
          <p:spPr>
            <a:xfrm rot="5400000">
              <a:off x="684276" y="118554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ED1475-99C0-A87D-A15E-9F7972C0764F}"/>
                </a:ext>
              </a:extLst>
            </p:cNvPr>
            <p:cNvSpPr/>
            <p:nvPr/>
          </p:nvSpPr>
          <p:spPr>
            <a:xfrm rot="5400000">
              <a:off x="1770126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CC3D9A-92AD-9B94-3190-42440EA86B74}"/>
                </a:ext>
              </a:extLst>
            </p:cNvPr>
            <p:cNvSpPr/>
            <p:nvPr/>
          </p:nvSpPr>
          <p:spPr>
            <a:xfrm rot="5400000">
              <a:off x="2433066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DAF5A2-F9E6-1948-78B6-527BFD5EA611}"/>
                </a:ext>
              </a:extLst>
            </p:cNvPr>
            <p:cNvGrpSpPr/>
            <p:nvPr/>
          </p:nvGrpSpPr>
          <p:grpSpPr>
            <a:xfrm rot="10800000">
              <a:off x="9412224" y="629094"/>
              <a:ext cx="2606040" cy="260288"/>
              <a:chOff x="582168" y="1591055"/>
              <a:chExt cx="2606040" cy="26028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04E86F-F686-D0CF-CB50-10D181EB7A01}"/>
                  </a:ext>
                </a:extLst>
              </p:cNvPr>
              <p:cNvSpPr/>
              <p:nvPr/>
            </p:nvSpPr>
            <p:spPr>
              <a:xfrm rot="5400000">
                <a:off x="1092708" y="1080515"/>
                <a:ext cx="259080" cy="128016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02869F-B03A-DF7B-1D72-C7BF3366FC1C}"/>
                  </a:ext>
                </a:extLst>
              </p:cNvPr>
              <p:cNvSpPr/>
              <p:nvPr/>
            </p:nvSpPr>
            <p:spPr>
              <a:xfrm rot="5400000">
                <a:off x="2178558" y="1398270"/>
                <a:ext cx="259080" cy="64465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1F081D-701A-A774-D31C-4D5E4DA86BE4}"/>
                  </a:ext>
                </a:extLst>
              </p:cNvPr>
              <p:cNvSpPr/>
              <p:nvPr/>
            </p:nvSpPr>
            <p:spPr>
              <a:xfrm rot="5400000">
                <a:off x="2841498" y="1504633"/>
                <a:ext cx="259080" cy="4343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00CCD7-DAA3-1074-BEC2-3B50A46572A5}"/>
              </a:ext>
            </a:extLst>
          </p:cNvPr>
          <p:cNvSpPr txBox="1"/>
          <p:nvPr/>
        </p:nvSpPr>
        <p:spPr>
          <a:xfrm>
            <a:off x="267462" y="1480121"/>
            <a:ext cx="60944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+3% lodging occupancy / bed tax growth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+5% digital engagement growth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+10% increase in events and group travel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Higher itinerary and trip planning engagement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Increased midweek occupancy stability</a:t>
            </a:r>
          </a:p>
          <a:p>
            <a:pPr>
              <a:buNone/>
            </a:pPr>
            <a:br>
              <a:rPr lang="en-US" sz="2800" dirty="0">
                <a:latin typeface="Georgia Pro" panose="02040502050405020303" pitchFamily="18" charset="0"/>
              </a:rPr>
            </a:br>
            <a:endParaRPr lang="en-US" sz="2800" dirty="0">
              <a:latin typeface="Georgia Pro" panose="020405020504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DCD44-9CDF-3F06-0584-517EF9DB6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20" y="1272546"/>
            <a:ext cx="4739880" cy="50396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53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DD81D-30BC-45C3-2556-2E86F6DE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CF4C-524D-2368-3E20-B0169759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Conclusion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42E00-4772-C494-BF1C-BE2B8F41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3886200" cy="260288"/>
            <a:chOff x="173736" y="629094"/>
            <a:chExt cx="3995928" cy="2602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4CDFCE-5816-2CB6-909E-1AB6972B66CC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D45963-C8A0-6D05-B26F-5CD722AADA16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3CF237-B569-23AC-837F-BC9E48ED0389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A78F54-BF7F-F649-782D-D8DE304BB20F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05801E-C0AC-2DC5-728D-95171FB2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132066" y="627886"/>
            <a:ext cx="3886200" cy="260288"/>
            <a:chOff x="173736" y="629094"/>
            <a:chExt cx="3995928" cy="2602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B8F172-078B-9CE6-775E-1F119CBCCCE6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1C9A4C-9666-FF39-C4C5-96B214514952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68A723-9444-6B51-E27B-2CD68BDDEEED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DD8A67-8F17-2D97-FFED-38E15D2A09C6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82CFEFA-25D7-2902-AC98-B82A96D48D13}"/>
              </a:ext>
            </a:extLst>
          </p:cNvPr>
          <p:cNvSpPr txBox="1"/>
          <p:nvPr/>
        </p:nvSpPr>
        <p:spPr>
          <a:xfrm>
            <a:off x="505967" y="1182231"/>
            <a:ext cx="111800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FY27 Strategy:</a:t>
            </a: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Transform Sidney into a regional gateway destination where visitors intentionally stay, explore, and contribute to the local economy.</a:t>
            </a:r>
          </a:p>
          <a:p>
            <a:pPr>
              <a:buNone/>
            </a:pPr>
            <a:br>
              <a:rPr lang="en-US" sz="2800" dirty="0">
                <a:latin typeface="Georgia Pro" panose="02040502050405020303" pitchFamily="18" charset="0"/>
              </a:rPr>
            </a:br>
            <a:endParaRPr lang="en-US" sz="2800" dirty="0">
              <a:latin typeface="Georgia Pro" panose="02040502050405020303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6C60ACD-9DE1-22E5-EFA4-95E662ED6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2698979"/>
            <a:ext cx="5535168" cy="37938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8FCD6C-6D8E-96C5-4AF4-3D368A552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2713358"/>
            <a:ext cx="6047227" cy="37795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97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5474-A900-068A-4E9A-3FD6060B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Destination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A2D0E-D53E-C670-2CDB-57BAC94DD59D}"/>
              </a:ext>
            </a:extLst>
          </p:cNvPr>
          <p:cNvSpPr txBox="1">
            <a:spLocks/>
          </p:cNvSpPr>
          <p:nvPr/>
        </p:nvSpPr>
        <p:spPr>
          <a:xfrm>
            <a:off x="371856" y="1261871"/>
            <a:ext cx="6449568" cy="18196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Georgia Pro" panose="02040502050405020303" pitchFamily="18" charset="0"/>
              </a:rPr>
              <a:t>Sidney, Montana is a regional hub in the Yellowstone River Valley supporting agriculture, energy, business travel, and tourism.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A0198D-25D4-98FB-C5D6-0A1F64798858}"/>
              </a:ext>
            </a:extLst>
          </p:cNvPr>
          <p:cNvSpPr txBox="1">
            <a:spLocks/>
          </p:cNvSpPr>
          <p:nvPr/>
        </p:nvSpPr>
        <p:spPr>
          <a:xfrm>
            <a:off x="6757416" y="4074939"/>
            <a:ext cx="5172456" cy="2463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Georgia Pro" panose="02040502050405020303" pitchFamily="18" charset="0"/>
              </a:rPr>
              <a:t>FY27 Focus: </a:t>
            </a:r>
            <a:r>
              <a:rPr lang="en-US" sz="3200" dirty="0">
                <a:latin typeface="Georgia Pro" panose="02040502050405020303" pitchFamily="18" charset="0"/>
              </a:rPr>
              <a:t>Position Sidney as a regional gateway destination where visitors intentionally stay, explore, and engage.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1275C-9861-C1FE-21BA-426D2A09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1" b="6655"/>
          <a:stretch>
            <a:fillRect/>
          </a:stretch>
        </p:blipFill>
        <p:spPr>
          <a:xfrm>
            <a:off x="6761499" y="1193292"/>
            <a:ext cx="5058645" cy="2794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46E98-CF39-C799-8729-A777B45DE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11844528" cy="260288"/>
            <a:chOff x="173736" y="629094"/>
            <a:chExt cx="11844528" cy="2602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B7D278-D694-AD32-18BA-0059E990C111}"/>
                </a:ext>
              </a:extLst>
            </p:cNvPr>
            <p:cNvSpPr/>
            <p:nvPr/>
          </p:nvSpPr>
          <p:spPr>
            <a:xfrm rot="5400000">
              <a:off x="684276" y="118554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72D3C1-A9B3-7E61-D0F4-2F6164A915BA}"/>
                </a:ext>
              </a:extLst>
            </p:cNvPr>
            <p:cNvSpPr/>
            <p:nvPr/>
          </p:nvSpPr>
          <p:spPr>
            <a:xfrm rot="5400000">
              <a:off x="1770126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10104C-95C7-16DE-E832-369083815CD4}"/>
                </a:ext>
              </a:extLst>
            </p:cNvPr>
            <p:cNvSpPr/>
            <p:nvPr/>
          </p:nvSpPr>
          <p:spPr>
            <a:xfrm rot="5400000">
              <a:off x="2433066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170960-72DA-CF5E-7B84-AE222B3ADD3B}"/>
                </a:ext>
              </a:extLst>
            </p:cNvPr>
            <p:cNvGrpSpPr/>
            <p:nvPr/>
          </p:nvGrpSpPr>
          <p:grpSpPr>
            <a:xfrm rot="10800000">
              <a:off x="9412224" y="629094"/>
              <a:ext cx="2606040" cy="260288"/>
              <a:chOff x="582168" y="1591055"/>
              <a:chExt cx="2606040" cy="26028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0AA13E-429C-FC07-FE37-7F1E6F1C801D}"/>
                  </a:ext>
                </a:extLst>
              </p:cNvPr>
              <p:cNvSpPr/>
              <p:nvPr/>
            </p:nvSpPr>
            <p:spPr>
              <a:xfrm rot="5400000">
                <a:off x="1092708" y="1080515"/>
                <a:ext cx="259080" cy="128016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9131F7-DF42-55D3-83A1-303CF5083F50}"/>
                  </a:ext>
                </a:extLst>
              </p:cNvPr>
              <p:cNvSpPr/>
              <p:nvPr/>
            </p:nvSpPr>
            <p:spPr>
              <a:xfrm rot="5400000">
                <a:off x="2178558" y="1398270"/>
                <a:ext cx="259080" cy="644652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0EA503-4661-F5DC-4A9C-E8932056759D}"/>
                  </a:ext>
                </a:extLst>
              </p:cNvPr>
              <p:cNvSpPr/>
              <p:nvPr/>
            </p:nvSpPr>
            <p:spPr>
              <a:xfrm rot="5400000">
                <a:off x="2841498" y="1504633"/>
                <a:ext cx="259080" cy="43434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A7D43B7-B6BE-0D61-035F-10E4A4BB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4" r="404" b="7733"/>
          <a:stretch>
            <a:fillRect/>
          </a:stretch>
        </p:blipFill>
        <p:spPr>
          <a:xfrm>
            <a:off x="576072" y="3145536"/>
            <a:ext cx="5449824" cy="34100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42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8B3A-46F9-A9E0-04D3-700BA4CF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0940CD-1054-6014-FE95-B088B6B3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Strengths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E4EA53-8D00-B54E-49F3-F8FAB095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3995928" cy="260288"/>
            <a:chOff x="173736" y="629094"/>
            <a:chExt cx="3995928" cy="260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14990F-27A3-9034-5C74-7EE3D0ED5B50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E83081-4DE0-3E51-ED35-9D9C3DE8CB8F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298EA0-AED6-963C-90C7-53D298F93FC4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9D9F2B-5949-DE50-215C-732A5D03A4E6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07645-E421-37AE-C0E6-F324AEE54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022336" y="629094"/>
            <a:ext cx="3995928" cy="260288"/>
            <a:chOff x="173736" y="629094"/>
            <a:chExt cx="3995928" cy="2602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7A58BD-27D8-AB1D-B459-6D9B0D4F0411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E2A864-90ED-FFAE-7A60-E1A25D35A050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B9C44-14D3-D56E-D5B3-2FD65160886A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FB65B8-20F7-1604-1BC6-1DCB7F2A2F00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79178107-3B07-CBBC-856D-9F398261988B}"/>
              </a:ext>
            </a:extLst>
          </p:cNvPr>
          <p:cNvSpPr txBox="1">
            <a:spLocks/>
          </p:cNvSpPr>
          <p:nvPr/>
        </p:nvSpPr>
        <p:spPr>
          <a:xfrm>
            <a:off x="371856" y="1261871"/>
            <a:ext cx="5724144" cy="4078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 Pro" panose="02040502050405020303" pitchFamily="18" charset="0"/>
              </a:rPr>
              <a:t>600+ hotel rooms and strong hospitality base</a:t>
            </a:r>
          </a:p>
          <a:p>
            <a:r>
              <a:rPr lang="en-US" dirty="0">
                <a:latin typeface="Georgia Pro" panose="02040502050405020303" pitchFamily="18" charset="0"/>
              </a:rPr>
              <a:t>Established event infrastructure (fairgrounds, venues, schools)</a:t>
            </a:r>
          </a:p>
          <a:p>
            <a:r>
              <a:rPr lang="en-US" dirty="0">
                <a:latin typeface="Georgia Pro" panose="02040502050405020303" pitchFamily="18" charset="0"/>
              </a:rPr>
              <a:t>Highway, airport, and Amtrak access</a:t>
            </a:r>
          </a:p>
          <a:p>
            <a:r>
              <a:rPr lang="en-US" dirty="0">
                <a:latin typeface="Georgia Pro" panose="02040502050405020303" pitchFamily="18" charset="0"/>
              </a:rPr>
              <a:t>Active downtown business core</a:t>
            </a:r>
          </a:p>
          <a:p>
            <a:r>
              <a:rPr lang="en-US" dirty="0">
                <a:latin typeface="Georgia Pro" panose="02040502050405020303" pitchFamily="18" charset="0"/>
              </a:rPr>
              <a:t>Strong agriculture and energy economy</a:t>
            </a:r>
          </a:p>
          <a:p>
            <a:r>
              <a:rPr lang="en-US" dirty="0">
                <a:latin typeface="Georgia Pro" panose="02040502050405020303" pitchFamily="18" charset="0"/>
              </a:rPr>
              <a:t>Yellowstone River recreation access</a:t>
            </a:r>
          </a:p>
          <a:p>
            <a:pPr marL="0" indent="0">
              <a:buNone/>
            </a:pPr>
            <a:endParaRPr lang="en-US" sz="3200" dirty="0">
              <a:latin typeface="Georgia Pro" panose="02040502050405020303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27098E-8C21-F34C-B43C-66A1D3F6E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10551"/>
          <a:stretch>
            <a:fillRect/>
          </a:stretch>
        </p:blipFill>
        <p:spPr>
          <a:xfrm>
            <a:off x="5893708" y="1571558"/>
            <a:ext cx="6017476" cy="4142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312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77C7B-5858-F172-CE81-F8978125C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3AF7C1-C5A9-541B-80F1-0EB3819B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Opportunities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7A1B5D-50CE-C250-C3C4-0731FB7E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3621024" cy="260288"/>
            <a:chOff x="173736" y="629094"/>
            <a:chExt cx="3621024" cy="260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D05B9F-A9EB-76FC-7EF4-095FDD6E3173}"/>
                </a:ext>
              </a:extLst>
            </p:cNvPr>
            <p:cNvSpPr/>
            <p:nvPr/>
          </p:nvSpPr>
          <p:spPr>
            <a:xfrm rot="5400000">
              <a:off x="1893570" y="312864"/>
              <a:ext cx="259080" cy="8915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898F4A-A00E-35BE-932C-FEAA8E2AAA0C}"/>
                </a:ext>
              </a:extLst>
            </p:cNvPr>
            <p:cNvSpPr/>
            <p:nvPr/>
          </p:nvSpPr>
          <p:spPr>
            <a:xfrm rot="5400000">
              <a:off x="2785110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AA193D-D6AF-3422-4C9F-8ED605C1914A}"/>
                </a:ext>
              </a:extLst>
            </p:cNvPr>
            <p:cNvSpPr/>
            <p:nvPr/>
          </p:nvSpPr>
          <p:spPr>
            <a:xfrm rot="5400000">
              <a:off x="3448050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EB4670-3222-D8BC-FDF3-237E5D1E3514}"/>
                </a:ext>
              </a:extLst>
            </p:cNvPr>
            <p:cNvSpPr/>
            <p:nvPr/>
          </p:nvSpPr>
          <p:spPr>
            <a:xfrm rot="5400000">
              <a:off x="684276" y="118554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D945C8-354E-E78B-78E5-8DB8D6658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397242" y="627886"/>
            <a:ext cx="3621024" cy="260288"/>
            <a:chOff x="173736" y="629094"/>
            <a:chExt cx="3621024" cy="26028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E7A41F-C593-8E86-0D7F-DAAC143C1971}"/>
                </a:ext>
              </a:extLst>
            </p:cNvPr>
            <p:cNvSpPr/>
            <p:nvPr/>
          </p:nvSpPr>
          <p:spPr>
            <a:xfrm rot="5400000">
              <a:off x="1893570" y="312864"/>
              <a:ext cx="259080" cy="8915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B6C345-077F-4F32-C3C5-ED6BAB1970B0}"/>
                </a:ext>
              </a:extLst>
            </p:cNvPr>
            <p:cNvSpPr/>
            <p:nvPr/>
          </p:nvSpPr>
          <p:spPr>
            <a:xfrm rot="5400000">
              <a:off x="2785110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F6FE80-F1D7-0879-D670-FD7FF923FD47}"/>
                </a:ext>
              </a:extLst>
            </p:cNvPr>
            <p:cNvSpPr/>
            <p:nvPr/>
          </p:nvSpPr>
          <p:spPr>
            <a:xfrm rot="5400000">
              <a:off x="3448050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41F0EC-B9FC-FC86-1F90-17FB8100DA36}"/>
                </a:ext>
              </a:extLst>
            </p:cNvPr>
            <p:cNvSpPr/>
            <p:nvPr/>
          </p:nvSpPr>
          <p:spPr>
            <a:xfrm rot="5400000">
              <a:off x="684276" y="118554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C4DB17B3-32BA-868E-0C75-8639693D21D8}"/>
              </a:ext>
            </a:extLst>
          </p:cNvPr>
          <p:cNvSpPr txBox="1">
            <a:spLocks/>
          </p:cNvSpPr>
          <p:nvPr/>
        </p:nvSpPr>
        <p:spPr>
          <a:xfrm>
            <a:off x="6294122" y="1280159"/>
            <a:ext cx="5724144" cy="4078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 Pro" panose="02040502050405020303" pitchFamily="18" charset="0"/>
              </a:rPr>
              <a:t>Expand event and group travel</a:t>
            </a:r>
          </a:p>
          <a:p>
            <a:r>
              <a:rPr lang="en-US" dirty="0">
                <a:latin typeface="Georgia Pro" panose="02040502050405020303" pitchFamily="18" charset="0"/>
              </a:rPr>
              <a:t>Develop outdoor recreation packaging</a:t>
            </a:r>
          </a:p>
          <a:p>
            <a:r>
              <a:rPr lang="en-US" dirty="0">
                <a:latin typeface="Georgia Pro" panose="02040502050405020303" pitchFamily="18" charset="0"/>
              </a:rPr>
              <a:t>Convert pass-through traffic into overnight stays</a:t>
            </a:r>
          </a:p>
          <a:p>
            <a:r>
              <a:rPr lang="en-US" dirty="0">
                <a:latin typeface="Georgia Pro" panose="02040502050405020303" pitchFamily="18" charset="0"/>
              </a:rPr>
              <a:t>Grow business and energy travel demand</a:t>
            </a:r>
          </a:p>
          <a:p>
            <a:r>
              <a:rPr lang="en-US" dirty="0">
                <a:latin typeface="Georgia Pro" panose="02040502050405020303" pitchFamily="18" charset="0"/>
              </a:rPr>
              <a:t>Increase downtown visitor engagement</a:t>
            </a:r>
          </a:p>
          <a:p>
            <a:r>
              <a:rPr lang="en-US" dirty="0">
                <a:latin typeface="Georgia Pro" panose="02040502050405020303" pitchFamily="18" charset="0"/>
              </a:rPr>
              <a:t>Build regional travel itineraries</a:t>
            </a:r>
            <a:br>
              <a:rPr lang="en-US" sz="3200" dirty="0">
                <a:latin typeface="Georgia Pro" panose="02040502050405020303" pitchFamily="18" charset="0"/>
              </a:rPr>
            </a:br>
            <a:endParaRPr lang="en-US" sz="3200" dirty="0">
              <a:latin typeface="Georgia Pro" panose="02040502050405020303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F6F7AD-1B6F-9164-4C0C-AA417C58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>
            <a:fillRect/>
          </a:stretch>
        </p:blipFill>
        <p:spPr>
          <a:xfrm>
            <a:off x="280796" y="1177753"/>
            <a:ext cx="5617083" cy="50956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2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9A34E-A092-3984-CC9C-65BB9A20D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A43B46-5EC4-BDF4-C53F-F72B38D2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Challenges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45168A-A7C4-FD5A-7B4C-456F5E31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3995928" cy="260288"/>
            <a:chOff x="173736" y="629094"/>
            <a:chExt cx="3995928" cy="26028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B58169-2FB8-6C13-7647-834326A68362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C460BE-0B23-4CC5-7F74-C2DB03A68F96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F61986-DEF8-D557-D575-6E473F53AE81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A5AF6B-0861-A2A8-3C8B-0708A20196E2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24336A-8371-9E98-4B5D-C0A56F1B4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022336" y="629094"/>
            <a:ext cx="3995928" cy="260288"/>
            <a:chOff x="173736" y="629094"/>
            <a:chExt cx="3995928" cy="2602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BE8667-4EA8-88A9-1BD5-0CAABCECAC3E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3002E-8BD9-B2A5-0B4B-414527008E26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31C5AD-EAEC-9E07-1130-17E4F5323D30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BE1733-8E83-4651-474E-2EDA42D9E993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24DD2CC7-A0B7-FEC9-1CF8-D24F11C618B6}"/>
              </a:ext>
            </a:extLst>
          </p:cNvPr>
          <p:cNvSpPr txBox="1">
            <a:spLocks/>
          </p:cNvSpPr>
          <p:nvPr/>
        </p:nvSpPr>
        <p:spPr>
          <a:xfrm>
            <a:off x="371856" y="1261871"/>
            <a:ext cx="5724144" cy="4078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 Pro" panose="02040502050405020303" pitchFamily="18" charset="0"/>
              </a:rPr>
              <a:t>Competition from major Montana destinations</a:t>
            </a:r>
          </a:p>
          <a:p>
            <a:r>
              <a:rPr lang="en-US" dirty="0">
                <a:latin typeface="Georgia Pro" panose="02040502050405020303" pitchFamily="18" charset="0"/>
              </a:rPr>
              <a:t>High pass-through traffic with low conversion</a:t>
            </a:r>
          </a:p>
          <a:p>
            <a:r>
              <a:rPr lang="en-US" dirty="0">
                <a:latin typeface="Georgia Pro" panose="02040502050405020303" pitchFamily="18" charset="0"/>
              </a:rPr>
              <a:t>Seasonal tourism fluctuations</a:t>
            </a:r>
          </a:p>
          <a:p>
            <a:r>
              <a:rPr lang="en-US" dirty="0">
                <a:latin typeface="Georgia Pro" panose="02040502050405020303" pitchFamily="18" charset="0"/>
              </a:rPr>
              <a:t>Workforce limitations in hospitality</a:t>
            </a:r>
          </a:p>
          <a:p>
            <a:r>
              <a:rPr lang="en-US" dirty="0">
                <a:latin typeface="Georgia Pro" panose="02040502050405020303" pitchFamily="18" charset="0"/>
              </a:rPr>
              <a:t>Limited marketing budget</a:t>
            </a:r>
          </a:p>
          <a:p>
            <a:r>
              <a:rPr lang="en-US" dirty="0">
                <a:latin typeface="Georgia Pro" panose="02040502050405020303" pitchFamily="18" charset="0"/>
              </a:rPr>
              <a:t>Perception as a service/stopover town</a:t>
            </a:r>
          </a:p>
          <a:p>
            <a:pPr marL="0" indent="0">
              <a:buNone/>
            </a:pPr>
            <a:endParaRPr lang="en-US" sz="3200" dirty="0">
              <a:latin typeface="Georgia Pro" panose="02040502050405020303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80C207-06CC-949F-BFAE-8B3556036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/>
          <a:stretch>
            <a:fillRect/>
          </a:stretch>
        </p:blipFill>
        <p:spPr>
          <a:xfrm>
            <a:off x="5916168" y="1280158"/>
            <a:ext cx="6016752" cy="45102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116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5DAD9-23F3-6CB5-D01B-50D6584E8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E709-156F-6680-E6EF-C7AC8EBC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Montana Brand Alignment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CA282-0024-8170-5FD6-351E1CC0F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84276" y="118554"/>
            <a:ext cx="259080" cy="12801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69B7A-06C3-27B6-8998-34A48220B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712214" y="494221"/>
            <a:ext cx="259080" cy="5288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FFAE67-6408-5329-66C6-189B973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1248644" y="119762"/>
            <a:ext cx="259080" cy="12801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39F284-9DCE-1D35-DEF6-B70FEAF22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220706" y="495427"/>
            <a:ext cx="259080" cy="5288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549E7C-FD40-AB14-3607-732AD20DE2AE}"/>
              </a:ext>
            </a:extLst>
          </p:cNvPr>
          <p:cNvSpPr txBox="1">
            <a:spLocks/>
          </p:cNvSpPr>
          <p:nvPr/>
        </p:nvSpPr>
        <p:spPr>
          <a:xfrm>
            <a:off x="173736" y="1280159"/>
            <a:ext cx="11844528" cy="40782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Sidney reflects Montana’s authentic identity through:</a:t>
            </a:r>
          </a:p>
          <a:p>
            <a:r>
              <a:rPr lang="en-US" dirty="0"/>
              <a:t>Working agricultural landscapes</a:t>
            </a:r>
          </a:p>
          <a:p>
            <a:r>
              <a:rPr lang="en-US" dirty="0"/>
              <a:t>Yellowstone River and open space access</a:t>
            </a:r>
          </a:p>
          <a:p>
            <a:r>
              <a:rPr lang="en-US" dirty="0"/>
              <a:t>Genuine small-town hospitality</a:t>
            </a:r>
          </a:p>
          <a:p>
            <a:pPr marL="0" indent="0">
              <a:buNone/>
            </a:pPr>
            <a:r>
              <a:rPr lang="en-US" dirty="0"/>
              <a:t>Sidney supports the Montana brand as a </a:t>
            </a:r>
            <a:r>
              <a:rPr lang="en-US" b="1" dirty="0"/>
              <a:t>functional, real-world gateway community.</a:t>
            </a:r>
            <a:endParaRPr lang="en-US" dirty="0"/>
          </a:p>
          <a:p>
            <a:pPr marL="0" indent="0">
              <a:buNone/>
            </a:pPr>
            <a:br>
              <a:rPr lang="en-US" sz="3200" dirty="0"/>
            </a:br>
            <a:endParaRPr lang="en-US" sz="3200" dirty="0">
              <a:latin typeface="Georgia Pro" panose="020405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D075B3-B5CA-BA26-6B3F-F5ADBAB5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b="13546"/>
          <a:stretch>
            <a:fillRect/>
          </a:stretch>
        </p:blipFill>
        <p:spPr>
          <a:xfrm>
            <a:off x="813242" y="4177173"/>
            <a:ext cx="3942643" cy="2365843"/>
          </a:xfrm>
          <a:custGeom>
            <a:avLst/>
            <a:gdLst>
              <a:gd name="csX0" fmla="*/ 0 w 3942643"/>
              <a:gd name="csY0" fmla="*/ 0 h 2365843"/>
              <a:gd name="csX1" fmla="*/ 657107 w 3942643"/>
              <a:gd name="csY1" fmla="*/ 0 h 2365843"/>
              <a:gd name="csX2" fmla="*/ 1274788 w 3942643"/>
              <a:gd name="csY2" fmla="*/ 0 h 2365843"/>
              <a:gd name="csX3" fmla="*/ 1853042 w 3942643"/>
              <a:gd name="csY3" fmla="*/ 0 h 2365843"/>
              <a:gd name="csX4" fmla="*/ 2391870 w 3942643"/>
              <a:gd name="csY4" fmla="*/ 0 h 2365843"/>
              <a:gd name="csX5" fmla="*/ 2970124 w 3942643"/>
              <a:gd name="csY5" fmla="*/ 0 h 2365843"/>
              <a:gd name="csX6" fmla="*/ 3942643 w 3942643"/>
              <a:gd name="csY6" fmla="*/ 0 h 2365843"/>
              <a:gd name="csX7" fmla="*/ 3942643 w 3942643"/>
              <a:gd name="csY7" fmla="*/ 567802 h 2365843"/>
              <a:gd name="csX8" fmla="*/ 3942643 w 3942643"/>
              <a:gd name="csY8" fmla="*/ 1206580 h 2365843"/>
              <a:gd name="csX9" fmla="*/ 3942643 w 3942643"/>
              <a:gd name="csY9" fmla="*/ 1727065 h 2365843"/>
              <a:gd name="csX10" fmla="*/ 3942643 w 3942643"/>
              <a:gd name="csY10" fmla="*/ 2365843 h 2365843"/>
              <a:gd name="csX11" fmla="*/ 3364389 w 3942643"/>
              <a:gd name="csY11" fmla="*/ 2365843 h 2365843"/>
              <a:gd name="csX12" fmla="*/ 2825561 w 3942643"/>
              <a:gd name="csY12" fmla="*/ 2365843 h 2365843"/>
              <a:gd name="csX13" fmla="*/ 2089601 w 3942643"/>
              <a:gd name="csY13" fmla="*/ 2365843 h 2365843"/>
              <a:gd name="csX14" fmla="*/ 1432494 w 3942643"/>
              <a:gd name="csY14" fmla="*/ 2365843 h 2365843"/>
              <a:gd name="csX15" fmla="*/ 893666 w 3942643"/>
              <a:gd name="csY15" fmla="*/ 2365843 h 2365843"/>
              <a:gd name="csX16" fmla="*/ 0 w 3942643"/>
              <a:gd name="csY16" fmla="*/ 2365843 h 2365843"/>
              <a:gd name="csX17" fmla="*/ 0 w 3942643"/>
              <a:gd name="csY17" fmla="*/ 1774382 h 2365843"/>
              <a:gd name="csX18" fmla="*/ 0 w 3942643"/>
              <a:gd name="csY18" fmla="*/ 1230238 h 2365843"/>
              <a:gd name="csX19" fmla="*/ 0 w 3942643"/>
              <a:gd name="csY19" fmla="*/ 615119 h 2365843"/>
              <a:gd name="csX20" fmla="*/ 0 w 3942643"/>
              <a:gd name="csY20" fmla="*/ 0 h 23658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942643" h="2365843" fill="none" extrusionOk="0">
                <a:moveTo>
                  <a:pt x="0" y="0"/>
                </a:moveTo>
                <a:cubicBezTo>
                  <a:pt x="245798" y="-1054"/>
                  <a:pt x="338307" y="6963"/>
                  <a:pt x="657107" y="0"/>
                </a:cubicBezTo>
                <a:cubicBezTo>
                  <a:pt x="975907" y="-6963"/>
                  <a:pt x="1122502" y="-4816"/>
                  <a:pt x="1274788" y="0"/>
                </a:cubicBezTo>
                <a:cubicBezTo>
                  <a:pt x="1427074" y="4816"/>
                  <a:pt x="1702760" y="-16400"/>
                  <a:pt x="1853042" y="0"/>
                </a:cubicBezTo>
                <a:cubicBezTo>
                  <a:pt x="2003324" y="16400"/>
                  <a:pt x="2283178" y="-16485"/>
                  <a:pt x="2391870" y="0"/>
                </a:cubicBezTo>
                <a:cubicBezTo>
                  <a:pt x="2500562" y="16485"/>
                  <a:pt x="2777228" y="22376"/>
                  <a:pt x="2970124" y="0"/>
                </a:cubicBezTo>
                <a:cubicBezTo>
                  <a:pt x="3163020" y="-22376"/>
                  <a:pt x="3561166" y="-32470"/>
                  <a:pt x="3942643" y="0"/>
                </a:cubicBezTo>
                <a:cubicBezTo>
                  <a:pt x="3970173" y="151579"/>
                  <a:pt x="3923413" y="362298"/>
                  <a:pt x="3942643" y="567802"/>
                </a:cubicBezTo>
                <a:cubicBezTo>
                  <a:pt x="3961873" y="773306"/>
                  <a:pt x="3953304" y="935174"/>
                  <a:pt x="3942643" y="1206580"/>
                </a:cubicBezTo>
                <a:cubicBezTo>
                  <a:pt x="3931982" y="1477986"/>
                  <a:pt x="3928994" y="1607970"/>
                  <a:pt x="3942643" y="1727065"/>
                </a:cubicBezTo>
                <a:cubicBezTo>
                  <a:pt x="3956292" y="1846161"/>
                  <a:pt x="3959623" y="2079823"/>
                  <a:pt x="3942643" y="2365843"/>
                </a:cubicBezTo>
                <a:cubicBezTo>
                  <a:pt x="3796954" y="2392739"/>
                  <a:pt x="3511162" y="2392868"/>
                  <a:pt x="3364389" y="2365843"/>
                </a:cubicBezTo>
                <a:cubicBezTo>
                  <a:pt x="3217616" y="2338818"/>
                  <a:pt x="3080495" y="2391216"/>
                  <a:pt x="2825561" y="2365843"/>
                </a:cubicBezTo>
                <a:cubicBezTo>
                  <a:pt x="2570627" y="2340470"/>
                  <a:pt x="2378026" y="2371461"/>
                  <a:pt x="2089601" y="2365843"/>
                </a:cubicBezTo>
                <a:cubicBezTo>
                  <a:pt x="1801176" y="2360225"/>
                  <a:pt x="1577543" y="2396068"/>
                  <a:pt x="1432494" y="2365843"/>
                </a:cubicBezTo>
                <a:cubicBezTo>
                  <a:pt x="1287445" y="2335618"/>
                  <a:pt x="1160424" y="2343136"/>
                  <a:pt x="893666" y="2365843"/>
                </a:cubicBezTo>
                <a:cubicBezTo>
                  <a:pt x="626908" y="2388550"/>
                  <a:pt x="305483" y="2398753"/>
                  <a:pt x="0" y="2365843"/>
                </a:cubicBezTo>
                <a:cubicBezTo>
                  <a:pt x="12816" y="2107118"/>
                  <a:pt x="27503" y="2040819"/>
                  <a:pt x="0" y="1774382"/>
                </a:cubicBezTo>
                <a:cubicBezTo>
                  <a:pt x="-27503" y="1507945"/>
                  <a:pt x="-16636" y="1476774"/>
                  <a:pt x="0" y="1230238"/>
                </a:cubicBezTo>
                <a:cubicBezTo>
                  <a:pt x="16636" y="983702"/>
                  <a:pt x="-3869" y="777507"/>
                  <a:pt x="0" y="615119"/>
                </a:cubicBezTo>
                <a:cubicBezTo>
                  <a:pt x="3869" y="452731"/>
                  <a:pt x="-21067" y="217299"/>
                  <a:pt x="0" y="0"/>
                </a:cubicBezTo>
                <a:close/>
              </a:path>
              <a:path w="3942643" h="2365843" stroke="0" extrusionOk="0">
                <a:moveTo>
                  <a:pt x="0" y="0"/>
                </a:moveTo>
                <a:cubicBezTo>
                  <a:pt x="141822" y="29393"/>
                  <a:pt x="449563" y="-22910"/>
                  <a:pt x="696534" y="0"/>
                </a:cubicBezTo>
                <a:cubicBezTo>
                  <a:pt x="943505" y="22910"/>
                  <a:pt x="1123722" y="20408"/>
                  <a:pt x="1274788" y="0"/>
                </a:cubicBezTo>
                <a:cubicBezTo>
                  <a:pt x="1425854" y="-20408"/>
                  <a:pt x="1698192" y="32021"/>
                  <a:pt x="1931895" y="0"/>
                </a:cubicBezTo>
                <a:cubicBezTo>
                  <a:pt x="2165598" y="-32021"/>
                  <a:pt x="2341154" y="19316"/>
                  <a:pt x="2549576" y="0"/>
                </a:cubicBezTo>
                <a:cubicBezTo>
                  <a:pt x="2757998" y="-19316"/>
                  <a:pt x="2976827" y="22092"/>
                  <a:pt x="3206683" y="0"/>
                </a:cubicBezTo>
                <a:cubicBezTo>
                  <a:pt x="3436539" y="-22092"/>
                  <a:pt x="3653990" y="-20983"/>
                  <a:pt x="3942643" y="0"/>
                </a:cubicBezTo>
                <a:cubicBezTo>
                  <a:pt x="3922763" y="232125"/>
                  <a:pt x="3954864" y="316000"/>
                  <a:pt x="3942643" y="567802"/>
                </a:cubicBezTo>
                <a:cubicBezTo>
                  <a:pt x="3930422" y="819604"/>
                  <a:pt x="3943190" y="1015551"/>
                  <a:pt x="3942643" y="1159263"/>
                </a:cubicBezTo>
                <a:cubicBezTo>
                  <a:pt x="3942096" y="1302975"/>
                  <a:pt x="3933373" y="1498787"/>
                  <a:pt x="3942643" y="1750724"/>
                </a:cubicBezTo>
                <a:cubicBezTo>
                  <a:pt x="3951913" y="2002661"/>
                  <a:pt x="3941472" y="2074201"/>
                  <a:pt x="3942643" y="2365843"/>
                </a:cubicBezTo>
                <a:cubicBezTo>
                  <a:pt x="3663317" y="2394589"/>
                  <a:pt x="3629454" y="2373442"/>
                  <a:pt x="3324962" y="2365843"/>
                </a:cubicBezTo>
                <a:cubicBezTo>
                  <a:pt x="3020470" y="2358244"/>
                  <a:pt x="3021133" y="2355689"/>
                  <a:pt x="2786134" y="2365843"/>
                </a:cubicBezTo>
                <a:cubicBezTo>
                  <a:pt x="2551135" y="2375997"/>
                  <a:pt x="2436370" y="2346549"/>
                  <a:pt x="2207880" y="2365843"/>
                </a:cubicBezTo>
                <a:cubicBezTo>
                  <a:pt x="1979390" y="2385137"/>
                  <a:pt x="1855019" y="2376385"/>
                  <a:pt x="1629626" y="2365843"/>
                </a:cubicBezTo>
                <a:cubicBezTo>
                  <a:pt x="1404233" y="2355301"/>
                  <a:pt x="1126400" y="2359832"/>
                  <a:pt x="972519" y="2365843"/>
                </a:cubicBezTo>
                <a:cubicBezTo>
                  <a:pt x="818638" y="2371854"/>
                  <a:pt x="285873" y="2332719"/>
                  <a:pt x="0" y="2365843"/>
                </a:cubicBezTo>
                <a:cubicBezTo>
                  <a:pt x="28570" y="2095486"/>
                  <a:pt x="-17870" y="2014579"/>
                  <a:pt x="0" y="1750724"/>
                </a:cubicBezTo>
                <a:cubicBezTo>
                  <a:pt x="17870" y="1486869"/>
                  <a:pt x="18670" y="1474885"/>
                  <a:pt x="0" y="1230238"/>
                </a:cubicBezTo>
                <a:cubicBezTo>
                  <a:pt x="-18670" y="985591"/>
                  <a:pt x="23407" y="840695"/>
                  <a:pt x="0" y="709753"/>
                </a:cubicBezTo>
                <a:cubicBezTo>
                  <a:pt x="-23407" y="578812"/>
                  <a:pt x="-23954" y="23404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767738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35A204-886A-BC8E-0CBA-A5BCB1CA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"/>
          <a:stretch>
            <a:fillRect/>
          </a:stretch>
        </p:blipFill>
        <p:spPr>
          <a:xfrm>
            <a:off x="7778755" y="4173753"/>
            <a:ext cx="3575045" cy="2369262"/>
          </a:xfrm>
          <a:custGeom>
            <a:avLst/>
            <a:gdLst>
              <a:gd name="csX0" fmla="*/ 0 w 3575045"/>
              <a:gd name="csY0" fmla="*/ 0 h 2369262"/>
              <a:gd name="csX1" fmla="*/ 488589 w 3575045"/>
              <a:gd name="csY1" fmla="*/ 0 h 2369262"/>
              <a:gd name="csX2" fmla="*/ 1084430 w 3575045"/>
              <a:gd name="csY2" fmla="*/ 0 h 2369262"/>
              <a:gd name="csX3" fmla="*/ 1644521 w 3575045"/>
              <a:gd name="csY3" fmla="*/ 0 h 2369262"/>
              <a:gd name="csX4" fmla="*/ 2133110 w 3575045"/>
              <a:gd name="csY4" fmla="*/ 0 h 2369262"/>
              <a:gd name="csX5" fmla="*/ 2800452 w 3575045"/>
              <a:gd name="csY5" fmla="*/ 0 h 2369262"/>
              <a:gd name="csX6" fmla="*/ 3575045 w 3575045"/>
              <a:gd name="csY6" fmla="*/ 0 h 2369262"/>
              <a:gd name="csX7" fmla="*/ 3575045 w 3575045"/>
              <a:gd name="csY7" fmla="*/ 544930 h 2369262"/>
              <a:gd name="csX8" fmla="*/ 3575045 w 3575045"/>
              <a:gd name="csY8" fmla="*/ 1113553 h 2369262"/>
              <a:gd name="csX9" fmla="*/ 3575045 w 3575045"/>
              <a:gd name="csY9" fmla="*/ 1658483 h 2369262"/>
              <a:gd name="csX10" fmla="*/ 3575045 w 3575045"/>
              <a:gd name="csY10" fmla="*/ 2369262 h 2369262"/>
              <a:gd name="csX11" fmla="*/ 3050705 w 3575045"/>
              <a:gd name="csY11" fmla="*/ 2369262 h 2369262"/>
              <a:gd name="csX12" fmla="*/ 2383363 w 3575045"/>
              <a:gd name="csY12" fmla="*/ 2369262 h 2369262"/>
              <a:gd name="csX13" fmla="*/ 1894774 w 3575045"/>
              <a:gd name="csY13" fmla="*/ 2369262 h 2369262"/>
              <a:gd name="csX14" fmla="*/ 1334683 w 3575045"/>
              <a:gd name="csY14" fmla="*/ 2369262 h 2369262"/>
              <a:gd name="csX15" fmla="*/ 810344 w 3575045"/>
              <a:gd name="csY15" fmla="*/ 2369262 h 2369262"/>
              <a:gd name="csX16" fmla="*/ 0 w 3575045"/>
              <a:gd name="csY16" fmla="*/ 2369262 h 2369262"/>
              <a:gd name="csX17" fmla="*/ 0 w 3575045"/>
              <a:gd name="csY17" fmla="*/ 1776947 h 2369262"/>
              <a:gd name="csX18" fmla="*/ 0 w 3575045"/>
              <a:gd name="csY18" fmla="*/ 1232016 h 2369262"/>
              <a:gd name="csX19" fmla="*/ 0 w 3575045"/>
              <a:gd name="csY19" fmla="*/ 639701 h 2369262"/>
              <a:gd name="csX20" fmla="*/ 0 w 3575045"/>
              <a:gd name="csY20" fmla="*/ 0 h 23692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575045" h="2369262" fill="none" extrusionOk="0">
                <a:moveTo>
                  <a:pt x="0" y="0"/>
                </a:moveTo>
                <a:cubicBezTo>
                  <a:pt x="156542" y="402"/>
                  <a:pt x="364720" y="-12129"/>
                  <a:pt x="488589" y="0"/>
                </a:cubicBezTo>
                <a:cubicBezTo>
                  <a:pt x="612458" y="12129"/>
                  <a:pt x="898485" y="24473"/>
                  <a:pt x="1084430" y="0"/>
                </a:cubicBezTo>
                <a:cubicBezTo>
                  <a:pt x="1270375" y="-24473"/>
                  <a:pt x="1499770" y="243"/>
                  <a:pt x="1644521" y="0"/>
                </a:cubicBezTo>
                <a:cubicBezTo>
                  <a:pt x="1789272" y="-243"/>
                  <a:pt x="1945000" y="-17480"/>
                  <a:pt x="2133110" y="0"/>
                </a:cubicBezTo>
                <a:cubicBezTo>
                  <a:pt x="2321220" y="17480"/>
                  <a:pt x="2551080" y="21110"/>
                  <a:pt x="2800452" y="0"/>
                </a:cubicBezTo>
                <a:cubicBezTo>
                  <a:pt x="3049824" y="-21110"/>
                  <a:pt x="3384260" y="-16351"/>
                  <a:pt x="3575045" y="0"/>
                </a:cubicBezTo>
                <a:cubicBezTo>
                  <a:pt x="3547882" y="223198"/>
                  <a:pt x="3586086" y="302614"/>
                  <a:pt x="3575045" y="544930"/>
                </a:cubicBezTo>
                <a:cubicBezTo>
                  <a:pt x="3564005" y="787246"/>
                  <a:pt x="3560166" y="904458"/>
                  <a:pt x="3575045" y="1113553"/>
                </a:cubicBezTo>
                <a:cubicBezTo>
                  <a:pt x="3589924" y="1322648"/>
                  <a:pt x="3566962" y="1506180"/>
                  <a:pt x="3575045" y="1658483"/>
                </a:cubicBezTo>
                <a:cubicBezTo>
                  <a:pt x="3583129" y="1810786"/>
                  <a:pt x="3566817" y="2220822"/>
                  <a:pt x="3575045" y="2369262"/>
                </a:cubicBezTo>
                <a:cubicBezTo>
                  <a:pt x="3322017" y="2353157"/>
                  <a:pt x="3301533" y="2372734"/>
                  <a:pt x="3050705" y="2369262"/>
                </a:cubicBezTo>
                <a:cubicBezTo>
                  <a:pt x="2799877" y="2365790"/>
                  <a:pt x="2692893" y="2387770"/>
                  <a:pt x="2383363" y="2369262"/>
                </a:cubicBezTo>
                <a:cubicBezTo>
                  <a:pt x="2073833" y="2350754"/>
                  <a:pt x="2096311" y="2364651"/>
                  <a:pt x="1894774" y="2369262"/>
                </a:cubicBezTo>
                <a:cubicBezTo>
                  <a:pt x="1693237" y="2373873"/>
                  <a:pt x="1469276" y="2363310"/>
                  <a:pt x="1334683" y="2369262"/>
                </a:cubicBezTo>
                <a:cubicBezTo>
                  <a:pt x="1200090" y="2375214"/>
                  <a:pt x="1058925" y="2378351"/>
                  <a:pt x="810344" y="2369262"/>
                </a:cubicBezTo>
                <a:cubicBezTo>
                  <a:pt x="561763" y="2360173"/>
                  <a:pt x="290416" y="2375875"/>
                  <a:pt x="0" y="2369262"/>
                </a:cubicBezTo>
                <a:cubicBezTo>
                  <a:pt x="4773" y="2145639"/>
                  <a:pt x="17444" y="1961709"/>
                  <a:pt x="0" y="1776947"/>
                </a:cubicBezTo>
                <a:cubicBezTo>
                  <a:pt x="-17444" y="1592186"/>
                  <a:pt x="11853" y="1356409"/>
                  <a:pt x="0" y="1232016"/>
                </a:cubicBezTo>
                <a:cubicBezTo>
                  <a:pt x="-11853" y="1107623"/>
                  <a:pt x="26513" y="838378"/>
                  <a:pt x="0" y="639701"/>
                </a:cubicBezTo>
                <a:cubicBezTo>
                  <a:pt x="-26513" y="441025"/>
                  <a:pt x="5071" y="319816"/>
                  <a:pt x="0" y="0"/>
                </a:cubicBezTo>
                <a:close/>
              </a:path>
              <a:path w="3575045" h="2369262" stroke="0" extrusionOk="0">
                <a:moveTo>
                  <a:pt x="0" y="0"/>
                </a:moveTo>
                <a:cubicBezTo>
                  <a:pt x="232067" y="10628"/>
                  <a:pt x="274530" y="18772"/>
                  <a:pt x="524340" y="0"/>
                </a:cubicBezTo>
                <a:cubicBezTo>
                  <a:pt x="774150" y="-18772"/>
                  <a:pt x="893383" y="19361"/>
                  <a:pt x="1012929" y="0"/>
                </a:cubicBezTo>
                <a:cubicBezTo>
                  <a:pt x="1132475" y="-19361"/>
                  <a:pt x="1353534" y="-8004"/>
                  <a:pt x="1537269" y="0"/>
                </a:cubicBezTo>
                <a:cubicBezTo>
                  <a:pt x="1721004" y="8004"/>
                  <a:pt x="1946409" y="11511"/>
                  <a:pt x="2097360" y="0"/>
                </a:cubicBezTo>
                <a:cubicBezTo>
                  <a:pt x="2248311" y="-11511"/>
                  <a:pt x="2431786" y="-13643"/>
                  <a:pt x="2764701" y="0"/>
                </a:cubicBezTo>
                <a:cubicBezTo>
                  <a:pt x="3097616" y="13643"/>
                  <a:pt x="3326880" y="36284"/>
                  <a:pt x="3575045" y="0"/>
                </a:cubicBezTo>
                <a:cubicBezTo>
                  <a:pt x="3568345" y="125187"/>
                  <a:pt x="3573305" y="321761"/>
                  <a:pt x="3575045" y="592316"/>
                </a:cubicBezTo>
                <a:cubicBezTo>
                  <a:pt x="3576785" y="862871"/>
                  <a:pt x="3588605" y="895074"/>
                  <a:pt x="3575045" y="1113553"/>
                </a:cubicBezTo>
                <a:cubicBezTo>
                  <a:pt x="3561485" y="1332032"/>
                  <a:pt x="3556544" y="1473092"/>
                  <a:pt x="3575045" y="1682176"/>
                </a:cubicBezTo>
                <a:cubicBezTo>
                  <a:pt x="3593546" y="1891260"/>
                  <a:pt x="3559716" y="2203046"/>
                  <a:pt x="3575045" y="2369262"/>
                </a:cubicBezTo>
                <a:cubicBezTo>
                  <a:pt x="3398158" y="2391400"/>
                  <a:pt x="3190599" y="2378716"/>
                  <a:pt x="3086456" y="2369262"/>
                </a:cubicBezTo>
                <a:cubicBezTo>
                  <a:pt x="2982313" y="2359808"/>
                  <a:pt x="2682241" y="2382247"/>
                  <a:pt x="2526365" y="2369262"/>
                </a:cubicBezTo>
                <a:cubicBezTo>
                  <a:pt x="2370489" y="2356277"/>
                  <a:pt x="2144538" y="2361989"/>
                  <a:pt x="1966275" y="2369262"/>
                </a:cubicBezTo>
                <a:cubicBezTo>
                  <a:pt x="1788012" y="2376536"/>
                  <a:pt x="1612397" y="2357178"/>
                  <a:pt x="1370434" y="2369262"/>
                </a:cubicBezTo>
                <a:cubicBezTo>
                  <a:pt x="1128471" y="2381346"/>
                  <a:pt x="1032799" y="2368266"/>
                  <a:pt x="881844" y="2369262"/>
                </a:cubicBezTo>
                <a:cubicBezTo>
                  <a:pt x="730889" y="2370259"/>
                  <a:pt x="306850" y="2368476"/>
                  <a:pt x="0" y="2369262"/>
                </a:cubicBezTo>
                <a:cubicBezTo>
                  <a:pt x="17537" y="2149113"/>
                  <a:pt x="-11156" y="1886347"/>
                  <a:pt x="0" y="1753254"/>
                </a:cubicBezTo>
                <a:cubicBezTo>
                  <a:pt x="11156" y="1620161"/>
                  <a:pt x="-26374" y="1298593"/>
                  <a:pt x="0" y="1137246"/>
                </a:cubicBezTo>
                <a:cubicBezTo>
                  <a:pt x="26374" y="975899"/>
                  <a:pt x="-19531" y="754927"/>
                  <a:pt x="0" y="568623"/>
                </a:cubicBezTo>
                <a:cubicBezTo>
                  <a:pt x="19531" y="382319"/>
                  <a:pt x="10999" y="15345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01145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73631F-82B5-BE18-997A-2E4F6172F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89" y="4173753"/>
            <a:ext cx="2369262" cy="2369262"/>
          </a:xfrm>
          <a:custGeom>
            <a:avLst/>
            <a:gdLst>
              <a:gd name="csX0" fmla="*/ 0 w 2369262"/>
              <a:gd name="csY0" fmla="*/ 0 h 2369262"/>
              <a:gd name="csX1" fmla="*/ 592316 w 2369262"/>
              <a:gd name="csY1" fmla="*/ 0 h 2369262"/>
              <a:gd name="csX2" fmla="*/ 1184631 w 2369262"/>
              <a:gd name="csY2" fmla="*/ 0 h 2369262"/>
              <a:gd name="csX3" fmla="*/ 1824332 w 2369262"/>
              <a:gd name="csY3" fmla="*/ 0 h 2369262"/>
              <a:gd name="csX4" fmla="*/ 2369262 w 2369262"/>
              <a:gd name="csY4" fmla="*/ 0 h 2369262"/>
              <a:gd name="csX5" fmla="*/ 2369262 w 2369262"/>
              <a:gd name="csY5" fmla="*/ 592316 h 2369262"/>
              <a:gd name="csX6" fmla="*/ 2369262 w 2369262"/>
              <a:gd name="csY6" fmla="*/ 1232016 h 2369262"/>
              <a:gd name="csX7" fmla="*/ 2369262 w 2369262"/>
              <a:gd name="csY7" fmla="*/ 1800639 h 2369262"/>
              <a:gd name="csX8" fmla="*/ 2369262 w 2369262"/>
              <a:gd name="csY8" fmla="*/ 2369262 h 2369262"/>
              <a:gd name="csX9" fmla="*/ 1824332 w 2369262"/>
              <a:gd name="csY9" fmla="*/ 2369262 h 2369262"/>
              <a:gd name="csX10" fmla="*/ 1232016 w 2369262"/>
              <a:gd name="csY10" fmla="*/ 2369262 h 2369262"/>
              <a:gd name="csX11" fmla="*/ 616008 w 2369262"/>
              <a:gd name="csY11" fmla="*/ 2369262 h 2369262"/>
              <a:gd name="csX12" fmla="*/ 0 w 2369262"/>
              <a:gd name="csY12" fmla="*/ 2369262 h 2369262"/>
              <a:gd name="csX13" fmla="*/ 0 w 2369262"/>
              <a:gd name="csY13" fmla="*/ 1753254 h 2369262"/>
              <a:gd name="csX14" fmla="*/ 0 w 2369262"/>
              <a:gd name="csY14" fmla="*/ 1184631 h 2369262"/>
              <a:gd name="csX15" fmla="*/ 0 w 2369262"/>
              <a:gd name="csY15" fmla="*/ 616008 h 2369262"/>
              <a:gd name="csX16" fmla="*/ 0 w 2369262"/>
              <a:gd name="csY16" fmla="*/ 0 h 23692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369262" h="2369262" fill="none" extrusionOk="0">
                <a:moveTo>
                  <a:pt x="0" y="0"/>
                </a:moveTo>
                <a:cubicBezTo>
                  <a:pt x="152447" y="20841"/>
                  <a:pt x="425482" y="7816"/>
                  <a:pt x="592316" y="0"/>
                </a:cubicBezTo>
                <a:cubicBezTo>
                  <a:pt x="759150" y="-7816"/>
                  <a:pt x="955280" y="27937"/>
                  <a:pt x="1184631" y="0"/>
                </a:cubicBezTo>
                <a:cubicBezTo>
                  <a:pt x="1413982" y="-27937"/>
                  <a:pt x="1604780" y="-19237"/>
                  <a:pt x="1824332" y="0"/>
                </a:cubicBezTo>
                <a:cubicBezTo>
                  <a:pt x="2043884" y="19237"/>
                  <a:pt x="2100809" y="12905"/>
                  <a:pt x="2369262" y="0"/>
                </a:cubicBezTo>
                <a:cubicBezTo>
                  <a:pt x="2370265" y="252011"/>
                  <a:pt x="2340830" y="460196"/>
                  <a:pt x="2369262" y="592316"/>
                </a:cubicBezTo>
                <a:cubicBezTo>
                  <a:pt x="2397694" y="724436"/>
                  <a:pt x="2389948" y="1040466"/>
                  <a:pt x="2369262" y="1232016"/>
                </a:cubicBezTo>
                <a:cubicBezTo>
                  <a:pt x="2348576" y="1423566"/>
                  <a:pt x="2342209" y="1572130"/>
                  <a:pt x="2369262" y="1800639"/>
                </a:cubicBezTo>
                <a:cubicBezTo>
                  <a:pt x="2396315" y="2029148"/>
                  <a:pt x="2382381" y="2205325"/>
                  <a:pt x="2369262" y="2369262"/>
                </a:cubicBezTo>
                <a:cubicBezTo>
                  <a:pt x="2246861" y="2343736"/>
                  <a:pt x="1990357" y="2384228"/>
                  <a:pt x="1824332" y="2369262"/>
                </a:cubicBezTo>
                <a:cubicBezTo>
                  <a:pt x="1658307" y="2354297"/>
                  <a:pt x="1394710" y="2397479"/>
                  <a:pt x="1232016" y="2369262"/>
                </a:cubicBezTo>
                <a:cubicBezTo>
                  <a:pt x="1069322" y="2341045"/>
                  <a:pt x="773644" y="2353248"/>
                  <a:pt x="616008" y="2369262"/>
                </a:cubicBezTo>
                <a:cubicBezTo>
                  <a:pt x="458372" y="2385276"/>
                  <a:pt x="259670" y="2376258"/>
                  <a:pt x="0" y="2369262"/>
                </a:cubicBezTo>
                <a:cubicBezTo>
                  <a:pt x="-22729" y="2195967"/>
                  <a:pt x="20481" y="1884614"/>
                  <a:pt x="0" y="1753254"/>
                </a:cubicBezTo>
                <a:cubicBezTo>
                  <a:pt x="-20481" y="1621894"/>
                  <a:pt x="-4746" y="1376913"/>
                  <a:pt x="0" y="1184631"/>
                </a:cubicBezTo>
                <a:cubicBezTo>
                  <a:pt x="4746" y="992349"/>
                  <a:pt x="13150" y="888192"/>
                  <a:pt x="0" y="616008"/>
                </a:cubicBezTo>
                <a:cubicBezTo>
                  <a:pt x="-13150" y="343824"/>
                  <a:pt x="-159" y="190222"/>
                  <a:pt x="0" y="0"/>
                </a:cubicBezTo>
                <a:close/>
              </a:path>
              <a:path w="2369262" h="2369262" stroke="0" extrusionOk="0">
                <a:moveTo>
                  <a:pt x="0" y="0"/>
                </a:moveTo>
                <a:cubicBezTo>
                  <a:pt x="279447" y="-2269"/>
                  <a:pt x="426039" y="23977"/>
                  <a:pt x="568623" y="0"/>
                </a:cubicBezTo>
                <a:cubicBezTo>
                  <a:pt x="711207" y="-23977"/>
                  <a:pt x="921130" y="-7594"/>
                  <a:pt x="1184631" y="0"/>
                </a:cubicBezTo>
                <a:cubicBezTo>
                  <a:pt x="1448132" y="7594"/>
                  <a:pt x="1528846" y="22321"/>
                  <a:pt x="1729561" y="0"/>
                </a:cubicBezTo>
                <a:cubicBezTo>
                  <a:pt x="1930276" y="-22321"/>
                  <a:pt x="2180258" y="20167"/>
                  <a:pt x="2369262" y="0"/>
                </a:cubicBezTo>
                <a:cubicBezTo>
                  <a:pt x="2390030" y="253724"/>
                  <a:pt x="2352553" y="301920"/>
                  <a:pt x="2369262" y="568623"/>
                </a:cubicBezTo>
                <a:cubicBezTo>
                  <a:pt x="2385971" y="835326"/>
                  <a:pt x="2350548" y="879287"/>
                  <a:pt x="2369262" y="1160938"/>
                </a:cubicBezTo>
                <a:cubicBezTo>
                  <a:pt x="2387976" y="1442589"/>
                  <a:pt x="2363129" y="1547001"/>
                  <a:pt x="2369262" y="1682176"/>
                </a:cubicBezTo>
                <a:cubicBezTo>
                  <a:pt x="2375395" y="1817351"/>
                  <a:pt x="2377108" y="2172609"/>
                  <a:pt x="2369262" y="2369262"/>
                </a:cubicBezTo>
                <a:cubicBezTo>
                  <a:pt x="2221504" y="2367315"/>
                  <a:pt x="1957589" y="2378808"/>
                  <a:pt x="1848024" y="2369262"/>
                </a:cubicBezTo>
                <a:cubicBezTo>
                  <a:pt x="1738459" y="2359716"/>
                  <a:pt x="1460118" y="2353267"/>
                  <a:pt x="1326787" y="2369262"/>
                </a:cubicBezTo>
                <a:cubicBezTo>
                  <a:pt x="1193456" y="2385257"/>
                  <a:pt x="903853" y="2369971"/>
                  <a:pt x="687086" y="2369262"/>
                </a:cubicBezTo>
                <a:cubicBezTo>
                  <a:pt x="470319" y="2368553"/>
                  <a:pt x="310425" y="2387255"/>
                  <a:pt x="0" y="2369262"/>
                </a:cubicBezTo>
                <a:cubicBezTo>
                  <a:pt x="-7638" y="2153534"/>
                  <a:pt x="9071" y="2080291"/>
                  <a:pt x="0" y="1824332"/>
                </a:cubicBezTo>
                <a:cubicBezTo>
                  <a:pt x="-9071" y="1568373"/>
                  <a:pt x="15157" y="1502362"/>
                  <a:pt x="0" y="1232016"/>
                </a:cubicBezTo>
                <a:cubicBezTo>
                  <a:pt x="-15157" y="961670"/>
                  <a:pt x="-21149" y="945855"/>
                  <a:pt x="0" y="687086"/>
                </a:cubicBezTo>
                <a:cubicBezTo>
                  <a:pt x="21149" y="428317"/>
                  <a:pt x="-24878" y="25489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33440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76471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7802F-FEE6-6D5B-45C4-0C13BDFEE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18D5-1ED0-8214-6C3C-0C715131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Strategic Roles &amp; Audience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C2FA59-9886-77D8-9151-6AA6EADE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0696" y="630301"/>
            <a:ext cx="1877568" cy="259081"/>
            <a:chOff x="9970008" y="630301"/>
            <a:chExt cx="2048256" cy="2590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88BF1F-234D-C0ED-19D9-079311DB6FD6}"/>
                </a:ext>
              </a:extLst>
            </p:cNvPr>
            <p:cNvSpPr/>
            <p:nvPr/>
          </p:nvSpPr>
          <p:spPr>
            <a:xfrm rot="16200000">
              <a:off x="11248644" y="119762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B869F8-45C2-1BA6-9710-C77004F7E0DC}"/>
                </a:ext>
              </a:extLst>
            </p:cNvPr>
            <p:cNvSpPr/>
            <p:nvPr/>
          </p:nvSpPr>
          <p:spPr>
            <a:xfrm rot="16200000">
              <a:off x="10162794" y="437515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470B89-A873-A86B-EB4A-18E8721D8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73736" y="632715"/>
            <a:ext cx="1877568" cy="259081"/>
            <a:chOff x="9970008" y="630301"/>
            <a:chExt cx="2048256" cy="2590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1F8531-233A-3123-56FA-6AD13C8D739F}"/>
                </a:ext>
              </a:extLst>
            </p:cNvPr>
            <p:cNvSpPr/>
            <p:nvPr/>
          </p:nvSpPr>
          <p:spPr>
            <a:xfrm rot="16200000">
              <a:off x="11248644" y="119762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141020-BF37-4171-EFD7-2D0A7731A598}"/>
                </a:ext>
              </a:extLst>
            </p:cNvPr>
            <p:cNvSpPr/>
            <p:nvPr/>
          </p:nvSpPr>
          <p:spPr>
            <a:xfrm rot="16200000">
              <a:off x="10162794" y="437515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F719A0-3F3A-4930-68D8-6D40771FF93B}"/>
              </a:ext>
            </a:extLst>
          </p:cNvPr>
          <p:cNvSpPr txBox="1"/>
          <p:nvPr/>
        </p:nvSpPr>
        <p:spPr>
          <a:xfrm>
            <a:off x="5290566" y="1443841"/>
            <a:ext cx="67276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Roles: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Marketing | Development | Stewardship</a:t>
            </a:r>
          </a:p>
          <a:p>
            <a:pPr algn="l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Audiences:</a:t>
            </a:r>
            <a:endParaRPr lang="en-US" sz="2800" b="0" i="0" dirty="0">
              <a:solidFill>
                <a:srgbClr val="000000"/>
              </a:solidFill>
              <a:effectLst/>
              <a:latin typeface="Georgia Pro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Adults 30–70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RV and retiree travelers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Business travel (energy/agriculture)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Families and regional travelers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Event and group markets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Drive-market visitors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100E8C-79B7-C850-EE77-3B5007353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11099"/>
          <a:stretch>
            <a:fillRect/>
          </a:stretch>
        </p:blipFill>
        <p:spPr>
          <a:xfrm>
            <a:off x="173736" y="1629537"/>
            <a:ext cx="4941411" cy="35989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915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49237-8AC2-81AD-D82E-30946777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D200-A3FC-49BF-542A-F8D4F81F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Emerging Markets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1459AC-49EB-438A-07E4-5D2580933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979408" y="629094"/>
            <a:ext cx="3038856" cy="260288"/>
            <a:chOff x="582168" y="1591055"/>
            <a:chExt cx="2606040" cy="2602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EE7ABF-B485-15E7-EB6B-96D7F26D17CB}"/>
                </a:ext>
              </a:extLst>
            </p:cNvPr>
            <p:cNvSpPr/>
            <p:nvPr/>
          </p:nvSpPr>
          <p:spPr>
            <a:xfrm rot="5400000">
              <a:off x="1092708" y="1080515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15BE22-A66B-0205-85A6-B881B7BA91F3}"/>
                </a:ext>
              </a:extLst>
            </p:cNvPr>
            <p:cNvSpPr/>
            <p:nvPr/>
          </p:nvSpPr>
          <p:spPr>
            <a:xfrm rot="5400000">
              <a:off x="2178558" y="1398270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E1947F-AF26-1BAD-270A-F367175A651D}"/>
                </a:ext>
              </a:extLst>
            </p:cNvPr>
            <p:cNvSpPr/>
            <p:nvPr/>
          </p:nvSpPr>
          <p:spPr>
            <a:xfrm rot="5400000">
              <a:off x="2841498" y="1504633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6AF79D-D2AE-1792-3DAD-59D2A989A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699" y="629094"/>
            <a:ext cx="3038856" cy="260288"/>
            <a:chOff x="582168" y="1591055"/>
            <a:chExt cx="2606040" cy="2602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1FA427-110A-55E8-0775-0C5EEF965704}"/>
                </a:ext>
              </a:extLst>
            </p:cNvPr>
            <p:cNvSpPr/>
            <p:nvPr/>
          </p:nvSpPr>
          <p:spPr>
            <a:xfrm rot="5400000">
              <a:off x="1092708" y="1080515"/>
              <a:ext cx="259080" cy="1280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6BC90-1089-81F5-E41A-DACBB35EFC9C}"/>
                </a:ext>
              </a:extLst>
            </p:cNvPr>
            <p:cNvSpPr/>
            <p:nvPr/>
          </p:nvSpPr>
          <p:spPr>
            <a:xfrm rot="5400000">
              <a:off x="2178558" y="1398270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1353A0-EF3D-72C3-67B4-E00F2CF4C9BE}"/>
                </a:ext>
              </a:extLst>
            </p:cNvPr>
            <p:cNvSpPr/>
            <p:nvPr/>
          </p:nvSpPr>
          <p:spPr>
            <a:xfrm rot="5400000">
              <a:off x="2841498" y="1504633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94E3F50-A89D-FDF0-C419-859326FDA97C}"/>
              </a:ext>
            </a:extLst>
          </p:cNvPr>
          <p:cNvSpPr txBox="1"/>
          <p:nvPr/>
        </p:nvSpPr>
        <p:spPr>
          <a:xfrm>
            <a:off x="167699" y="1416112"/>
            <a:ext cx="56021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Stopover / drive-market travelers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Event and group travel growth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Energy and agriculture workforce travel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Outdoor micro-adventure tourism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RV and long-haul road travelers</a:t>
            </a: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Focus: Increase overnight conversion and stay length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9CCD19-318D-14BC-C973-3FFD013DF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1548724"/>
            <a:ext cx="6248400" cy="44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A08A-634D-5A55-8D26-22116377B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1F88-ACE1-9E2F-86D3-3A1D39E4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FY27 Goals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F49581-11E6-539B-8606-6361B37C8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736" y="629094"/>
            <a:ext cx="3995928" cy="260288"/>
            <a:chOff x="173736" y="629094"/>
            <a:chExt cx="3995928" cy="2602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2B6C3D-8A10-B0EF-A691-EF07AF204834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C86E72-7113-EF22-36B3-18A7EEF5B364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E20ADC-46AE-3FD5-715A-35BB567DDCE5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62C9ED-2F5A-313D-E2E5-7D262AB585EA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80B54D-195A-C8A1-DB54-5B859CC1D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8022336" y="629094"/>
            <a:ext cx="3995928" cy="260288"/>
            <a:chOff x="173736" y="629094"/>
            <a:chExt cx="3995928" cy="2602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C510D3-CD82-455E-8A7F-1FD40D9AA19C}"/>
                </a:ext>
              </a:extLst>
            </p:cNvPr>
            <p:cNvSpPr/>
            <p:nvPr/>
          </p:nvSpPr>
          <p:spPr>
            <a:xfrm rot="5400000">
              <a:off x="2179320" y="223710"/>
              <a:ext cx="259080" cy="10698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61CAED-4FF6-9AB0-5483-C905F3072210}"/>
                </a:ext>
              </a:extLst>
            </p:cNvPr>
            <p:cNvSpPr/>
            <p:nvPr/>
          </p:nvSpPr>
          <p:spPr>
            <a:xfrm rot="5400000">
              <a:off x="3160014" y="436309"/>
              <a:ext cx="259080" cy="64465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15A414-0CA6-E050-8D1C-EF219E4CBE04}"/>
                </a:ext>
              </a:extLst>
            </p:cNvPr>
            <p:cNvSpPr/>
            <p:nvPr/>
          </p:nvSpPr>
          <p:spPr>
            <a:xfrm rot="5400000">
              <a:off x="3822954" y="542672"/>
              <a:ext cx="259080" cy="4343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611230-9BC6-7B97-A049-E16DD68D31EA}"/>
                </a:ext>
              </a:extLst>
            </p:cNvPr>
            <p:cNvSpPr/>
            <p:nvPr/>
          </p:nvSpPr>
          <p:spPr>
            <a:xfrm rot="5400000">
              <a:off x="780288" y="22542"/>
              <a:ext cx="259080" cy="147218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228EDF8-DA97-3965-599E-8E4BCC1BEBB8}"/>
              </a:ext>
            </a:extLst>
          </p:cNvPr>
          <p:cNvSpPr txBox="1"/>
          <p:nvPr/>
        </p:nvSpPr>
        <p:spPr>
          <a:xfrm>
            <a:off x="372618" y="1108612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Increase overnight visitation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Strengthen gateway destination identity</a:t>
            </a:r>
            <a:br>
              <a:rPr lang="en-US" sz="2800" dirty="0">
                <a:latin typeface="Georgia Pro" panose="02040502050405020303" pitchFamily="18" charset="0"/>
              </a:rPr>
            </a:br>
            <a:endParaRPr lang="en-US" sz="2800" dirty="0">
              <a:latin typeface="Georgia Pro" panose="02040502050405020303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2E976B-FB99-68FF-4FBE-58B12556F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8" y="2673351"/>
            <a:ext cx="11526394" cy="38421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C23178-03A0-ECA1-3C80-558AE8F4FC45}"/>
              </a:ext>
            </a:extLst>
          </p:cNvPr>
          <p:cNvSpPr txBox="1"/>
          <p:nvPr/>
        </p:nvSpPr>
        <p:spPr>
          <a:xfrm>
            <a:off x="6096000" y="1107404"/>
            <a:ext cx="60944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Reduce seasonality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Increase visitor spending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Georgia Pro" panose="02040502050405020303" pitchFamily="18" charset="0"/>
              </a:rPr>
              <a:t>Improve pass-through conversion</a:t>
            </a:r>
          </a:p>
          <a:p>
            <a:pPr>
              <a:buNone/>
            </a:pPr>
            <a:br>
              <a:rPr lang="en-US" sz="2800" dirty="0">
                <a:latin typeface="Georgia Pro" panose="02040502050405020303" pitchFamily="18" charset="0"/>
              </a:rPr>
            </a:br>
            <a:endParaRPr lang="en-US" sz="2800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5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374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Bookman Old Style</vt:lpstr>
      <vt:lpstr>Georgia Pro</vt:lpstr>
      <vt:lpstr>Office Theme</vt:lpstr>
      <vt:lpstr>FY27 Destination Marketing Strategy</vt:lpstr>
      <vt:lpstr>Destination Overview</vt:lpstr>
      <vt:lpstr>Strengths</vt:lpstr>
      <vt:lpstr>Opportunities</vt:lpstr>
      <vt:lpstr>Challenges</vt:lpstr>
      <vt:lpstr>Montana Brand Alignment</vt:lpstr>
      <vt:lpstr>Strategic Roles &amp; Audience</vt:lpstr>
      <vt:lpstr>Emerging Markets</vt:lpstr>
      <vt:lpstr>FY27 Goals</vt:lpstr>
      <vt:lpstr>FY27 Tactics</vt:lpstr>
      <vt:lpstr>Objectives &amp; Metrics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Shannon Wicks Executive Director</dc:creator>
  <cp:lastModifiedBy>Jackson, Todd</cp:lastModifiedBy>
  <cp:revision>3</cp:revision>
  <dcterms:created xsi:type="dcterms:W3CDTF">2026-06-05T17:46:13Z</dcterms:created>
  <dcterms:modified xsi:type="dcterms:W3CDTF">2026-06-18T14:32:13Z</dcterms:modified>
</cp:coreProperties>
</file>