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
  </p:notesMasterIdLst>
  <p:sldIdLst>
    <p:sldId id="256" r:id="rId2"/>
    <p:sldId id="257" r:id="rId3"/>
    <p:sldId id="258" r:id="rId4"/>
    <p:sldId id="259" r:id="rId5"/>
    <p:sldId id="260" r:id="rId6"/>
  </p:sldIdLst>
  <p:sldSz cx="9144000" cy="5143500" type="screen16x9"/>
  <p:notesSz cx="6858000" cy="9144000"/>
  <p:embeddedFontLst>
    <p:embeddedFont>
      <p:font typeface="Raleway" pitchFamily="2" charset="0"/>
      <p:regular r:id="rId8"/>
      <p:bold r:id="rId9"/>
      <p:italic r:id="rId10"/>
      <p:boldItalic r:id="rId11"/>
    </p:embeddedFont>
    <p:embeddedFont>
      <p:font typeface="Raleway Medium" panose="020F0502020204030204" pitchFamily="2"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90" y="2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581fd77e8c_0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581fd77e8c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“To begin, I’d like to tell you about something new and noteworthy we plan to do in FY27.”</a:t>
            </a:r>
            <a:endParaRPr sz="1600"/>
          </a:p>
          <a:p>
            <a:pPr marL="0" lvl="0" indent="0" algn="l" rtl="0">
              <a:spcBef>
                <a:spcPts val="0"/>
              </a:spcBef>
              <a:spcAft>
                <a:spcPts val="0"/>
              </a:spcAft>
              <a:buNone/>
            </a:pPr>
            <a:r>
              <a:rPr lang="en" sz="1600"/>
              <a:t>“Anaconda does a wonderful job of promoting itself as a spring and summer tourist destination. We’re surrounded by hiking trails, a gorgeous 28-hundred acre lake, and we hold our most beloved community event each and every August.”</a:t>
            </a:r>
            <a:endParaRPr sz="1600"/>
          </a:p>
          <a:p>
            <a:pPr marL="0" lvl="0" indent="0" algn="l" rtl="0">
              <a:spcBef>
                <a:spcPts val="0"/>
              </a:spcBef>
              <a:spcAft>
                <a:spcPts val="0"/>
              </a:spcAft>
              <a:buNone/>
            </a:pPr>
            <a:r>
              <a:rPr lang="en" sz="1600"/>
              <a:t>“But Anaconda has a lot to offer when the sun isn’t shining - our job is to make sure everyone knows that.”</a:t>
            </a:r>
            <a:endParaRPr sz="1600"/>
          </a:p>
          <a:p>
            <a:pPr marL="0" lvl="0" indent="0" algn="l" rtl="0">
              <a:spcBef>
                <a:spcPts val="0"/>
              </a:spcBef>
              <a:spcAft>
                <a:spcPts val="0"/>
              </a:spcAft>
              <a:buNone/>
            </a:pPr>
            <a:r>
              <a:rPr lang="en" sz="1600"/>
              <a:t>“This year, we are going to make major investments in digital marketing, emphasizing everything Anaconda has to offer tourists during the shoulder season, like Discovery Ski Area and our annual Winter Festival. We want to ensure Anaconda is one of the first destinations people think of when planning their travels to Montana.”</a:t>
            </a:r>
            <a:endParaRPr sz="1600"/>
          </a:p>
          <a:p>
            <a:pPr marL="0" lvl="0" indent="0" algn="l" rtl="0">
              <a:spcBef>
                <a:spcPts val="0"/>
              </a:spcBef>
              <a:spcAft>
                <a:spcPts val="0"/>
              </a:spcAft>
              <a:buNone/>
            </a:pPr>
            <a:r>
              <a:rPr lang="en" sz="1600"/>
              <a:t>“We are also redesigning our Events Calendar on the Discover Anaconda website. Right now, the layout and design of the page is a bit basic and doesn’t paint the full picture of everything happening in our community. We want to update it with more eye-catching images and colors, as well as implementing a feature that allows local businesses and organizations to add their own events.”</a:t>
            </a:r>
            <a:endParaRPr sz="1600"/>
          </a:p>
          <a:p>
            <a:pPr marL="0" lvl="0" indent="0" algn="l" rtl="0">
              <a:spcBef>
                <a:spcPts val="0"/>
              </a:spcBef>
              <a:spcAft>
                <a:spcPts val="0"/>
              </a:spcAft>
              <a:buNone/>
            </a:pPr>
            <a:r>
              <a:rPr lang="en" sz="1600"/>
              <a:t>“We are currently working with an outside branding agency to design a brand based on community feedback. With the input we’ve received, we are</a:t>
            </a:r>
            <a:r>
              <a:rPr lang="en"/>
              <a:t> redesigning our logo and will use it to promote tourism in Anaconda.”</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83ed6cb2b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83ed6cb2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a:solidFill>
                  <a:schemeClr val="dk1"/>
                </a:solidFill>
              </a:rPr>
              <a:t>“Last year, we received a Pilot Community Tourism grant from the Department of  Commerce to enhance winter tourism. Planned developments include a new ice hockey rink, and upgrades to our existing facilities to ensure consistent winter recreation opportunities. At last check, the county just sent out for bids to construct the hockey rink which be completed in fall of 2026.</a:t>
            </a:r>
            <a:endParaRPr sz="16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81fd77e8c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81fd77e8c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“Next, I’d like to inform the council about something exciting we’re working on in FY27. There are a lot of exciting developments happening in Anaconda, specifically when it comes to tourism, and now, we’re getting the chance to put those developments on display to a vast local audience. </a:t>
            </a:r>
            <a:endParaRPr sz="1600"/>
          </a:p>
          <a:p>
            <a:pPr marL="0" lvl="0" indent="0" algn="l" rtl="0">
              <a:spcBef>
                <a:spcPts val="0"/>
              </a:spcBef>
              <a:spcAft>
                <a:spcPts val="0"/>
              </a:spcAft>
              <a:buNone/>
            </a:pPr>
            <a:r>
              <a:rPr lang="en" sz="1600"/>
              <a:t>This year, we’re partnering with Julie Mac and her team over at Montana’s Best TV to produce a two-part episode about everything Anaconda has to offer. From popular tourist attractions like the zipline and Smelter Stack State Park, to the unknown stories of our historic downtown, Julie and her team are going to bring the things that make Anaconda one of the best tourist destinations in the state…to her audience. These episodes have just been released.</a:t>
            </a:r>
            <a:endParaRPr sz="1600"/>
          </a:p>
          <a:p>
            <a:pPr marL="0" lvl="0" indent="0" algn="l" rtl="0">
              <a:spcBef>
                <a:spcPts val="0"/>
              </a:spcBef>
              <a:spcAft>
                <a:spcPts val="0"/>
              </a:spcAft>
              <a:buNone/>
            </a:pPr>
            <a:r>
              <a:rPr lang="en" sz="1600"/>
              <a:t>Their profile on Libby, Montana, gathered a combined 10,000 views on YouTube, where their tourist destination profiles have garnered an impressive 430,000 views over the last three years. Montana’s Best is also now airing on NBC Montana, which covers approximately 45% of the state and reaches more than 175,000 households. This is a great opportunity to present Anaconda to the growing Montana’s Best Audience and to increase visitor foot traffic in Anaconda. </a:t>
            </a:r>
            <a:endParaRPr sz="1600"/>
          </a:p>
          <a:p>
            <a:pPr marL="0" lvl="0" indent="0" algn="l" rtl="0">
              <a:spcBef>
                <a:spcPts val="0"/>
              </a:spcBef>
              <a:spcAft>
                <a:spcPts val="0"/>
              </a:spcAft>
              <a:buNone/>
            </a:pPr>
            <a:r>
              <a:rPr lang="en" sz="1600"/>
              <a:t>Frankly, this is going to put Anaconda in front of people that would never have known it existed otherwise. </a:t>
            </a:r>
            <a:endParaRPr sz="1600"/>
          </a:p>
          <a:p>
            <a:pPr marL="0" lvl="0" indent="0" algn="l" rtl="0">
              <a:spcBef>
                <a:spcPts val="0"/>
              </a:spcBef>
              <a:spcAft>
                <a:spcPts val="0"/>
              </a:spcAft>
              <a:buNone/>
            </a:pPr>
            <a:r>
              <a:rPr lang="en" sz="1600"/>
              <a:t>Right now, we’re finalizing the shooting schedule and meeting with local businesses and attractions we want to include in the episodes, and we’re on track for Julie’s crew tcompleted filming September of 2025.”</a:t>
            </a:r>
            <a:endParaRPr sz="16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581fd77e8c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581fd77e8c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“And to wrap things up, here’s a photo of our beautiful Visitor Center. Can I answer any questions?”</a:t>
            </a:r>
            <a:endParaRPr sz="16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844650" y="1046000"/>
            <a:ext cx="3987600" cy="1751100"/>
          </a:xfrm>
          <a:prstGeom prst="rect">
            <a:avLst/>
          </a:prstGeom>
          <a:gradFill>
            <a:gsLst>
              <a:gs pos="0">
                <a:srgbClr val="FFC882"/>
              </a:gs>
              <a:gs pos="100000">
                <a:srgbClr val="F58E09"/>
              </a:gs>
            </a:gsLst>
            <a:lin ang="5400012" scaled="0"/>
          </a:gradFill>
          <a:effectLst>
            <a:outerShdw blurRad="57150" dist="19050" dir="5400000" algn="bl" rotWithShape="0">
              <a:srgbClr val="000000">
                <a:alpha val="50000"/>
              </a:srgbClr>
            </a:outerShdw>
          </a:effectLst>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None/>
            </a:pPr>
            <a:r>
              <a:rPr lang="en" b="1">
                <a:solidFill>
                  <a:schemeClr val="lt1"/>
                </a:solidFill>
                <a:latin typeface="Raleway"/>
                <a:ea typeface="Raleway"/>
                <a:cs typeface="Raleway"/>
                <a:sym typeface="Raleway"/>
              </a:rPr>
              <a:t>DISCOVER ANACONDA</a:t>
            </a:r>
            <a:endParaRPr b="1">
              <a:solidFill>
                <a:schemeClr val="lt1"/>
              </a:solidFill>
              <a:latin typeface="Raleway"/>
              <a:ea typeface="Raleway"/>
              <a:cs typeface="Raleway"/>
              <a:sym typeface="Raleway"/>
            </a:endParaRPr>
          </a:p>
        </p:txBody>
      </p:sp>
      <p:sp>
        <p:nvSpPr>
          <p:cNvPr id="55" name="Google Shape;55;p13"/>
          <p:cNvSpPr txBox="1">
            <a:spLocks noGrp="1"/>
          </p:cNvSpPr>
          <p:nvPr>
            <p:ph type="subTitle" idx="1"/>
          </p:nvPr>
        </p:nvSpPr>
        <p:spPr>
          <a:xfrm>
            <a:off x="4844700" y="2834125"/>
            <a:ext cx="3987600" cy="555600"/>
          </a:xfrm>
          <a:prstGeom prst="rect">
            <a:avLst/>
          </a:prstGeom>
          <a:gradFill>
            <a:gsLst>
              <a:gs pos="0">
                <a:srgbClr val="00D3E9"/>
              </a:gs>
              <a:gs pos="100000">
                <a:srgbClr val="045962"/>
              </a:gs>
            </a:gsLst>
            <a:lin ang="5400012" scaled="0"/>
          </a:gradFill>
          <a:effectLst>
            <a:outerShdw blurRad="57150" dist="19050" dir="5400000" algn="bl" rotWithShape="0">
              <a:srgbClr val="000000">
                <a:alpha val="50000"/>
              </a:srgbClr>
            </a:outerShdw>
          </a:effectLst>
        </p:spPr>
        <p:txBody>
          <a:bodyPr spcFirstLastPara="1" wrap="square" lIns="91425" tIns="91425" rIns="91425" bIns="91425" anchor="t" anchorCtr="0">
            <a:normAutofit lnSpcReduction="20000"/>
          </a:bodyPr>
          <a:lstStyle/>
          <a:p>
            <a:pPr marL="0" lvl="0" indent="0" algn="ctr" rtl="0">
              <a:spcBef>
                <a:spcPts val="0"/>
              </a:spcBef>
              <a:spcAft>
                <a:spcPts val="0"/>
              </a:spcAft>
              <a:buNone/>
            </a:pPr>
            <a:r>
              <a:rPr lang="en">
                <a:solidFill>
                  <a:schemeClr val="lt1"/>
                </a:solidFill>
                <a:latin typeface="Raleway"/>
                <a:ea typeface="Raleway"/>
                <a:cs typeface="Raleway"/>
                <a:sym typeface="Raleway"/>
              </a:rPr>
              <a:t>FY27 DMO PLAN</a:t>
            </a:r>
            <a:endParaRPr>
              <a:solidFill>
                <a:schemeClr val="lt1"/>
              </a:solidFill>
              <a:latin typeface="Raleway"/>
              <a:ea typeface="Raleway"/>
              <a:cs typeface="Raleway"/>
              <a:sym typeface="Raleway"/>
            </a:endParaRPr>
          </a:p>
        </p:txBody>
      </p:sp>
      <p:pic>
        <p:nvPicPr>
          <p:cNvPr id="56" name="Google Shape;56;p13">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227850" y="4185275"/>
            <a:ext cx="1604398" cy="7622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2441850" y="437150"/>
            <a:ext cx="4260300" cy="572700"/>
          </a:xfrm>
          <a:prstGeom prst="rect">
            <a:avLst/>
          </a:prstGeom>
          <a:gradFill>
            <a:gsLst>
              <a:gs pos="0">
                <a:srgbClr val="FFC882"/>
              </a:gs>
              <a:gs pos="100000">
                <a:srgbClr val="F58E09"/>
              </a:gs>
            </a:gsLst>
            <a:path path="circle">
              <a:fillToRect l="50000" t="50000" r="50000" b="50000"/>
            </a:path>
            <a:tileRect/>
          </a:gradFill>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120" b="1">
                <a:solidFill>
                  <a:schemeClr val="lt1"/>
                </a:solidFill>
                <a:latin typeface="Raleway"/>
                <a:ea typeface="Raleway"/>
                <a:cs typeface="Raleway"/>
                <a:sym typeface="Raleway"/>
              </a:rPr>
              <a:t>Year-Round Tourism Promotion</a:t>
            </a:r>
            <a:endParaRPr sz="2020" b="1">
              <a:solidFill>
                <a:schemeClr val="lt1"/>
              </a:solidFill>
              <a:latin typeface="Raleway"/>
              <a:ea typeface="Raleway"/>
              <a:cs typeface="Raleway"/>
              <a:sym typeface="Raleway"/>
            </a:endParaRPr>
          </a:p>
        </p:txBody>
      </p:sp>
      <p:sp>
        <p:nvSpPr>
          <p:cNvPr id="62" name="Google Shape;62;p14"/>
          <p:cNvSpPr txBox="1">
            <a:spLocks noGrp="1"/>
          </p:cNvSpPr>
          <p:nvPr>
            <p:ph type="body" idx="1"/>
          </p:nvPr>
        </p:nvSpPr>
        <p:spPr>
          <a:xfrm>
            <a:off x="2441850" y="1168150"/>
            <a:ext cx="4260300" cy="572700"/>
          </a:xfrm>
          <a:prstGeom prst="rect">
            <a:avLst/>
          </a:prstGeom>
          <a:gradFill>
            <a:gsLst>
              <a:gs pos="0">
                <a:srgbClr val="00D3E9"/>
              </a:gs>
              <a:gs pos="100000">
                <a:srgbClr val="045962"/>
              </a:gs>
            </a:gsLst>
            <a:lin ang="5400012" scaled="0"/>
          </a:gradFill>
          <a:effectLst>
            <a:outerShdw blurRad="57150" dist="19050" dir="5400000" algn="bl" rotWithShape="0">
              <a:srgbClr val="000000">
                <a:alpha val="50000"/>
              </a:srgbClr>
            </a:outerShdw>
          </a:effectLst>
        </p:spPr>
        <p:txBody>
          <a:bodyPr spcFirstLastPara="1" wrap="square" lIns="91425" tIns="91425" rIns="91425" bIns="91425" anchor="t" anchorCtr="0">
            <a:normAutofit fontScale="92500" lnSpcReduction="20000"/>
          </a:bodyPr>
          <a:lstStyle/>
          <a:p>
            <a:pPr marL="0" lvl="0" indent="0" algn="l" rtl="0">
              <a:spcBef>
                <a:spcPts val="0"/>
              </a:spcBef>
              <a:spcAft>
                <a:spcPts val="1200"/>
              </a:spcAft>
              <a:buSzPct val="65385"/>
              <a:buNone/>
            </a:pPr>
            <a:r>
              <a:rPr lang="en" sz="1430">
                <a:solidFill>
                  <a:schemeClr val="lt1"/>
                </a:solidFill>
                <a:latin typeface="Raleway Medium"/>
                <a:ea typeface="Raleway Medium"/>
                <a:cs typeface="Raleway Medium"/>
                <a:sym typeface="Raleway Medium"/>
              </a:rPr>
              <a:t>Anaconda is a year-round tourism destination - we need to let everyone know.</a:t>
            </a:r>
            <a:endParaRPr sz="1430">
              <a:solidFill>
                <a:schemeClr val="lt1"/>
              </a:solidFill>
              <a:latin typeface="Raleway Medium"/>
              <a:ea typeface="Raleway Medium"/>
              <a:cs typeface="Raleway Medium"/>
              <a:sym typeface="Raleway Medium"/>
            </a:endParaRPr>
          </a:p>
        </p:txBody>
      </p:sp>
      <p:sp>
        <p:nvSpPr>
          <p:cNvPr id="63" name="Google Shape;63;p14"/>
          <p:cNvSpPr txBox="1"/>
          <p:nvPr/>
        </p:nvSpPr>
        <p:spPr>
          <a:xfrm>
            <a:off x="2441850" y="1899150"/>
            <a:ext cx="4260300" cy="415500"/>
          </a:xfrm>
          <a:prstGeom prst="rect">
            <a:avLst/>
          </a:prstGeom>
          <a:gradFill>
            <a:gsLst>
              <a:gs pos="0">
                <a:srgbClr val="00D3E9"/>
              </a:gs>
              <a:gs pos="100000">
                <a:srgbClr val="045962"/>
              </a:gs>
            </a:gsLst>
            <a:path path="circle">
              <a:fillToRect l="50000" t="50000" r="50000" b="50000"/>
            </a:path>
            <a:tileRect/>
          </a:grad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sz="1500">
                <a:solidFill>
                  <a:schemeClr val="lt1"/>
                </a:solidFill>
                <a:latin typeface="Raleway Medium"/>
                <a:ea typeface="Raleway Medium"/>
                <a:cs typeface="Raleway Medium"/>
                <a:sym typeface="Raleway Medium"/>
              </a:rPr>
              <a:t>How do we do that?</a:t>
            </a:r>
            <a:endParaRPr sz="1500">
              <a:solidFill>
                <a:schemeClr val="lt1"/>
              </a:solidFill>
              <a:latin typeface="Raleway Medium"/>
              <a:ea typeface="Raleway Medium"/>
              <a:cs typeface="Raleway Medium"/>
              <a:sym typeface="Raleway Medium"/>
            </a:endParaRPr>
          </a:p>
        </p:txBody>
      </p:sp>
      <p:sp>
        <p:nvSpPr>
          <p:cNvPr id="64" name="Google Shape;64;p14"/>
          <p:cNvSpPr txBox="1"/>
          <p:nvPr/>
        </p:nvSpPr>
        <p:spPr>
          <a:xfrm>
            <a:off x="2441850" y="2472950"/>
            <a:ext cx="4295700" cy="615600"/>
          </a:xfrm>
          <a:prstGeom prst="rect">
            <a:avLst/>
          </a:prstGeom>
          <a:gradFill>
            <a:gsLst>
              <a:gs pos="0">
                <a:srgbClr val="00D3E9"/>
              </a:gs>
              <a:gs pos="100000">
                <a:srgbClr val="045962"/>
              </a:gs>
            </a:gsLst>
            <a:lin ang="5400012" scaled="0"/>
          </a:grad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Raleway Medium"/>
                <a:ea typeface="Raleway Medium"/>
                <a:cs typeface="Raleway Medium"/>
                <a:sym typeface="Raleway Medium"/>
              </a:rPr>
              <a:t>Invest in digital marketing, emphasizing shoulder season</a:t>
            </a:r>
            <a:endParaRPr>
              <a:solidFill>
                <a:schemeClr val="lt1"/>
              </a:solidFill>
              <a:latin typeface="Raleway Medium"/>
              <a:ea typeface="Raleway Medium"/>
              <a:cs typeface="Raleway Medium"/>
              <a:sym typeface="Raleway Medium"/>
            </a:endParaRPr>
          </a:p>
        </p:txBody>
      </p:sp>
      <p:sp>
        <p:nvSpPr>
          <p:cNvPr id="65" name="Google Shape;65;p14"/>
          <p:cNvSpPr txBox="1"/>
          <p:nvPr/>
        </p:nvSpPr>
        <p:spPr>
          <a:xfrm>
            <a:off x="2441725" y="3246850"/>
            <a:ext cx="4260300" cy="615600"/>
          </a:xfrm>
          <a:prstGeom prst="rect">
            <a:avLst/>
          </a:prstGeom>
          <a:gradFill>
            <a:gsLst>
              <a:gs pos="0">
                <a:srgbClr val="00D3E9"/>
              </a:gs>
              <a:gs pos="100000">
                <a:srgbClr val="045962"/>
              </a:gs>
            </a:gsLst>
            <a:path path="circle">
              <a:fillToRect l="50000" t="50000" r="50000" b="50000"/>
            </a:path>
            <a:tileRect/>
          </a:grad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Raleway Medium"/>
                <a:ea typeface="Raleway Medium"/>
                <a:cs typeface="Raleway Medium"/>
                <a:sym typeface="Raleway Medium"/>
              </a:rPr>
              <a:t>Re-design, optimize Events Calendar on Discover Anaconda website</a:t>
            </a:r>
            <a:endParaRPr>
              <a:solidFill>
                <a:schemeClr val="lt1"/>
              </a:solidFill>
              <a:latin typeface="Raleway Medium"/>
              <a:ea typeface="Raleway Medium"/>
              <a:cs typeface="Raleway Medium"/>
              <a:sym typeface="Raleway Medium"/>
            </a:endParaRPr>
          </a:p>
        </p:txBody>
      </p:sp>
      <p:sp>
        <p:nvSpPr>
          <p:cNvPr id="66" name="Google Shape;66;p14"/>
          <p:cNvSpPr txBox="1"/>
          <p:nvPr/>
        </p:nvSpPr>
        <p:spPr>
          <a:xfrm>
            <a:off x="2441850" y="4020750"/>
            <a:ext cx="4260300" cy="615600"/>
          </a:xfrm>
          <a:prstGeom prst="rect">
            <a:avLst/>
          </a:prstGeom>
          <a:gradFill>
            <a:gsLst>
              <a:gs pos="0">
                <a:srgbClr val="00D3E9"/>
              </a:gs>
              <a:gs pos="100000">
                <a:srgbClr val="045962"/>
              </a:gs>
            </a:gsLst>
            <a:lin ang="5400012" scaled="0"/>
          </a:grad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Raleway Medium"/>
                <a:ea typeface="Raleway Medium"/>
                <a:cs typeface="Raleway Medium"/>
                <a:sym typeface="Raleway Medium"/>
              </a:rPr>
              <a:t>Re-design Discover Anaconda brand with community feedback</a:t>
            </a:r>
            <a:endParaRPr>
              <a:solidFill>
                <a:schemeClr val="lt1"/>
              </a:solidFill>
              <a:latin typeface="Raleway Medium"/>
              <a:ea typeface="Raleway Medium"/>
              <a:cs typeface="Raleway Medium"/>
              <a:sym typeface="Raleway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115075" y="460750"/>
            <a:ext cx="4260300" cy="572700"/>
          </a:xfrm>
          <a:prstGeom prst="rect">
            <a:avLst/>
          </a:prstGeom>
          <a:gradFill>
            <a:gsLst>
              <a:gs pos="0">
                <a:srgbClr val="FFC882"/>
              </a:gs>
              <a:gs pos="100000">
                <a:srgbClr val="F58E09"/>
              </a:gs>
            </a:gsLst>
            <a:path path="circle">
              <a:fillToRect l="50000" t="50000" r="50000" b="50000"/>
            </a:path>
            <a:tileRect/>
          </a:gradFill>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120" b="1">
                <a:solidFill>
                  <a:schemeClr val="lt1"/>
                </a:solidFill>
                <a:latin typeface="Raleway"/>
                <a:ea typeface="Raleway"/>
                <a:cs typeface="Raleway"/>
                <a:sym typeface="Raleway"/>
              </a:rPr>
              <a:t>Pilot Community Tourism Grant</a:t>
            </a:r>
            <a:endParaRPr sz="2120" b="1">
              <a:solidFill>
                <a:schemeClr val="lt1"/>
              </a:solidFill>
              <a:latin typeface="Raleway"/>
              <a:ea typeface="Raleway"/>
              <a:cs typeface="Raleway"/>
              <a:sym typeface="Raleway"/>
            </a:endParaRPr>
          </a:p>
        </p:txBody>
      </p:sp>
      <p:sp>
        <p:nvSpPr>
          <p:cNvPr id="72" name="Google Shape;72;p15"/>
          <p:cNvSpPr txBox="1">
            <a:spLocks noGrp="1"/>
          </p:cNvSpPr>
          <p:nvPr>
            <p:ph type="body" idx="1"/>
          </p:nvPr>
        </p:nvSpPr>
        <p:spPr>
          <a:xfrm>
            <a:off x="115075" y="1183925"/>
            <a:ext cx="4260300" cy="572700"/>
          </a:xfrm>
          <a:prstGeom prst="rect">
            <a:avLst/>
          </a:prstGeom>
          <a:gradFill>
            <a:gsLst>
              <a:gs pos="0">
                <a:srgbClr val="00D3E9"/>
              </a:gs>
              <a:gs pos="100000">
                <a:srgbClr val="045962"/>
              </a:gs>
            </a:gsLst>
            <a:lin ang="5400012" scaled="0"/>
          </a:gradFill>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lnSpc>
                <a:spcPct val="95000"/>
              </a:lnSpc>
              <a:spcBef>
                <a:spcPts val="0"/>
              </a:spcBef>
              <a:spcAft>
                <a:spcPts val="1200"/>
              </a:spcAft>
              <a:buSzPts val="688"/>
              <a:buNone/>
            </a:pPr>
            <a:r>
              <a:rPr lang="en" sz="1400">
                <a:solidFill>
                  <a:schemeClr val="lt1"/>
                </a:solidFill>
                <a:latin typeface="Raleway Medium"/>
                <a:ea typeface="Raleway Medium"/>
                <a:cs typeface="Raleway Medium"/>
                <a:sym typeface="Raleway Medium"/>
              </a:rPr>
              <a:t>Awarded to Anaconda Deer Lodge County in 2024 to enhance winter tourism</a:t>
            </a:r>
            <a:endParaRPr sz="1400">
              <a:solidFill>
                <a:schemeClr val="lt1"/>
              </a:solidFill>
              <a:latin typeface="Raleway Medium"/>
              <a:ea typeface="Raleway Medium"/>
              <a:cs typeface="Raleway Medium"/>
              <a:sym typeface="Raleway Medium"/>
            </a:endParaRPr>
          </a:p>
        </p:txBody>
      </p:sp>
      <p:sp>
        <p:nvSpPr>
          <p:cNvPr id="73" name="Google Shape;73;p15"/>
          <p:cNvSpPr txBox="1"/>
          <p:nvPr/>
        </p:nvSpPr>
        <p:spPr>
          <a:xfrm>
            <a:off x="115075" y="1907100"/>
            <a:ext cx="4260300" cy="877200"/>
          </a:xfrm>
          <a:prstGeom prst="rect">
            <a:avLst/>
          </a:prstGeom>
          <a:gradFill>
            <a:gsLst>
              <a:gs pos="0">
                <a:srgbClr val="00D3E9"/>
              </a:gs>
              <a:gs pos="100000">
                <a:srgbClr val="045962"/>
              </a:gs>
            </a:gsLst>
            <a:path path="circle">
              <a:fillToRect l="50000" t="50000" r="50000" b="50000"/>
            </a:path>
            <a:tileRect/>
          </a:grad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sz="1500">
                <a:solidFill>
                  <a:schemeClr val="lt1"/>
                </a:solidFill>
                <a:latin typeface="Raleway Medium"/>
                <a:ea typeface="Raleway Medium"/>
                <a:cs typeface="Raleway Medium"/>
                <a:sym typeface="Raleway Medium"/>
              </a:rPr>
              <a:t>Hockey rink will be up for the winter 2026/2027 season, upgrades to existing facilities planned. </a:t>
            </a:r>
            <a:endParaRPr sz="1500">
              <a:solidFill>
                <a:schemeClr val="lt1"/>
              </a:solidFill>
              <a:latin typeface="Raleway Medium"/>
              <a:ea typeface="Raleway Medium"/>
              <a:cs typeface="Raleway Medium"/>
              <a:sym typeface="Raleway Medium"/>
            </a:endParaRPr>
          </a:p>
        </p:txBody>
      </p:sp>
      <p:sp>
        <p:nvSpPr>
          <p:cNvPr id="74" name="Google Shape;74;p15"/>
          <p:cNvSpPr txBox="1"/>
          <p:nvPr/>
        </p:nvSpPr>
        <p:spPr>
          <a:xfrm>
            <a:off x="115075" y="2704075"/>
            <a:ext cx="4260300" cy="431100"/>
          </a:xfrm>
          <a:prstGeom prst="rect">
            <a:avLst/>
          </a:prstGeom>
          <a:gradFill>
            <a:gsLst>
              <a:gs pos="0">
                <a:srgbClr val="00D3E9"/>
              </a:gs>
              <a:gs pos="100000">
                <a:srgbClr val="045962"/>
              </a:gs>
            </a:gsLst>
            <a:lin ang="5400012" scaled="0"/>
          </a:grad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lt1"/>
                </a:solidFill>
                <a:latin typeface="Raleway Medium"/>
                <a:ea typeface="Raleway Medium"/>
                <a:cs typeface="Raleway Medium"/>
                <a:sym typeface="Raleway Medium"/>
              </a:rPr>
              <a:t>To be installed by winter 2026/2027</a:t>
            </a:r>
            <a:endParaRPr sz="1600">
              <a:solidFill>
                <a:schemeClr val="lt1"/>
              </a:solidFill>
              <a:latin typeface="Raleway Medium"/>
              <a:ea typeface="Raleway Medium"/>
              <a:cs typeface="Raleway Medium"/>
              <a:sym typeface="Raleway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389975"/>
            <a:ext cx="4260300" cy="572700"/>
          </a:xfrm>
          <a:prstGeom prst="rect">
            <a:avLst/>
          </a:prstGeom>
          <a:gradFill>
            <a:gsLst>
              <a:gs pos="0">
                <a:srgbClr val="FFC882"/>
              </a:gs>
              <a:gs pos="100000">
                <a:srgbClr val="F58E09"/>
              </a:gs>
            </a:gsLst>
            <a:lin ang="5400012" scaled="0"/>
          </a:gradFill>
          <a:effectLst>
            <a:outerShdw blurRad="57150" dist="19050" dir="5400000" algn="bl" rotWithShape="0">
              <a:srgbClr val="000000">
                <a:alpha val="50000"/>
              </a:srgbClr>
            </a:outerShdw>
          </a:effectLst>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chemeClr val="lt1"/>
                </a:solidFill>
                <a:latin typeface="Raleway"/>
                <a:ea typeface="Raleway"/>
                <a:cs typeface="Raleway"/>
                <a:sym typeface="Raleway"/>
              </a:rPr>
              <a:t>Montana’s Best</a:t>
            </a:r>
            <a:endParaRPr b="1">
              <a:solidFill>
                <a:schemeClr val="lt1"/>
              </a:solidFill>
              <a:latin typeface="Raleway"/>
              <a:ea typeface="Raleway"/>
              <a:cs typeface="Raleway"/>
              <a:sym typeface="Raleway"/>
            </a:endParaRPr>
          </a:p>
        </p:txBody>
      </p:sp>
      <p:sp>
        <p:nvSpPr>
          <p:cNvPr id="80" name="Google Shape;80;p16"/>
          <p:cNvSpPr txBox="1">
            <a:spLocks noGrp="1"/>
          </p:cNvSpPr>
          <p:nvPr>
            <p:ph type="body" idx="1"/>
          </p:nvPr>
        </p:nvSpPr>
        <p:spPr>
          <a:xfrm>
            <a:off x="311700" y="1050225"/>
            <a:ext cx="4260300" cy="876600"/>
          </a:xfrm>
          <a:prstGeom prst="rect">
            <a:avLst/>
          </a:prstGeom>
          <a:gradFill>
            <a:gsLst>
              <a:gs pos="0">
                <a:srgbClr val="00D3E9"/>
              </a:gs>
              <a:gs pos="100000">
                <a:srgbClr val="045962"/>
              </a:gs>
            </a:gsLst>
            <a:lin ang="5400012" scaled="0"/>
          </a:gradFill>
          <a:effectLst>
            <a:outerShdw blurRad="57150" dist="19050" dir="5400000" algn="bl" rotWithShape="0">
              <a:srgbClr val="000000">
                <a:alpha val="50000"/>
              </a:srgbClr>
            </a:outerShdw>
          </a:effectLst>
        </p:spPr>
        <p:txBody>
          <a:bodyPr spcFirstLastPara="1" wrap="square" lIns="91425" tIns="91425" rIns="91425" bIns="91425" anchor="t" anchorCtr="0">
            <a:normAutofit fontScale="85000"/>
          </a:bodyPr>
          <a:lstStyle/>
          <a:p>
            <a:pPr marL="0" lvl="0" indent="0" algn="l" rtl="0">
              <a:spcBef>
                <a:spcPts val="0"/>
              </a:spcBef>
              <a:spcAft>
                <a:spcPts val="1200"/>
              </a:spcAft>
              <a:buNone/>
            </a:pPr>
            <a:r>
              <a:rPr lang="en" sz="1600">
                <a:solidFill>
                  <a:schemeClr val="lt1"/>
                </a:solidFill>
                <a:latin typeface="Raleway Medium"/>
                <a:ea typeface="Raleway Medium"/>
                <a:cs typeface="Raleway Medium"/>
                <a:sym typeface="Raleway Medium"/>
              </a:rPr>
              <a:t>Anaconda’s exciting tourism developments was completed in March 2026 center  in a two-part special produced by Montana’s Best TV.</a:t>
            </a:r>
            <a:endParaRPr sz="1600">
              <a:solidFill>
                <a:schemeClr val="lt1"/>
              </a:solidFill>
              <a:latin typeface="Raleway Medium"/>
              <a:ea typeface="Raleway Medium"/>
              <a:cs typeface="Raleway Medium"/>
              <a:sym typeface="Raleway Medium"/>
            </a:endParaRPr>
          </a:p>
        </p:txBody>
      </p:sp>
      <p:pic>
        <p:nvPicPr>
          <p:cNvPr id="81" name="Google Shape;81;p16">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311700" y="3555850"/>
            <a:ext cx="2249574" cy="1242324"/>
          </a:xfrm>
          <a:prstGeom prst="rect">
            <a:avLst/>
          </a:prstGeom>
          <a:noFill/>
          <a:ln>
            <a:noFill/>
          </a:ln>
          <a:effectLst>
            <a:outerShdw blurRad="57150" dist="19050" dir="5400000" algn="bl" rotWithShape="0">
              <a:srgbClr val="000000">
                <a:alpha val="50000"/>
              </a:srgbClr>
            </a:outerShdw>
          </a:effectLst>
        </p:spPr>
      </p:pic>
      <p:sp>
        <p:nvSpPr>
          <p:cNvPr id="82" name="Google Shape;82;p16"/>
          <p:cNvSpPr txBox="1"/>
          <p:nvPr/>
        </p:nvSpPr>
        <p:spPr>
          <a:xfrm>
            <a:off x="353900" y="2021225"/>
            <a:ext cx="4218000" cy="923400"/>
          </a:xfrm>
          <a:prstGeom prst="rect">
            <a:avLst/>
          </a:prstGeom>
          <a:gradFill>
            <a:gsLst>
              <a:gs pos="0">
                <a:srgbClr val="00D3E9"/>
              </a:gs>
              <a:gs pos="100000">
                <a:srgbClr val="045962"/>
              </a:gs>
            </a:gsLst>
            <a:path path="circle">
              <a:fillToRect l="50000" t="50000" r="50000" b="50000"/>
            </a:path>
            <a:tileRect/>
          </a:grad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lt1"/>
                </a:solidFill>
                <a:latin typeface="Raleway Medium"/>
                <a:ea typeface="Raleway Medium"/>
                <a:cs typeface="Raleway Medium"/>
                <a:sym typeface="Raleway Medium"/>
              </a:rPr>
              <a:t>Their profiles of Montana tourist destinations have gathered more than 430K views on YouTube since 2022.</a:t>
            </a:r>
            <a:endParaRPr>
              <a:solidFill>
                <a:schemeClr val="lt1"/>
              </a:solidFill>
              <a:latin typeface="Raleway Medium"/>
              <a:ea typeface="Raleway Medium"/>
              <a:cs typeface="Raleway Medium"/>
              <a:sym typeface="Raleway Medium"/>
            </a:endParaRPr>
          </a:p>
        </p:txBody>
      </p:sp>
      <p:sp>
        <p:nvSpPr>
          <p:cNvPr id="83" name="Google Shape;83;p16"/>
          <p:cNvSpPr txBox="1"/>
          <p:nvPr/>
        </p:nvSpPr>
        <p:spPr>
          <a:xfrm>
            <a:off x="353900" y="3039025"/>
            <a:ext cx="4218000" cy="431100"/>
          </a:xfrm>
          <a:prstGeom prst="rect">
            <a:avLst/>
          </a:prstGeom>
          <a:gradFill>
            <a:gsLst>
              <a:gs pos="0">
                <a:srgbClr val="00D3E9"/>
              </a:gs>
              <a:gs pos="100000">
                <a:srgbClr val="045962"/>
              </a:gs>
            </a:gsLst>
            <a:lin ang="5400012" scaled="0"/>
          </a:grad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lt1"/>
                </a:solidFill>
                <a:latin typeface="Raleway Medium"/>
                <a:ea typeface="Raleway Medium"/>
                <a:cs typeface="Raleway Medium"/>
                <a:sym typeface="Raleway Medium"/>
              </a:rPr>
              <a:t>On track to begin filming  September 2025</a:t>
            </a:r>
            <a:endParaRPr sz="1600">
              <a:solidFill>
                <a:schemeClr val="lt1"/>
              </a:solidFill>
              <a:latin typeface="Raleway Medium"/>
              <a:ea typeface="Raleway Medium"/>
              <a:cs typeface="Raleway Medium"/>
              <a:sym typeface="Raleway Medium"/>
            </a:endParaRPr>
          </a:p>
        </p:txBody>
      </p:sp>
      <p:pic>
        <p:nvPicPr>
          <p:cNvPr id="84" name="Google Shape;84;p16">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2687350" y="3555850"/>
            <a:ext cx="1884651" cy="1256438"/>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5371575" y="445025"/>
            <a:ext cx="3460800" cy="572700"/>
          </a:xfrm>
          <a:prstGeom prst="rect">
            <a:avLst/>
          </a:prstGeom>
          <a:gradFill>
            <a:gsLst>
              <a:gs pos="0">
                <a:srgbClr val="FFC882"/>
              </a:gs>
              <a:gs pos="100000">
                <a:srgbClr val="F58E09"/>
              </a:gs>
            </a:gsLst>
            <a:lin ang="5400012" scaled="0"/>
          </a:gradFill>
          <a:effectLst>
            <a:outerShdw blurRad="57150" dist="19050" dir="5400000" algn="bl" rotWithShape="0">
              <a:srgbClr val="000000">
                <a:alpha val="50000"/>
              </a:srgbClr>
            </a:outerShdw>
          </a:effectLst>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a:solidFill>
                  <a:schemeClr val="lt1"/>
                </a:solidFill>
                <a:latin typeface="Raleway"/>
                <a:ea typeface="Raleway"/>
                <a:cs typeface="Raleway"/>
                <a:sym typeface="Raleway"/>
              </a:rPr>
              <a:t>THANK YOU!</a:t>
            </a:r>
            <a:endParaRPr b="1">
              <a:solidFill>
                <a:schemeClr val="lt1"/>
              </a:solidFill>
              <a:latin typeface="Raleway"/>
              <a:ea typeface="Raleway"/>
              <a:cs typeface="Raleway"/>
              <a:sym typeface="Raleway"/>
            </a:endParaRPr>
          </a:p>
        </p:txBody>
      </p:sp>
      <p:sp>
        <p:nvSpPr>
          <p:cNvPr id="90" name="Google Shape;90;p17"/>
          <p:cNvSpPr txBox="1">
            <a:spLocks noGrp="1"/>
          </p:cNvSpPr>
          <p:nvPr>
            <p:ph type="body" idx="1"/>
          </p:nvPr>
        </p:nvSpPr>
        <p:spPr>
          <a:xfrm>
            <a:off x="5371575" y="1152475"/>
            <a:ext cx="3460800" cy="711300"/>
          </a:xfrm>
          <a:prstGeom prst="rect">
            <a:avLst/>
          </a:prstGeom>
          <a:gradFill>
            <a:gsLst>
              <a:gs pos="0">
                <a:srgbClr val="00D3E9"/>
              </a:gs>
              <a:gs pos="100000">
                <a:srgbClr val="045962"/>
              </a:gs>
            </a:gsLst>
            <a:lin ang="5400012" scaled="0"/>
          </a:gradFill>
          <a:effectLst>
            <a:outerShdw blurRad="57150" dist="19050" dir="5400000" algn="bl" rotWithShape="0">
              <a:srgbClr val="000000">
                <a:alpha val="50000"/>
              </a:srgbClr>
            </a:outerShdw>
          </a:effectLst>
        </p:spPr>
        <p:txBody>
          <a:bodyPr spcFirstLastPara="1" wrap="square" lIns="91425" tIns="91425" rIns="91425" bIns="91425" anchor="t" anchorCtr="0">
            <a:normAutofit/>
          </a:bodyPr>
          <a:lstStyle/>
          <a:p>
            <a:pPr marL="0" lvl="0" indent="0" algn="ctr" rtl="0">
              <a:lnSpc>
                <a:spcPct val="100000"/>
              </a:lnSpc>
              <a:spcBef>
                <a:spcPts val="0"/>
              </a:spcBef>
              <a:spcAft>
                <a:spcPts val="0"/>
              </a:spcAft>
              <a:buNone/>
            </a:pPr>
            <a:r>
              <a:rPr lang="en" sz="1600">
                <a:solidFill>
                  <a:schemeClr val="lt1"/>
                </a:solidFill>
                <a:latin typeface="Raleway Medium"/>
                <a:ea typeface="Raleway Medium"/>
                <a:cs typeface="Raleway Medium"/>
                <a:sym typeface="Raleway Medium"/>
              </a:rPr>
              <a:t>RUTH MOEN</a:t>
            </a:r>
            <a:endParaRPr sz="1600">
              <a:solidFill>
                <a:schemeClr val="lt1"/>
              </a:solidFill>
              <a:latin typeface="Raleway Medium"/>
              <a:ea typeface="Raleway Medium"/>
              <a:cs typeface="Raleway Medium"/>
              <a:sym typeface="Raleway Medium"/>
            </a:endParaRPr>
          </a:p>
          <a:p>
            <a:pPr marL="0" lvl="0" indent="0" algn="ctr" rtl="0">
              <a:lnSpc>
                <a:spcPct val="100000"/>
              </a:lnSpc>
              <a:spcBef>
                <a:spcPts val="0"/>
              </a:spcBef>
              <a:spcAft>
                <a:spcPts val="0"/>
              </a:spcAft>
              <a:buNone/>
            </a:pPr>
            <a:r>
              <a:rPr lang="en" sz="1600">
                <a:solidFill>
                  <a:schemeClr val="lt1"/>
                </a:solidFill>
                <a:latin typeface="Raleway Medium"/>
                <a:ea typeface="Raleway Medium"/>
                <a:cs typeface="Raleway Medium"/>
                <a:sym typeface="Raleway Medium"/>
              </a:rPr>
              <a:t>ruth@discoveranaconda.com</a:t>
            </a:r>
            <a:endParaRPr sz="1600">
              <a:solidFill>
                <a:schemeClr val="lt1"/>
              </a:solidFill>
              <a:latin typeface="Raleway Medium"/>
              <a:ea typeface="Raleway Medium"/>
              <a:cs typeface="Raleway Medium"/>
              <a:sym typeface="Raleway Medium"/>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768</Words>
  <Application>Microsoft Office PowerPoint</Application>
  <PresentationFormat>On-screen Show (16:9)</PresentationFormat>
  <Paragraphs>32</Paragraphs>
  <Slides>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Raleway</vt:lpstr>
      <vt:lpstr>Arial</vt:lpstr>
      <vt:lpstr>Raleway Medium</vt:lpstr>
      <vt:lpstr>Simple Light</vt:lpstr>
      <vt:lpstr>DISCOVER ANACONDA</vt:lpstr>
      <vt:lpstr>Year-Round Tourism Promotion</vt:lpstr>
      <vt:lpstr>Pilot Community Tourism Grant</vt:lpstr>
      <vt:lpstr>Montana’s Best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Jackson, Todd</cp:lastModifiedBy>
  <cp:revision>1</cp:revision>
  <dcterms:modified xsi:type="dcterms:W3CDTF">2026-06-18T14:44:16Z</dcterms:modified>
</cp:coreProperties>
</file>