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8288000" cy="10287000"/>
  <p:notesSz cx="6950075" cy="9236075"/>
  <p:embeddedFontLst>
    <p:embeddedFont>
      <p:font typeface="DM Sans" panose="020F0502020204030204" pitchFamily="2" charset="0"/>
      <p:regular r:id="rId18"/>
    </p:embeddedFont>
    <p:embeddedFont>
      <p:font typeface="Poppins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9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45649" y="0"/>
            <a:ext cx="12796703" cy="10733234"/>
          </a:xfrm>
          <a:custGeom>
            <a:avLst/>
            <a:gdLst/>
            <a:ahLst/>
            <a:cxnLst/>
            <a:rect l="l" t="t" r="r" b="b"/>
            <a:pathLst>
              <a:path w="12796703" h="10733234">
                <a:moveTo>
                  <a:pt x="0" y="0"/>
                </a:moveTo>
                <a:lnTo>
                  <a:pt x="12796702" y="0"/>
                </a:lnTo>
                <a:lnTo>
                  <a:pt x="12796702" y="10733234"/>
                </a:lnTo>
                <a:lnTo>
                  <a:pt x="0" y="10733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825795"/>
            <a:ext cx="11703700" cy="3615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08"/>
              </a:lnSpc>
            </a:pPr>
            <a:r>
              <a:rPr lang="en-US" sz="10733" b="1" spc="-676">
                <a:gradFill>
                  <a:gsLst>
                    <a:gs pos="0">
                      <a:srgbClr val="B80000">
                        <a:alpha val="100000"/>
                      </a:srgbClr>
                    </a:gs>
                    <a:gs pos="100000">
                      <a:srgbClr val="440000">
                        <a:alpha val="100000"/>
                      </a:srgbClr>
                    </a:gs>
                  </a:gsLst>
                  <a:lin ang="5400000"/>
                </a:gradFill>
                <a:latin typeface="Poppins Bold"/>
                <a:ea typeface="Poppins Bold"/>
                <a:cs typeface="Poppins Bold"/>
                <a:sym typeface="Poppins Bold"/>
              </a:rPr>
              <a:t>BEING STRATEGIC WITH LIMITED RESOURCES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650043" y="689093"/>
            <a:ext cx="7028455" cy="4454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6"/>
              </a:lnSpc>
            </a:pPr>
            <a:r>
              <a:rPr lang="en-US" sz="2292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The plan identifies several challenges that impact tourism development:</a:t>
            </a:r>
          </a:p>
          <a:p>
            <a:pPr marL="494889" lvl="1" indent="-247444" algn="l">
              <a:lnSpc>
                <a:spcPts val="2796"/>
              </a:lnSpc>
              <a:buFont typeface="Arial"/>
              <a:buChar char="•"/>
            </a:pPr>
            <a:r>
              <a:rPr lang="en-US" sz="2292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Limited regional air service and reliance on road and rail travel</a:t>
            </a:r>
          </a:p>
          <a:p>
            <a:pPr marL="494889" lvl="1" indent="-247444" algn="l">
              <a:lnSpc>
                <a:spcPts val="2796"/>
              </a:lnSpc>
              <a:buFont typeface="Arial"/>
              <a:buChar char="•"/>
            </a:pPr>
            <a:r>
              <a:rPr lang="en-US" sz="2292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Seasonal tourism patterns, with stronger visitation in summer and early fall</a:t>
            </a:r>
          </a:p>
          <a:p>
            <a:pPr marL="494889" lvl="1" indent="-247444" algn="l">
              <a:lnSpc>
                <a:spcPts val="2796"/>
              </a:lnSpc>
              <a:buFont typeface="Arial"/>
              <a:buChar char="•"/>
            </a:pPr>
            <a:r>
              <a:rPr lang="en-US" sz="2292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Limited marketing budget and staff capacity</a:t>
            </a:r>
          </a:p>
          <a:p>
            <a:pPr marL="494889" lvl="1" indent="-247444" algn="l">
              <a:lnSpc>
                <a:spcPts val="2796"/>
              </a:lnSpc>
              <a:buFont typeface="Arial"/>
              <a:buChar char="•"/>
            </a:pPr>
            <a:r>
              <a:rPr lang="en-US" sz="2292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Competition from better-known Montana destinations</a:t>
            </a:r>
          </a:p>
          <a:p>
            <a:pPr algn="l">
              <a:lnSpc>
                <a:spcPts val="2796"/>
              </a:lnSpc>
            </a:pPr>
            <a:r>
              <a:rPr lang="en-US" sz="2292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These challenges also create an opportunity to be more focused, collaborative, and intentional in how we market Glasgow.</a:t>
            </a:r>
          </a:p>
          <a:p>
            <a:pPr algn="l">
              <a:lnSpc>
                <a:spcPts val="2796"/>
              </a:lnSpc>
            </a:pPr>
            <a:endParaRPr lang="en-US" sz="2292">
              <a:solidFill>
                <a:srgbClr val="1D181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516157" y="6645864"/>
            <a:ext cx="4771843" cy="3084168"/>
            <a:chOff x="0" y="0"/>
            <a:chExt cx="1030021" cy="6657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30021" cy="665730"/>
            </a:xfrm>
            <a:custGeom>
              <a:avLst/>
              <a:gdLst/>
              <a:ahLst/>
              <a:cxnLst/>
              <a:rect l="l" t="t" r="r" b="b"/>
              <a:pathLst>
                <a:path w="1030021" h="665730">
                  <a:moveTo>
                    <a:pt x="0" y="0"/>
                  </a:moveTo>
                  <a:lnTo>
                    <a:pt x="1030021" y="0"/>
                  </a:lnTo>
                  <a:lnTo>
                    <a:pt x="1030021" y="665730"/>
                  </a:lnTo>
                  <a:lnTo>
                    <a:pt x="0" y="665730"/>
                  </a:lnTo>
                  <a:close/>
                </a:path>
              </a:pathLst>
            </a:custGeom>
            <a:blipFill>
              <a:blip r:embed="rId2"/>
              <a:stretch>
                <a:fillRect t="-1479" b="-14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16426" y="3561696"/>
            <a:ext cx="5371574" cy="3084168"/>
            <a:chOff x="0" y="0"/>
            <a:chExt cx="1159475" cy="6657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59475" cy="665730"/>
            </a:xfrm>
            <a:custGeom>
              <a:avLst/>
              <a:gdLst/>
              <a:ahLst/>
              <a:cxnLst/>
              <a:rect l="l" t="t" r="r" b="b"/>
              <a:pathLst>
                <a:path w="1159475" h="665730">
                  <a:moveTo>
                    <a:pt x="0" y="0"/>
                  </a:moveTo>
                  <a:lnTo>
                    <a:pt x="1159475" y="0"/>
                  </a:lnTo>
                  <a:lnTo>
                    <a:pt x="1159475" y="665730"/>
                  </a:lnTo>
                  <a:lnTo>
                    <a:pt x="0" y="665730"/>
                  </a:lnTo>
                  <a:close/>
                </a:path>
              </a:pathLst>
            </a:custGeom>
            <a:blipFill>
              <a:blip r:embed="rId3"/>
              <a:stretch>
                <a:fillRect t="-15233" b="-152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78498" y="9568980"/>
            <a:ext cx="8229600" cy="718020"/>
          </a:xfrm>
          <a:custGeom>
            <a:avLst/>
            <a:gdLst/>
            <a:ahLst/>
            <a:cxnLst/>
            <a:rect l="l" t="t" r="r" b="b"/>
            <a:pathLst>
              <a:path w="8229600" h="718020">
                <a:moveTo>
                  <a:pt x="0" y="0"/>
                </a:moveTo>
                <a:lnTo>
                  <a:pt x="8229600" y="0"/>
                </a:lnTo>
                <a:lnTo>
                  <a:pt x="8229600" y="718020"/>
                </a:lnTo>
                <a:lnTo>
                  <a:pt x="0" y="718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4615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34557"/>
            <a:ext cx="8971652" cy="5867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08"/>
              </a:lnSpc>
            </a:pPr>
            <a:r>
              <a:rPr lang="en-US" sz="10733" b="1" spc="-676">
                <a:gradFill>
                  <a:gsLst>
                    <a:gs pos="0">
                      <a:srgbClr val="B80000">
                        <a:alpha val="100000"/>
                      </a:srgbClr>
                    </a:gs>
                    <a:gs pos="100000">
                      <a:srgbClr val="440000">
                        <a:alpha val="100000"/>
                      </a:srgbClr>
                    </a:gs>
                  </a:gsLst>
                  <a:lin ang="5400000"/>
                </a:gradFill>
                <a:latin typeface="Poppins Bold"/>
                <a:ea typeface="Poppins Bold"/>
                <a:cs typeface="Poppins Bold"/>
                <a:sym typeface="Poppins Bold"/>
              </a:rPr>
              <a:t>TRACKING PROGRESS AND INVESTING IN VISIBILITY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049362" y="1477438"/>
            <a:ext cx="6400468" cy="7780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0"/>
              </a:lnSpc>
            </a:pPr>
            <a:r>
              <a:rPr lang="en-US" sz="2738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We will measure progress through:</a:t>
            </a:r>
          </a:p>
          <a:p>
            <a:pPr marL="591229" lvl="1" indent="-295615" algn="l">
              <a:lnSpc>
                <a:spcPts val="3340"/>
              </a:lnSpc>
              <a:buFont typeface="Arial"/>
              <a:buChar char="•"/>
            </a:pPr>
            <a:r>
              <a:rPr lang="en-US" sz="2738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Website traffic and engagement</a:t>
            </a:r>
          </a:p>
          <a:p>
            <a:pPr marL="591229" lvl="1" indent="-295615" algn="l">
              <a:lnSpc>
                <a:spcPts val="3340"/>
              </a:lnSpc>
              <a:buFont typeface="Arial"/>
              <a:buChar char="•"/>
            </a:pPr>
            <a:r>
              <a:rPr lang="en-US" sz="2738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Social media reach and engagement</a:t>
            </a:r>
          </a:p>
          <a:p>
            <a:pPr marL="591229" lvl="1" indent="-295615" algn="l">
              <a:lnSpc>
                <a:spcPts val="3340"/>
              </a:lnSpc>
              <a:buFont typeface="Arial"/>
              <a:buChar char="•"/>
            </a:pPr>
            <a:r>
              <a:rPr lang="en-US" sz="2738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Visitor inquiries and digital interactions</a:t>
            </a:r>
          </a:p>
          <a:p>
            <a:pPr marL="591229" lvl="1" indent="-295615" algn="l">
              <a:lnSpc>
                <a:spcPts val="3340"/>
              </a:lnSpc>
              <a:buFont typeface="Arial"/>
              <a:buChar char="•"/>
            </a:pPr>
            <a:r>
              <a:rPr lang="en-US" sz="2738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Increased awareness of Glasgow’s tourism assets</a:t>
            </a:r>
          </a:p>
          <a:p>
            <a:pPr marL="591229" lvl="1" indent="-295615" algn="l">
              <a:lnSpc>
                <a:spcPts val="3340"/>
              </a:lnSpc>
              <a:buFont typeface="Arial"/>
              <a:buChar char="•"/>
            </a:pPr>
            <a:r>
              <a:rPr lang="en-US" sz="2738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Stronger partnerships with local businesses and attractions</a:t>
            </a:r>
          </a:p>
          <a:p>
            <a:pPr marL="591229" lvl="1" indent="-295615" algn="l">
              <a:lnSpc>
                <a:spcPts val="3340"/>
              </a:lnSpc>
              <a:buFont typeface="Arial"/>
              <a:buChar char="•"/>
            </a:pPr>
            <a:r>
              <a:rPr lang="en-US" sz="2738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Completion of key marketing and visitor information projects</a:t>
            </a:r>
          </a:p>
          <a:p>
            <a:pPr algn="l">
              <a:lnSpc>
                <a:spcPts val="3340"/>
              </a:lnSpc>
            </a:pPr>
            <a:r>
              <a:rPr lang="en-US" sz="2738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Budget priorities include advertising, website development, social media and digital marketing, printed visitor materials, and promotional resources that strengthen Glasgow’s tourism presence.</a:t>
            </a:r>
          </a:p>
          <a:p>
            <a:pPr algn="l">
              <a:lnSpc>
                <a:spcPts val="3340"/>
              </a:lnSpc>
            </a:pPr>
            <a:endParaRPr lang="en-US" sz="2738">
              <a:solidFill>
                <a:srgbClr val="1D181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3032" y="6746124"/>
            <a:ext cx="3150287" cy="3349244"/>
            <a:chOff x="0" y="0"/>
            <a:chExt cx="680002" cy="7229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80002" cy="722947"/>
            </a:xfrm>
            <a:custGeom>
              <a:avLst/>
              <a:gdLst/>
              <a:ahLst/>
              <a:cxnLst/>
              <a:rect l="l" t="t" r="r" b="b"/>
              <a:pathLst>
                <a:path w="680002" h="722947">
                  <a:moveTo>
                    <a:pt x="0" y="0"/>
                  </a:moveTo>
                  <a:lnTo>
                    <a:pt x="680002" y="0"/>
                  </a:lnTo>
                  <a:lnTo>
                    <a:pt x="680002" y="722947"/>
                  </a:lnTo>
                  <a:lnTo>
                    <a:pt x="0" y="722947"/>
                  </a:lnTo>
                  <a:close/>
                </a:path>
              </a:pathLst>
            </a:custGeom>
            <a:blipFill>
              <a:blip r:embed="rId2"/>
              <a:stretch>
                <a:fillRect l="-29881" r="-2988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43319" y="6937756"/>
            <a:ext cx="6524919" cy="3349244"/>
            <a:chOff x="0" y="0"/>
            <a:chExt cx="1408429" cy="7229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08429" cy="722947"/>
            </a:xfrm>
            <a:custGeom>
              <a:avLst/>
              <a:gdLst/>
              <a:ahLst/>
              <a:cxnLst/>
              <a:rect l="l" t="t" r="r" b="b"/>
              <a:pathLst>
                <a:path w="1408429" h="722947">
                  <a:moveTo>
                    <a:pt x="0" y="0"/>
                  </a:moveTo>
                  <a:lnTo>
                    <a:pt x="1408429" y="0"/>
                  </a:lnTo>
                  <a:lnTo>
                    <a:pt x="1408429" y="722947"/>
                  </a:lnTo>
                  <a:lnTo>
                    <a:pt x="0" y="722947"/>
                  </a:lnTo>
                  <a:close/>
                </a:path>
              </a:pathLst>
            </a:custGeom>
            <a:blipFill>
              <a:blip r:embed="rId3"/>
              <a:stretch>
                <a:fillRect t="-26588" b="-265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8238" y="9568980"/>
            <a:ext cx="8229600" cy="718020"/>
          </a:xfrm>
          <a:custGeom>
            <a:avLst/>
            <a:gdLst/>
            <a:ahLst/>
            <a:cxnLst/>
            <a:rect l="l" t="t" r="r" b="b"/>
            <a:pathLst>
              <a:path w="8229600" h="718020">
                <a:moveTo>
                  <a:pt x="0" y="0"/>
                </a:moveTo>
                <a:lnTo>
                  <a:pt x="8229600" y="0"/>
                </a:lnTo>
                <a:lnTo>
                  <a:pt x="8229600" y="718020"/>
                </a:lnTo>
                <a:lnTo>
                  <a:pt x="0" y="718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4615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75142" y="6174132"/>
            <a:ext cx="5951089" cy="3084168"/>
            <a:chOff x="0" y="0"/>
            <a:chExt cx="1284566" cy="665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4566" cy="665730"/>
            </a:xfrm>
            <a:custGeom>
              <a:avLst/>
              <a:gdLst/>
              <a:ahLst/>
              <a:cxnLst/>
              <a:rect l="l" t="t" r="r" b="b"/>
              <a:pathLst>
                <a:path w="1284566" h="665730">
                  <a:moveTo>
                    <a:pt x="0" y="0"/>
                  </a:moveTo>
                  <a:lnTo>
                    <a:pt x="1284566" y="0"/>
                  </a:lnTo>
                  <a:lnTo>
                    <a:pt x="1284566" y="665730"/>
                  </a:lnTo>
                  <a:lnTo>
                    <a:pt x="0" y="665730"/>
                  </a:lnTo>
                  <a:close/>
                </a:path>
              </a:pathLst>
            </a:custGeom>
            <a:blipFill>
              <a:blip r:embed="rId2"/>
              <a:stretch>
                <a:fillRect t="-22270" b="-222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974660"/>
            <a:ext cx="8971652" cy="5867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08"/>
              </a:lnSpc>
            </a:pPr>
            <a:r>
              <a:rPr lang="en-US" sz="10733" b="1" spc="-676">
                <a:gradFill>
                  <a:gsLst>
                    <a:gs pos="0">
                      <a:srgbClr val="B80000">
                        <a:alpha val="100000"/>
                      </a:srgbClr>
                    </a:gs>
                    <a:gs pos="100000">
                      <a:srgbClr val="440000">
                        <a:alpha val="100000"/>
                      </a:srgbClr>
                    </a:gs>
                  </a:gsLst>
                  <a:lin ang="5400000"/>
                </a:gradFill>
                <a:latin typeface="Poppins Bold"/>
                <a:ea typeface="Poppins Bold"/>
                <a:cs typeface="Poppins Bold"/>
                <a:sym typeface="Poppins Bold"/>
              </a:rPr>
              <a:t>TELLING GLASGOW’S STORY WITH PURPOSE</a:t>
            </a:r>
          </a:p>
          <a:p>
            <a:pPr algn="l">
              <a:lnSpc>
                <a:spcPts val="8908"/>
              </a:lnSpc>
            </a:pPr>
            <a:endParaRPr lang="en-US" sz="10733" b="1" spc="-676">
              <a:gradFill>
                <a:gsLst>
                  <a:gs pos="0">
                    <a:srgbClr val="B80000">
                      <a:alpha val="100000"/>
                    </a:srgbClr>
                  </a:gs>
                  <a:gs pos="100000">
                    <a:srgbClr val="440000">
                      <a:alpha val="100000"/>
                    </a:srgbClr>
                  </a:gs>
                </a:gsLst>
                <a:lin ang="5400000"/>
              </a:gra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48981" y="6484812"/>
            <a:ext cx="2526161" cy="3084168"/>
            <a:chOff x="0" y="0"/>
            <a:chExt cx="545282" cy="6657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5282" cy="665730"/>
            </a:xfrm>
            <a:custGeom>
              <a:avLst/>
              <a:gdLst/>
              <a:ahLst/>
              <a:cxnLst/>
              <a:rect l="l" t="t" r="r" b="b"/>
              <a:pathLst>
                <a:path w="545282" h="665730">
                  <a:moveTo>
                    <a:pt x="0" y="0"/>
                  </a:moveTo>
                  <a:lnTo>
                    <a:pt x="545282" y="0"/>
                  </a:lnTo>
                  <a:lnTo>
                    <a:pt x="545282" y="665730"/>
                  </a:lnTo>
                  <a:lnTo>
                    <a:pt x="0" y="665730"/>
                  </a:lnTo>
                  <a:close/>
                </a:path>
              </a:pathLst>
            </a:custGeom>
            <a:blipFill>
              <a:blip r:embed="rId3"/>
              <a:stretch>
                <a:fillRect t="-4671" b="-46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5045" y="9568980"/>
            <a:ext cx="8229600" cy="718020"/>
          </a:xfrm>
          <a:custGeom>
            <a:avLst/>
            <a:gdLst/>
            <a:ahLst/>
            <a:cxnLst/>
            <a:rect l="l" t="t" r="r" b="b"/>
            <a:pathLst>
              <a:path w="8229600" h="718020">
                <a:moveTo>
                  <a:pt x="0" y="0"/>
                </a:moveTo>
                <a:lnTo>
                  <a:pt x="8229600" y="0"/>
                </a:lnTo>
                <a:lnTo>
                  <a:pt x="8229600" y="718020"/>
                </a:lnTo>
                <a:lnTo>
                  <a:pt x="0" y="718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461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352802" y="2338039"/>
            <a:ext cx="7614220" cy="616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6"/>
              </a:lnSpc>
            </a:pPr>
            <a:r>
              <a:rPr lang="en-US" sz="242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Glasgow has the assets, hospitality, and authenticity visitors are looking for.</a:t>
            </a:r>
          </a:p>
          <a:p>
            <a:pPr algn="l">
              <a:lnSpc>
                <a:spcPts val="2956"/>
              </a:lnSpc>
            </a:pPr>
            <a:r>
              <a:rPr lang="en-US" sz="242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The Tourism Advisory Council plays an important role in helping this plan move from paper to action through:</a:t>
            </a:r>
          </a:p>
          <a:p>
            <a:pPr marL="523221" lvl="1" indent="-261610" algn="l">
              <a:lnSpc>
                <a:spcPts val="2956"/>
              </a:lnSpc>
              <a:buFont typeface="Arial"/>
              <a:buChar char="•"/>
            </a:pPr>
            <a:r>
              <a:rPr lang="en-US" sz="242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Feedback on priorities</a:t>
            </a:r>
          </a:p>
          <a:p>
            <a:pPr marL="523221" lvl="1" indent="-261610" algn="l">
              <a:lnSpc>
                <a:spcPts val="2956"/>
              </a:lnSpc>
              <a:buFont typeface="Arial"/>
              <a:buChar char="•"/>
            </a:pPr>
            <a:r>
              <a:rPr lang="en-US" sz="242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Ideas for partnerships and promotion</a:t>
            </a:r>
          </a:p>
          <a:p>
            <a:pPr marL="523221" lvl="1" indent="-261610" algn="l">
              <a:lnSpc>
                <a:spcPts val="2956"/>
              </a:lnSpc>
              <a:buFont typeface="Arial"/>
              <a:buChar char="•"/>
            </a:pPr>
            <a:r>
              <a:rPr lang="en-US" sz="242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Input on visitor needs and community opportunities</a:t>
            </a:r>
          </a:p>
          <a:p>
            <a:pPr marL="523221" lvl="1" indent="-261610" algn="l">
              <a:lnSpc>
                <a:spcPts val="2956"/>
              </a:lnSpc>
              <a:buFont typeface="Arial"/>
              <a:buChar char="•"/>
            </a:pPr>
            <a:r>
              <a:rPr lang="en-US" sz="242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Help identifying gaps in the visitor experience</a:t>
            </a:r>
          </a:p>
          <a:p>
            <a:pPr marL="523221" lvl="1" indent="-261610" algn="l">
              <a:lnSpc>
                <a:spcPts val="2956"/>
              </a:lnSpc>
              <a:buFont typeface="Arial"/>
              <a:buChar char="•"/>
            </a:pPr>
            <a:r>
              <a:rPr lang="en-US" sz="242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Support in keeping tourism connected to local businesses and residents</a:t>
            </a:r>
          </a:p>
          <a:p>
            <a:pPr algn="l">
              <a:lnSpc>
                <a:spcPts val="2956"/>
              </a:lnSpc>
            </a:pPr>
            <a:r>
              <a:rPr lang="en-US" sz="242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By working together, we can position Glasgow as a memorable Northeast Montana destination—one that invites visitors to explore, stay longer, return often, and feel connected to our community.</a:t>
            </a:r>
          </a:p>
          <a:p>
            <a:pPr algn="l">
              <a:lnSpc>
                <a:spcPts val="2956"/>
              </a:lnSpc>
            </a:pPr>
            <a:endParaRPr lang="en-US" sz="2423">
              <a:solidFill>
                <a:srgbClr val="1D181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35202" y="8976388"/>
            <a:ext cx="19294066" cy="4114800"/>
          </a:xfrm>
          <a:custGeom>
            <a:avLst/>
            <a:gdLst/>
            <a:ahLst/>
            <a:cxnLst/>
            <a:rect l="l" t="t" r="r" b="b"/>
            <a:pathLst>
              <a:path w="19294066" h="4114800">
                <a:moveTo>
                  <a:pt x="0" y="0"/>
                </a:moveTo>
                <a:lnTo>
                  <a:pt x="19294066" y="0"/>
                </a:lnTo>
                <a:lnTo>
                  <a:pt x="19294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4660" b="-282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35464" y="6934298"/>
            <a:ext cx="17217073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0"/>
              </a:lnSpc>
            </a:pPr>
            <a:r>
              <a:rPr lang="en-US" sz="15000" b="1" spc="-944">
                <a:gradFill>
                  <a:gsLst>
                    <a:gs pos="0">
                      <a:srgbClr val="B80000">
                        <a:alpha val="100000"/>
                      </a:srgbClr>
                    </a:gs>
                    <a:gs pos="100000">
                      <a:srgbClr val="440000">
                        <a:alpha val="100000"/>
                      </a:srgbClr>
                    </a:gs>
                  </a:gsLst>
                  <a:lin ang="5400000"/>
                </a:gradFill>
                <a:latin typeface="Poppins Bold"/>
                <a:ea typeface="Poppins Bold"/>
                <a:cs typeface="Poppins Bold"/>
                <a:sym typeface="Poppins Bold"/>
              </a:rPr>
              <a:t>THANK YOU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04168" y="704899"/>
            <a:ext cx="8015328" cy="6722856"/>
          </a:xfrm>
          <a:custGeom>
            <a:avLst/>
            <a:gdLst/>
            <a:ahLst/>
            <a:cxnLst/>
            <a:rect l="l" t="t" r="r" b="b"/>
            <a:pathLst>
              <a:path w="8015328" h="6722856">
                <a:moveTo>
                  <a:pt x="0" y="0"/>
                </a:moveTo>
                <a:lnTo>
                  <a:pt x="8015327" y="0"/>
                </a:lnTo>
                <a:lnTo>
                  <a:pt x="8015327" y="6722856"/>
                </a:lnTo>
                <a:lnTo>
                  <a:pt x="0" y="6722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1110" y="-356514"/>
            <a:ext cx="9253180" cy="12337574"/>
          </a:xfrm>
          <a:custGeom>
            <a:avLst/>
            <a:gdLst/>
            <a:ahLst/>
            <a:cxnLst/>
            <a:rect l="l" t="t" r="r" b="b"/>
            <a:pathLst>
              <a:path w="9253180" h="12337574">
                <a:moveTo>
                  <a:pt x="0" y="0"/>
                </a:moveTo>
                <a:lnTo>
                  <a:pt x="9253181" y="0"/>
                </a:lnTo>
                <a:lnTo>
                  <a:pt x="9253181" y="12337574"/>
                </a:lnTo>
                <a:lnTo>
                  <a:pt x="0" y="12337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9833" y="9568980"/>
            <a:ext cx="8229600" cy="718020"/>
          </a:xfrm>
          <a:custGeom>
            <a:avLst/>
            <a:gdLst/>
            <a:ahLst/>
            <a:cxnLst/>
            <a:rect l="l" t="t" r="r" b="b"/>
            <a:pathLst>
              <a:path w="8229600" h="718020">
                <a:moveTo>
                  <a:pt x="0" y="0"/>
                </a:moveTo>
                <a:lnTo>
                  <a:pt x="8229600" y="0"/>
                </a:lnTo>
                <a:lnTo>
                  <a:pt x="8229600" y="718020"/>
                </a:lnTo>
                <a:lnTo>
                  <a:pt x="0" y="71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461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79833" y="1451837"/>
            <a:ext cx="8767107" cy="352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05"/>
              </a:lnSpc>
            </a:pPr>
            <a:r>
              <a:rPr lang="en-US" sz="10488" b="1" spc="-660">
                <a:gradFill>
                  <a:gsLst>
                    <a:gs pos="0">
                      <a:srgbClr val="B80000">
                        <a:alpha val="100000"/>
                      </a:srgbClr>
                    </a:gs>
                    <a:gs pos="100000">
                      <a:srgbClr val="440000">
                        <a:alpha val="100000"/>
                      </a:srgbClr>
                    </a:gs>
                  </a:gsLst>
                  <a:lin ang="5400000"/>
                </a:gradFill>
                <a:latin typeface="Poppins Bold"/>
                <a:ea typeface="Poppins Bold"/>
                <a:cs typeface="Poppins Bold"/>
                <a:sym typeface="Poppins Bold"/>
              </a:rPr>
              <a:t>MORE THAN A STOP ALONG THE WAY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16724" y="5538844"/>
            <a:ext cx="8730217" cy="302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4"/>
              </a:lnSpc>
            </a:pPr>
            <a:r>
              <a:rPr lang="en-US" sz="2528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Glasgow offers visitors a true Montana experience: open space, friendly people, outdoor adventure, small-town hospitality, and a deep connection to history.</a:t>
            </a:r>
          </a:p>
          <a:p>
            <a:pPr algn="l">
              <a:lnSpc>
                <a:spcPts val="3084"/>
              </a:lnSpc>
            </a:pPr>
            <a:r>
              <a:rPr lang="en-US" sz="2528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Located near Fort Peck Lake, the Missouri River, the Milk River, and the Montana Dinosaur Trail, Glasgow is well-positioned as a hub for travelers looking for authentic experiences in Northeast Montana.</a:t>
            </a:r>
          </a:p>
          <a:p>
            <a:pPr algn="l">
              <a:lnSpc>
                <a:spcPts val="3084"/>
              </a:lnSpc>
            </a:pPr>
            <a:endParaRPr lang="en-US" sz="2528">
              <a:solidFill>
                <a:srgbClr val="1D181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95400"/>
            <a:ext cx="8971652" cy="3615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08"/>
              </a:lnSpc>
            </a:pPr>
            <a:r>
              <a:rPr lang="en-US" sz="10733" b="1" spc="-676">
                <a:gradFill>
                  <a:gsLst>
                    <a:gs pos="0">
                      <a:srgbClr val="B80000">
                        <a:alpha val="100000"/>
                      </a:srgbClr>
                    </a:gs>
                    <a:gs pos="100000">
                      <a:srgbClr val="440000">
                        <a:alpha val="100000"/>
                      </a:srgbClr>
                    </a:gs>
                  </a:gsLst>
                  <a:lin ang="5400000"/>
                </a:gradFill>
                <a:latin typeface="Poppins Bold"/>
                <a:ea typeface="Poppins Bold"/>
                <a:cs typeface="Poppins Bold"/>
                <a:sym typeface="Poppins Bold"/>
              </a:rPr>
              <a:t>WHAT MAKES GLASGOW STAND OUT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049362" y="1467913"/>
            <a:ext cx="5790406" cy="7790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2"/>
              </a:lnSpc>
            </a:pPr>
            <a:r>
              <a:rPr lang="en-US" sz="2477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Glasgow’s strongest tourism assets include:</a:t>
            </a:r>
          </a:p>
          <a:p>
            <a:pPr marL="534876" lvl="1" indent="-267438" algn="l">
              <a:lnSpc>
                <a:spcPts val="3022"/>
              </a:lnSpc>
              <a:buFont typeface="Arial"/>
              <a:buChar char="•"/>
            </a:pPr>
            <a:r>
              <a:rPr lang="en-US" sz="2477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Outdoor recreation, especially fishing, boating, hunting, hiking, and wildlife viewing</a:t>
            </a:r>
          </a:p>
          <a:p>
            <a:pPr marL="534876" lvl="1" indent="-267438" algn="l">
              <a:lnSpc>
                <a:spcPts val="3022"/>
              </a:lnSpc>
              <a:buFont typeface="Arial"/>
              <a:buChar char="•"/>
            </a:pPr>
            <a:r>
              <a:rPr lang="en-US" sz="2477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Cultural and historical attractions, including museums, local art, architecture, and Native American history</a:t>
            </a:r>
          </a:p>
          <a:p>
            <a:pPr marL="534876" lvl="1" indent="-267438" algn="l">
              <a:lnSpc>
                <a:spcPts val="3022"/>
              </a:lnSpc>
              <a:buFont typeface="Arial"/>
              <a:buChar char="•"/>
            </a:pPr>
            <a:r>
              <a:rPr lang="en-US" sz="2477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Fort Peck Summer Theatre and regional events</a:t>
            </a:r>
          </a:p>
          <a:p>
            <a:pPr marL="534876" lvl="1" indent="-267438" algn="l">
              <a:lnSpc>
                <a:spcPts val="3022"/>
              </a:lnSpc>
              <a:buFont typeface="Arial"/>
              <a:buChar char="•"/>
            </a:pPr>
            <a:r>
              <a:rPr lang="en-US" sz="2477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Signature annual events such as the Glasgow Rodeo, Northeast Montana Fair, Milk River Catfish Days, and more</a:t>
            </a:r>
          </a:p>
          <a:p>
            <a:pPr marL="534876" lvl="1" indent="-267438" algn="l">
              <a:lnSpc>
                <a:spcPts val="3022"/>
              </a:lnSpc>
              <a:buFont typeface="Arial"/>
              <a:buChar char="•"/>
            </a:pPr>
            <a:r>
              <a:rPr lang="en-US" sz="2477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A strong hospitality base with lodging, restaurants, shopping, and services</a:t>
            </a:r>
          </a:p>
          <a:p>
            <a:pPr marL="534876" lvl="1" indent="-267438" algn="l">
              <a:lnSpc>
                <a:spcPts val="3022"/>
              </a:lnSpc>
              <a:buFont typeface="Arial"/>
              <a:buChar char="•"/>
            </a:pPr>
            <a:r>
              <a:rPr lang="en-US" sz="2477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Strategic location along US Highway 2 and Amtrak’s Empire Builder route</a:t>
            </a:r>
          </a:p>
          <a:p>
            <a:pPr algn="l">
              <a:lnSpc>
                <a:spcPts val="3022"/>
              </a:lnSpc>
            </a:pPr>
            <a:endParaRPr lang="en-US" sz="2477">
              <a:solidFill>
                <a:srgbClr val="1D181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3032" y="6151365"/>
            <a:ext cx="3150287" cy="3349244"/>
            <a:chOff x="0" y="0"/>
            <a:chExt cx="680002" cy="7229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80002" cy="722947"/>
            </a:xfrm>
            <a:custGeom>
              <a:avLst/>
              <a:gdLst/>
              <a:ahLst/>
              <a:cxnLst/>
              <a:rect l="l" t="t" r="r" b="b"/>
              <a:pathLst>
                <a:path w="680002" h="722947">
                  <a:moveTo>
                    <a:pt x="0" y="0"/>
                  </a:moveTo>
                  <a:lnTo>
                    <a:pt x="680002" y="0"/>
                  </a:lnTo>
                  <a:lnTo>
                    <a:pt x="680002" y="722947"/>
                  </a:lnTo>
                  <a:lnTo>
                    <a:pt x="0" y="722947"/>
                  </a:lnTo>
                  <a:close/>
                </a:path>
              </a:pathLst>
            </a:custGeom>
            <a:blipFill>
              <a:blip r:embed="rId2"/>
              <a:stretch>
                <a:fillRect t="-12782" b="-127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43319" y="6937756"/>
            <a:ext cx="6524919" cy="3349244"/>
            <a:chOff x="0" y="0"/>
            <a:chExt cx="1408429" cy="7229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08429" cy="722947"/>
            </a:xfrm>
            <a:custGeom>
              <a:avLst/>
              <a:gdLst/>
              <a:ahLst/>
              <a:cxnLst/>
              <a:rect l="l" t="t" r="r" b="b"/>
              <a:pathLst>
                <a:path w="1408429" h="722947">
                  <a:moveTo>
                    <a:pt x="0" y="0"/>
                  </a:moveTo>
                  <a:lnTo>
                    <a:pt x="1408429" y="0"/>
                  </a:lnTo>
                  <a:lnTo>
                    <a:pt x="1408429" y="722947"/>
                  </a:lnTo>
                  <a:lnTo>
                    <a:pt x="0" y="722947"/>
                  </a:lnTo>
                  <a:close/>
                </a:path>
              </a:pathLst>
            </a:custGeom>
            <a:blipFill>
              <a:blip r:embed="rId3"/>
              <a:stretch>
                <a:fillRect t="-80036" b="-800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8238" y="9568980"/>
            <a:ext cx="8229600" cy="718020"/>
          </a:xfrm>
          <a:custGeom>
            <a:avLst/>
            <a:gdLst/>
            <a:ahLst/>
            <a:cxnLst/>
            <a:rect l="l" t="t" r="r" b="b"/>
            <a:pathLst>
              <a:path w="8229600" h="718020">
                <a:moveTo>
                  <a:pt x="0" y="0"/>
                </a:moveTo>
                <a:lnTo>
                  <a:pt x="8229600" y="0"/>
                </a:lnTo>
                <a:lnTo>
                  <a:pt x="8229600" y="718020"/>
                </a:lnTo>
                <a:lnTo>
                  <a:pt x="0" y="718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4615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6174132"/>
            <a:ext cx="8022291" cy="3084168"/>
            <a:chOff x="0" y="0"/>
            <a:chExt cx="1731642" cy="665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1643" cy="665730"/>
            </a:xfrm>
            <a:custGeom>
              <a:avLst/>
              <a:gdLst/>
              <a:ahLst/>
              <a:cxnLst/>
              <a:rect l="l" t="t" r="r" b="b"/>
              <a:pathLst>
                <a:path w="1731643" h="665730">
                  <a:moveTo>
                    <a:pt x="0" y="0"/>
                  </a:moveTo>
                  <a:lnTo>
                    <a:pt x="1731643" y="0"/>
                  </a:lnTo>
                  <a:lnTo>
                    <a:pt x="1731643" y="665730"/>
                  </a:lnTo>
                  <a:lnTo>
                    <a:pt x="0" y="665730"/>
                  </a:lnTo>
                  <a:close/>
                </a:path>
              </a:pathLst>
            </a:custGeom>
            <a:blipFill>
              <a:blip r:embed="rId2"/>
              <a:stretch>
                <a:fillRect t="-47423" b="-474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1295400"/>
            <a:ext cx="8971652" cy="4741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08"/>
              </a:lnSpc>
            </a:pPr>
            <a:r>
              <a:rPr lang="en-US" sz="10733" b="1" spc="-676">
                <a:gradFill>
                  <a:gsLst>
                    <a:gs pos="0">
                      <a:srgbClr val="B80000">
                        <a:alpha val="100000"/>
                      </a:srgbClr>
                    </a:gs>
                    <a:gs pos="100000">
                      <a:srgbClr val="440000">
                        <a:alpha val="100000"/>
                      </a:srgbClr>
                    </a:gs>
                  </a:gsLst>
                  <a:lin ang="5400000"/>
                </a:gradFill>
                <a:latin typeface="Poppins Bold"/>
                <a:ea typeface="Poppins Bold"/>
                <a:cs typeface="Poppins Bold"/>
                <a:sym typeface="Poppins Bold"/>
              </a:rPr>
              <a:t>TURNING AWARENESS INTO VISITATION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94152" y="3532817"/>
            <a:ext cx="8594436" cy="4475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1"/>
              </a:lnSpc>
            </a:pPr>
            <a:r>
              <a:rPr lang="en-US" sz="3328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Glasgow is already a strong regional destination, but many travelers are still unfamiliar with everything our area offers.</a:t>
            </a:r>
          </a:p>
          <a:p>
            <a:pPr algn="l">
              <a:lnSpc>
                <a:spcPts val="4061"/>
              </a:lnSpc>
            </a:pPr>
            <a:r>
              <a:rPr lang="en-US" sz="3328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Our opportunity is to tell Glasgow’s story more clearly, more consistently, and more strategically so visitors see us as a destination worth planning around—not just passing through.</a:t>
            </a:r>
          </a:p>
          <a:p>
            <a:pPr algn="l">
              <a:lnSpc>
                <a:spcPts val="4061"/>
              </a:lnSpc>
            </a:pPr>
            <a:endParaRPr lang="en-US" sz="3328">
              <a:solidFill>
                <a:srgbClr val="1D181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5045" y="9568980"/>
            <a:ext cx="8229600" cy="718020"/>
          </a:xfrm>
          <a:custGeom>
            <a:avLst/>
            <a:gdLst/>
            <a:ahLst/>
            <a:cxnLst/>
            <a:rect l="l" t="t" r="r" b="b"/>
            <a:pathLst>
              <a:path w="8229600" h="718020">
                <a:moveTo>
                  <a:pt x="0" y="0"/>
                </a:moveTo>
                <a:lnTo>
                  <a:pt x="8229600" y="0"/>
                </a:lnTo>
                <a:lnTo>
                  <a:pt x="8229600" y="718020"/>
                </a:lnTo>
                <a:lnTo>
                  <a:pt x="0" y="71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4615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75142" y="6174132"/>
            <a:ext cx="5951089" cy="3084168"/>
            <a:chOff x="0" y="0"/>
            <a:chExt cx="1284566" cy="665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4566" cy="665730"/>
            </a:xfrm>
            <a:custGeom>
              <a:avLst/>
              <a:gdLst/>
              <a:ahLst/>
              <a:cxnLst/>
              <a:rect l="l" t="t" r="r" b="b"/>
              <a:pathLst>
                <a:path w="1284566" h="665730">
                  <a:moveTo>
                    <a:pt x="0" y="0"/>
                  </a:moveTo>
                  <a:lnTo>
                    <a:pt x="1284566" y="0"/>
                  </a:lnTo>
                  <a:lnTo>
                    <a:pt x="1284566" y="665730"/>
                  </a:lnTo>
                  <a:lnTo>
                    <a:pt x="0" y="665730"/>
                  </a:lnTo>
                  <a:close/>
                </a:path>
              </a:pathLst>
            </a:custGeom>
            <a:blipFill>
              <a:blip r:embed="rId2"/>
              <a:stretch>
                <a:fillRect t="-22095" b="-2209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443637"/>
            <a:ext cx="8971652" cy="5867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08"/>
              </a:lnSpc>
            </a:pPr>
            <a:r>
              <a:rPr lang="en-US" sz="10733" b="1" spc="-676">
                <a:gradFill>
                  <a:gsLst>
                    <a:gs pos="0">
                      <a:srgbClr val="B80000">
                        <a:alpha val="100000"/>
                      </a:srgbClr>
                    </a:gs>
                    <a:gs pos="100000">
                      <a:srgbClr val="440000">
                        <a:alpha val="100000"/>
                      </a:srgbClr>
                    </a:gs>
                  </a:gsLst>
                  <a:lin ang="5400000"/>
                </a:gradFill>
                <a:latin typeface="Poppins Bold"/>
                <a:ea typeface="Poppins Bold"/>
                <a:cs typeface="Poppins Bold"/>
                <a:sym typeface="Poppins Bold"/>
              </a:rPr>
              <a:t>EXPAND DIGITAL MARKETING &amp; VISITOR ENGAGEMENT</a:t>
            </a:r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48981" y="6484812"/>
            <a:ext cx="2526161" cy="3084168"/>
            <a:chOff x="0" y="0"/>
            <a:chExt cx="545282" cy="6657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5282" cy="665730"/>
            </a:xfrm>
            <a:custGeom>
              <a:avLst/>
              <a:gdLst/>
              <a:ahLst/>
              <a:cxnLst/>
              <a:rect l="l" t="t" r="r" b="b"/>
              <a:pathLst>
                <a:path w="545282" h="665730">
                  <a:moveTo>
                    <a:pt x="0" y="0"/>
                  </a:moveTo>
                  <a:lnTo>
                    <a:pt x="545282" y="0"/>
                  </a:lnTo>
                  <a:lnTo>
                    <a:pt x="545282" y="665730"/>
                  </a:lnTo>
                  <a:lnTo>
                    <a:pt x="0" y="665730"/>
                  </a:lnTo>
                  <a:close/>
                </a:path>
              </a:pathLst>
            </a:custGeom>
            <a:blipFill>
              <a:blip r:embed="rId3"/>
              <a:stretch>
                <a:fillRect t="-4671" b="-46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5045" y="9568980"/>
            <a:ext cx="8229600" cy="718020"/>
          </a:xfrm>
          <a:custGeom>
            <a:avLst/>
            <a:gdLst/>
            <a:ahLst/>
            <a:cxnLst/>
            <a:rect l="l" t="t" r="r" b="b"/>
            <a:pathLst>
              <a:path w="8229600" h="718020">
                <a:moveTo>
                  <a:pt x="0" y="0"/>
                </a:moveTo>
                <a:lnTo>
                  <a:pt x="8229600" y="0"/>
                </a:lnTo>
                <a:lnTo>
                  <a:pt x="8229600" y="718020"/>
                </a:lnTo>
                <a:lnTo>
                  <a:pt x="0" y="718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461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66287" y="3965074"/>
            <a:ext cx="10003046" cy="7502284"/>
          </a:xfrm>
          <a:custGeom>
            <a:avLst/>
            <a:gdLst/>
            <a:ahLst/>
            <a:cxnLst/>
            <a:rect l="l" t="t" r="r" b="b"/>
            <a:pathLst>
              <a:path w="10003046" h="7502284">
                <a:moveTo>
                  <a:pt x="0" y="0"/>
                </a:moveTo>
                <a:lnTo>
                  <a:pt x="10003046" y="0"/>
                </a:lnTo>
                <a:lnTo>
                  <a:pt x="10003046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000352" y="707960"/>
            <a:ext cx="8076810" cy="5072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56"/>
              </a:lnSpc>
            </a:pPr>
            <a:r>
              <a:rPr lang="en-US" sz="242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We will strengthen Glasgow’s online presence by improving how visitors discover, plan, and experience our destination.</a:t>
            </a:r>
          </a:p>
          <a:p>
            <a:pPr algn="l">
              <a:lnSpc>
                <a:spcPts val="2956"/>
              </a:lnSpc>
            </a:pPr>
            <a:r>
              <a:rPr lang="en-US" sz="242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Key efforts include:</a:t>
            </a:r>
          </a:p>
          <a:p>
            <a:pPr marL="523221" lvl="1" indent="-261610" algn="l">
              <a:lnSpc>
                <a:spcPts val="2956"/>
              </a:lnSpc>
              <a:buFont typeface="Arial"/>
              <a:buChar char="•"/>
            </a:pPr>
            <a:r>
              <a:rPr lang="en-US" sz="242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Refreshing and improving the tourism website</a:t>
            </a:r>
          </a:p>
          <a:p>
            <a:pPr marL="523221" lvl="1" indent="-261610" algn="l">
              <a:lnSpc>
                <a:spcPts val="2956"/>
              </a:lnSpc>
              <a:buFont typeface="Arial"/>
              <a:buChar char="•"/>
            </a:pPr>
            <a:r>
              <a:rPr lang="en-US" sz="242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Creating stronger social media content</a:t>
            </a:r>
          </a:p>
          <a:p>
            <a:pPr marL="523221" lvl="1" indent="-261610" algn="l">
              <a:lnSpc>
                <a:spcPts val="2956"/>
              </a:lnSpc>
              <a:buFont typeface="Arial"/>
              <a:buChar char="•"/>
            </a:pPr>
            <a:r>
              <a:rPr lang="en-US" sz="242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Using email marketing and blog content to reach audiences</a:t>
            </a:r>
          </a:p>
          <a:p>
            <a:pPr marL="523221" lvl="1" indent="-261610" algn="l">
              <a:lnSpc>
                <a:spcPts val="2956"/>
              </a:lnSpc>
              <a:buFont typeface="Arial"/>
              <a:buChar char="•"/>
            </a:pPr>
            <a:r>
              <a:rPr lang="en-US" sz="242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Improving SEO and Google visibility</a:t>
            </a:r>
          </a:p>
          <a:p>
            <a:pPr marL="523221" lvl="1" indent="-261610" algn="l">
              <a:lnSpc>
                <a:spcPts val="2956"/>
              </a:lnSpc>
              <a:buFont typeface="Arial"/>
              <a:buChar char="•"/>
            </a:pPr>
            <a:r>
              <a:rPr lang="en-US" sz="242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Exploring user-generated content and influencer partnerships</a:t>
            </a:r>
          </a:p>
          <a:p>
            <a:pPr algn="l">
              <a:lnSpc>
                <a:spcPts val="2956"/>
              </a:lnSpc>
            </a:pPr>
            <a:r>
              <a:rPr lang="en-US" sz="242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The goal is to make Glasgow easier to find, easier to understand, and easier to choose.</a:t>
            </a:r>
          </a:p>
          <a:p>
            <a:pPr algn="l">
              <a:lnSpc>
                <a:spcPts val="2956"/>
              </a:lnSpc>
            </a:pPr>
            <a:endParaRPr lang="en-US" sz="2423">
              <a:solidFill>
                <a:srgbClr val="1D181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825795"/>
            <a:ext cx="11703700" cy="3615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08"/>
              </a:lnSpc>
            </a:pPr>
            <a:r>
              <a:rPr lang="en-US" sz="10733" b="1" spc="-676">
                <a:gradFill>
                  <a:gsLst>
                    <a:gs pos="0">
                      <a:srgbClr val="B80000">
                        <a:alpha val="100000"/>
                      </a:srgbClr>
                    </a:gs>
                    <a:gs pos="100000">
                      <a:srgbClr val="440000">
                        <a:alpha val="100000"/>
                      </a:srgbClr>
                    </a:gs>
                  </a:gsLst>
                  <a:lin ang="5400000"/>
                </a:gradFill>
                <a:latin typeface="Poppins Bold"/>
                <a:ea typeface="Poppins Bold"/>
                <a:cs typeface="Poppins Bold"/>
                <a:sym typeface="Poppins Bold"/>
              </a:rPr>
              <a:t>PROMOTE WATER &amp; OUTDOOR RECREATION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255377"/>
            <a:ext cx="5968936" cy="4064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4"/>
              </a:lnSpc>
            </a:pPr>
            <a:r>
              <a:rPr lang="en-US" sz="1946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Fort Peck Lake, the Missouri River, and nearby public lands give Glasgow a major opportunity to grow as an outdoor recreation destination.</a:t>
            </a:r>
          </a:p>
          <a:p>
            <a:pPr algn="l">
              <a:lnSpc>
                <a:spcPts val="2374"/>
              </a:lnSpc>
            </a:pPr>
            <a:r>
              <a:rPr lang="en-US" sz="1946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Our plan includes:</a:t>
            </a:r>
          </a:p>
          <a:p>
            <a:pPr marL="420286" lvl="1" indent="-210143" algn="l">
              <a:lnSpc>
                <a:spcPts val="2374"/>
              </a:lnSpc>
              <a:buFont typeface="Arial"/>
              <a:buChar char="•"/>
            </a:pPr>
            <a:r>
              <a:rPr lang="en-US" sz="1946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Promoting fishing, boating, hiking, hunting, and wildlife watching</a:t>
            </a:r>
          </a:p>
          <a:p>
            <a:pPr marL="420286" lvl="1" indent="-210143" algn="l">
              <a:lnSpc>
                <a:spcPts val="2374"/>
              </a:lnSpc>
              <a:buFont typeface="Arial"/>
              <a:buChar char="•"/>
            </a:pPr>
            <a:r>
              <a:rPr lang="en-US" sz="1946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Highlighting seasonal outdoor opportunities</a:t>
            </a:r>
          </a:p>
          <a:p>
            <a:pPr marL="420286" lvl="1" indent="-210143" algn="l">
              <a:lnSpc>
                <a:spcPts val="2374"/>
              </a:lnSpc>
              <a:buFont typeface="Arial"/>
              <a:buChar char="•"/>
            </a:pPr>
            <a:r>
              <a:rPr lang="en-US" sz="1946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Creating maps, guides, and digital content for visitors</a:t>
            </a:r>
          </a:p>
          <a:p>
            <a:pPr marL="420286" lvl="1" indent="-210143" algn="l">
              <a:lnSpc>
                <a:spcPts val="2374"/>
              </a:lnSpc>
              <a:buFont typeface="Arial"/>
              <a:buChar char="•"/>
            </a:pPr>
            <a:r>
              <a:rPr lang="en-US" sz="1946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Working with local businesses to make outdoor travel easier</a:t>
            </a:r>
          </a:p>
          <a:p>
            <a:pPr marL="420286" lvl="1" indent="-210143" algn="l">
              <a:lnSpc>
                <a:spcPts val="2374"/>
              </a:lnSpc>
              <a:buFont typeface="Arial"/>
              <a:buChar char="•"/>
            </a:pPr>
            <a:r>
              <a:rPr lang="en-US" sz="1946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Improving signage, access points, and visitor information where possible</a:t>
            </a:r>
          </a:p>
          <a:p>
            <a:pPr algn="l">
              <a:lnSpc>
                <a:spcPts val="2374"/>
              </a:lnSpc>
            </a:pPr>
            <a:endParaRPr lang="en-US" sz="1946">
              <a:solidFill>
                <a:srgbClr val="1D181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104244" y="1028700"/>
            <a:ext cx="4155056" cy="3084168"/>
            <a:chOff x="0" y="0"/>
            <a:chExt cx="896885" cy="6657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96885" cy="665730"/>
            </a:xfrm>
            <a:custGeom>
              <a:avLst/>
              <a:gdLst/>
              <a:ahLst/>
              <a:cxnLst/>
              <a:rect l="l" t="t" r="r" b="b"/>
              <a:pathLst>
                <a:path w="896885" h="665730">
                  <a:moveTo>
                    <a:pt x="0" y="0"/>
                  </a:moveTo>
                  <a:lnTo>
                    <a:pt x="896885" y="0"/>
                  </a:lnTo>
                  <a:lnTo>
                    <a:pt x="896885" y="665730"/>
                  </a:lnTo>
                  <a:lnTo>
                    <a:pt x="0" y="665730"/>
                  </a:lnTo>
                  <a:close/>
                </a:path>
              </a:pathLst>
            </a:custGeom>
            <a:blipFill>
              <a:blip r:embed="rId2"/>
              <a:stretch>
                <a:fillRect t="-582" b="-5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60826" y="1028700"/>
            <a:ext cx="5371574" cy="3084168"/>
            <a:chOff x="0" y="0"/>
            <a:chExt cx="1159475" cy="6657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59475" cy="665730"/>
            </a:xfrm>
            <a:custGeom>
              <a:avLst/>
              <a:gdLst/>
              <a:ahLst/>
              <a:cxnLst/>
              <a:rect l="l" t="t" r="r" b="b"/>
              <a:pathLst>
                <a:path w="1159475" h="665730">
                  <a:moveTo>
                    <a:pt x="0" y="0"/>
                  </a:moveTo>
                  <a:lnTo>
                    <a:pt x="1159475" y="0"/>
                  </a:lnTo>
                  <a:lnTo>
                    <a:pt x="1159475" y="665730"/>
                  </a:lnTo>
                  <a:lnTo>
                    <a:pt x="0" y="665730"/>
                  </a:lnTo>
                  <a:close/>
                </a:path>
              </a:pathLst>
            </a:custGeom>
            <a:blipFill>
              <a:blip r:embed="rId3"/>
              <a:stretch>
                <a:fillRect t="-37083" b="-370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78498" y="9568980"/>
            <a:ext cx="8229600" cy="718020"/>
          </a:xfrm>
          <a:custGeom>
            <a:avLst/>
            <a:gdLst/>
            <a:ahLst/>
            <a:cxnLst/>
            <a:rect l="l" t="t" r="r" b="b"/>
            <a:pathLst>
              <a:path w="8229600" h="718020">
                <a:moveTo>
                  <a:pt x="0" y="0"/>
                </a:moveTo>
                <a:lnTo>
                  <a:pt x="8229600" y="0"/>
                </a:lnTo>
                <a:lnTo>
                  <a:pt x="8229600" y="718020"/>
                </a:lnTo>
                <a:lnTo>
                  <a:pt x="0" y="718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4615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0447" y="4365955"/>
            <a:ext cx="10029909" cy="5867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08"/>
              </a:lnSpc>
            </a:pPr>
            <a:r>
              <a:rPr lang="en-US" sz="10733" b="1" spc="-676">
                <a:gradFill>
                  <a:gsLst>
                    <a:gs pos="0">
                      <a:srgbClr val="B80000">
                        <a:alpha val="100000"/>
                      </a:srgbClr>
                    </a:gs>
                    <a:gs pos="100000">
                      <a:srgbClr val="440000">
                        <a:alpha val="100000"/>
                      </a:srgbClr>
                    </a:gs>
                  </a:gsLst>
                  <a:lin ang="5400000"/>
                </a:gradFill>
                <a:latin typeface="Poppins Bold"/>
                <a:ea typeface="Poppins Bold"/>
                <a:cs typeface="Poppins Bold"/>
                <a:sym typeface="Poppins Bold"/>
              </a:rPr>
              <a:t>TURNING GLASGOW’S HISTORY INTO VISITOR EXPERIENCES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30447" y="431791"/>
            <a:ext cx="7704296" cy="415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2"/>
              </a:lnSpc>
            </a:pPr>
            <a:r>
              <a:rPr lang="en-US" sz="213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Glasgow’s history, cultural assets, and connection to the Montana Dinosaur Trail create meaningful opportunities for heritage-based travel.</a:t>
            </a:r>
          </a:p>
          <a:p>
            <a:pPr algn="l">
              <a:lnSpc>
                <a:spcPts val="2602"/>
              </a:lnSpc>
            </a:pPr>
            <a:r>
              <a:rPr lang="en-US" sz="213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Priorities include:</a:t>
            </a:r>
          </a:p>
          <a:p>
            <a:pPr marL="460518" lvl="1" indent="-230259" algn="l">
              <a:lnSpc>
                <a:spcPts val="2602"/>
              </a:lnSpc>
              <a:buFont typeface="Arial"/>
              <a:buChar char="•"/>
            </a:pPr>
            <a:r>
              <a:rPr lang="en-US" sz="213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Promoting museums, historic sites, and local stories</a:t>
            </a:r>
          </a:p>
          <a:p>
            <a:pPr marL="460518" lvl="1" indent="-230259" algn="l">
              <a:lnSpc>
                <a:spcPts val="2602"/>
              </a:lnSpc>
              <a:buFont typeface="Arial"/>
              <a:buChar char="•"/>
            </a:pPr>
            <a:r>
              <a:rPr lang="en-US" sz="213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Highlighting railroad, homesteading, rural heritage, and Native American history</a:t>
            </a:r>
          </a:p>
          <a:p>
            <a:pPr marL="460518" lvl="1" indent="-230259" algn="l">
              <a:lnSpc>
                <a:spcPts val="2602"/>
              </a:lnSpc>
              <a:buFont typeface="Arial"/>
              <a:buChar char="•"/>
            </a:pPr>
            <a:r>
              <a:rPr lang="en-US" sz="213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Supporting paleontology and dinosaur-related tourism</a:t>
            </a:r>
          </a:p>
          <a:p>
            <a:pPr marL="460518" lvl="1" indent="-230259" algn="l">
              <a:lnSpc>
                <a:spcPts val="2602"/>
              </a:lnSpc>
              <a:buFont typeface="Arial"/>
              <a:buChar char="•"/>
            </a:pPr>
            <a:r>
              <a:rPr lang="en-US" sz="213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Positioning Glasgow as part of a broader Northeast Montana heritage route</a:t>
            </a:r>
          </a:p>
          <a:p>
            <a:pPr marL="460518" lvl="1" indent="-230259" algn="l">
              <a:lnSpc>
                <a:spcPts val="2602"/>
              </a:lnSpc>
              <a:buFont typeface="Arial"/>
              <a:buChar char="•"/>
            </a:pPr>
            <a:r>
              <a:rPr lang="en-US" sz="2133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Partnering with local organizations to build stronger visitor experiences</a:t>
            </a:r>
          </a:p>
          <a:p>
            <a:pPr algn="l">
              <a:lnSpc>
                <a:spcPts val="2602"/>
              </a:lnSpc>
            </a:pPr>
            <a:endParaRPr lang="en-US" sz="2133">
              <a:solidFill>
                <a:srgbClr val="1D181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873402" y="5293474"/>
            <a:ext cx="5839792" cy="3964826"/>
            <a:chOff x="0" y="0"/>
            <a:chExt cx="1260542" cy="8558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60542" cy="855823"/>
            </a:xfrm>
            <a:custGeom>
              <a:avLst/>
              <a:gdLst/>
              <a:ahLst/>
              <a:cxnLst/>
              <a:rect l="l" t="t" r="r" b="b"/>
              <a:pathLst>
                <a:path w="1260542" h="855823">
                  <a:moveTo>
                    <a:pt x="0" y="0"/>
                  </a:moveTo>
                  <a:lnTo>
                    <a:pt x="1260542" y="0"/>
                  </a:lnTo>
                  <a:lnTo>
                    <a:pt x="1260542" y="855823"/>
                  </a:lnTo>
                  <a:lnTo>
                    <a:pt x="0" y="855823"/>
                  </a:lnTo>
                  <a:close/>
                </a:path>
              </a:pathLst>
            </a:custGeom>
            <a:blipFill>
              <a:blip r:embed="rId2"/>
              <a:stretch>
                <a:fillRect t="-21636" b="-216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228061" y="1028700"/>
            <a:ext cx="6031239" cy="3964826"/>
            <a:chOff x="0" y="0"/>
            <a:chExt cx="1301866" cy="8558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1866" cy="855823"/>
            </a:xfrm>
            <a:custGeom>
              <a:avLst/>
              <a:gdLst/>
              <a:ahLst/>
              <a:cxnLst/>
              <a:rect l="l" t="t" r="r" b="b"/>
              <a:pathLst>
                <a:path w="1301866" h="855823">
                  <a:moveTo>
                    <a:pt x="0" y="0"/>
                  </a:moveTo>
                  <a:lnTo>
                    <a:pt x="1301866" y="0"/>
                  </a:lnTo>
                  <a:lnTo>
                    <a:pt x="1301866" y="855823"/>
                  </a:lnTo>
                  <a:lnTo>
                    <a:pt x="0" y="855823"/>
                  </a:lnTo>
                  <a:close/>
                </a:path>
              </a:pathLst>
            </a:custGeom>
            <a:blipFill>
              <a:blip r:embed="rId3"/>
              <a:stretch>
                <a:fillRect t="-36970" b="-369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78498" y="9568980"/>
            <a:ext cx="8229600" cy="718020"/>
          </a:xfrm>
          <a:custGeom>
            <a:avLst/>
            <a:gdLst/>
            <a:ahLst/>
            <a:cxnLst/>
            <a:rect l="l" t="t" r="r" b="b"/>
            <a:pathLst>
              <a:path w="8229600" h="718020">
                <a:moveTo>
                  <a:pt x="0" y="0"/>
                </a:moveTo>
                <a:lnTo>
                  <a:pt x="8229600" y="0"/>
                </a:lnTo>
                <a:lnTo>
                  <a:pt x="8229600" y="718020"/>
                </a:lnTo>
                <a:lnTo>
                  <a:pt x="0" y="718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4615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260577" y="3000519"/>
            <a:ext cx="5803925" cy="5867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08"/>
              </a:lnSpc>
            </a:pPr>
            <a:r>
              <a:rPr lang="en-US" sz="10733" b="1" spc="-676">
                <a:gradFill>
                  <a:gsLst>
                    <a:gs pos="0">
                      <a:srgbClr val="B80000">
                        <a:alpha val="100000"/>
                      </a:srgbClr>
                    </a:gs>
                    <a:gs pos="100000">
                      <a:srgbClr val="440000">
                        <a:alpha val="100000"/>
                      </a:srgbClr>
                    </a:gs>
                  </a:gsLst>
                  <a:lin ang="5400000"/>
                </a:gradFill>
                <a:latin typeface="Poppins Bold"/>
                <a:ea typeface="Poppins Bold"/>
                <a:cs typeface="Poppins Bold"/>
                <a:sym typeface="Poppins Bold"/>
              </a:rPr>
              <a:t>WHO WE ARE TRYING TO REACH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58678" y="1019175"/>
            <a:ext cx="9873806" cy="4575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3"/>
              </a:lnSpc>
            </a:pPr>
            <a:r>
              <a:rPr lang="en-US" sz="2461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Our primary audiences include:</a:t>
            </a:r>
          </a:p>
          <a:p>
            <a:pPr marL="531439" lvl="1" indent="-265720" algn="l">
              <a:lnSpc>
                <a:spcPts val="3003"/>
              </a:lnSpc>
              <a:buFont typeface="Arial"/>
              <a:buChar char="•"/>
            </a:pPr>
            <a:r>
              <a:rPr lang="en-US" sz="2461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Outdoor sports enthusiasts interested in fishing, boating, hunting, hiking, and wildlife viewing</a:t>
            </a:r>
          </a:p>
          <a:p>
            <a:pPr marL="531439" lvl="1" indent="-265720" algn="l">
              <a:lnSpc>
                <a:spcPts val="3003"/>
              </a:lnSpc>
              <a:buFont typeface="Arial"/>
              <a:buChar char="•"/>
            </a:pPr>
            <a:r>
              <a:rPr lang="en-US" sz="2461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Family travelers looking for affordable, educational, and safe outdoor experiences</a:t>
            </a:r>
          </a:p>
          <a:p>
            <a:pPr marL="531439" lvl="1" indent="-265720" algn="l">
              <a:lnSpc>
                <a:spcPts val="3003"/>
              </a:lnSpc>
              <a:buFont typeface="Arial"/>
              <a:buChar char="•"/>
            </a:pPr>
            <a:r>
              <a:rPr lang="en-US" sz="2461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Heritage and cultural travelers interested in museums, history, genealogy, and rural Montana stories</a:t>
            </a:r>
          </a:p>
          <a:p>
            <a:pPr marL="531439" lvl="1" indent="-265720" algn="l">
              <a:lnSpc>
                <a:spcPts val="3003"/>
              </a:lnSpc>
              <a:buFont typeface="Arial"/>
              <a:buChar char="•"/>
            </a:pPr>
            <a:r>
              <a:rPr lang="en-US" sz="2461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Road trip and RV travelers moving along Highway 2</a:t>
            </a:r>
          </a:p>
          <a:p>
            <a:pPr algn="l">
              <a:lnSpc>
                <a:spcPts val="3003"/>
              </a:lnSpc>
            </a:pPr>
            <a:r>
              <a:rPr lang="en-US" sz="2461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Emerging opportunities include paleontology tourism, eco-tourism, agritourism, tribal and Indigenous cultural tourism, and heritage/genealogy travel.</a:t>
            </a:r>
          </a:p>
          <a:p>
            <a:pPr algn="l">
              <a:lnSpc>
                <a:spcPts val="3003"/>
              </a:lnSpc>
            </a:pPr>
            <a:endParaRPr lang="en-US" sz="2461">
              <a:solidFill>
                <a:srgbClr val="1D181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77624" y="6511015"/>
            <a:ext cx="8807224" cy="3084168"/>
            <a:chOff x="0" y="0"/>
            <a:chExt cx="1901073" cy="6657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01073" cy="665730"/>
            </a:xfrm>
            <a:custGeom>
              <a:avLst/>
              <a:gdLst/>
              <a:ahLst/>
              <a:cxnLst/>
              <a:rect l="l" t="t" r="r" b="b"/>
              <a:pathLst>
                <a:path w="1901073" h="665730">
                  <a:moveTo>
                    <a:pt x="0" y="0"/>
                  </a:moveTo>
                  <a:lnTo>
                    <a:pt x="1901073" y="0"/>
                  </a:lnTo>
                  <a:lnTo>
                    <a:pt x="1901073" y="665730"/>
                  </a:lnTo>
                  <a:lnTo>
                    <a:pt x="0" y="665730"/>
                  </a:lnTo>
                  <a:close/>
                </a:path>
              </a:pathLst>
            </a:custGeom>
            <a:blipFill>
              <a:blip r:embed="rId2"/>
              <a:stretch>
                <a:fillRect t="-56956" b="-5695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568980"/>
            <a:ext cx="8229600" cy="718020"/>
          </a:xfrm>
          <a:custGeom>
            <a:avLst/>
            <a:gdLst/>
            <a:ahLst/>
            <a:cxnLst/>
            <a:rect l="l" t="t" r="r" b="b"/>
            <a:pathLst>
              <a:path w="8229600" h="718020">
                <a:moveTo>
                  <a:pt x="0" y="0"/>
                </a:moveTo>
                <a:lnTo>
                  <a:pt x="8229600" y="0"/>
                </a:lnTo>
                <a:lnTo>
                  <a:pt x="8229600" y="718020"/>
                </a:lnTo>
                <a:lnTo>
                  <a:pt x="0" y="71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4615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44583" y="279745"/>
            <a:ext cx="5992950" cy="8229600"/>
            <a:chOff x="0" y="0"/>
            <a:chExt cx="1293601" cy="17763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3601" cy="1776391"/>
            </a:xfrm>
            <a:custGeom>
              <a:avLst/>
              <a:gdLst/>
              <a:ahLst/>
              <a:cxnLst/>
              <a:rect l="l" t="t" r="r" b="b"/>
              <a:pathLst>
                <a:path w="1293601" h="1776391">
                  <a:moveTo>
                    <a:pt x="0" y="0"/>
                  </a:moveTo>
                  <a:lnTo>
                    <a:pt x="1293601" y="0"/>
                  </a:lnTo>
                  <a:lnTo>
                    <a:pt x="1293601" y="1776391"/>
                  </a:lnTo>
                  <a:lnTo>
                    <a:pt x="0" y="1776391"/>
                  </a:lnTo>
                  <a:close/>
                </a:path>
              </a:pathLst>
            </a:custGeom>
            <a:blipFill>
              <a:blip r:embed="rId2"/>
              <a:stretch>
                <a:fillRect l="-1433" r="-14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57004" y="4672127"/>
            <a:ext cx="8162611" cy="5441741"/>
          </a:xfrm>
          <a:custGeom>
            <a:avLst/>
            <a:gdLst/>
            <a:ahLst/>
            <a:cxnLst/>
            <a:rect l="l" t="t" r="r" b="b"/>
            <a:pathLst>
              <a:path w="8162611" h="5441741">
                <a:moveTo>
                  <a:pt x="0" y="0"/>
                </a:moveTo>
                <a:lnTo>
                  <a:pt x="8162611" y="0"/>
                </a:lnTo>
                <a:lnTo>
                  <a:pt x="8162611" y="5441741"/>
                </a:lnTo>
                <a:lnTo>
                  <a:pt x="0" y="5441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1459363" y="5155580"/>
            <a:ext cx="6751074" cy="4741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08"/>
              </a:lnSpc>
            </a:pPr>
            <a:r>
              <a:rPr lang="en-US" sz="10733" b="1" spc="-676">
                <a:gradFill>
                  <a:gsLst>
                    <a:gs pos="0">
                      <a:srgbClr val="B80000">
                        <a:alpha val="100000"/>
                      </a:srgbClr>
                    </a:gs>
                    <a:gs pos="100000">
                      <a:srgbClr val="440000">
                        <a:alpha val="100000"/>
                      </a:srgbClr>
                    </a:gs>
                  </a:gsLst>
                  <a:lin ang="5400000"/>
                </a:gradFill>
                <a:latin typeface="Poppins Bold"/>
                <a:ea typeface="Poppins Bold"/>
                <a:cs typeface="Poppins Bold"/>
                <a:sym typeface="Poppins Bold"/>
              </a:rPr>
              <a:t>WHAT WE ARE WORKING TOWARD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09614" y="1176702"/>
            <a:ext cx="6171740" cy="3966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1"/>
              </a:lnSpc>
            </a:pPr>
            <a:r>
              <a:rPr lang="en-US" sz="2206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Our DMO plan includes four major goals:</a:t>
            </a:r>
          </a:p>
          <a:p>
            <a:pPr marL="476347" lvl="1" indent="-238173" algn="l">
              <a:lnSpc>
                <a:spcPts val="2691"/>
              </a:lnSpc>
              <a:buAutoNum type="arabicPeriod"/>
            </a:pPr>
            <a:r>
              <a:rPr lang="en-US" sz="2206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Increase year-round visitation</a:t>
            </a:r>
          </a:p>
          <a:p>
            <a:pPr marL="476347" lvl="1" indent="-238173" algn="l">
              <a:lnSpc>
                <a:spcPts val="2691"/>
              </a:lnSpc>
              <a:buAutoNum type="arabicPeriod"/>
            </a:pPr>
            <a:r>
              <a:rPr lang="en-US" sz="2206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Raise local awareness of the value of tourism</a:t>
            </a:r>
          </a:p>
          <a:p>
            <a:pPr marL="476347" lvl="1" indent="-238173" algn="l">
              <a:lnSpc>
                <a:spcPts val="2691"/>
              </a:lnSpc>
              <a:buAutoNum type="arabicPeriod"/>
            </a:pPr>
            <a:r>
              <a:rPr lang="en-US" sz="2206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Improve visitor information and access to attractions</a:t>
            </a:r>
          </a:p>
          <a:p>
            <a:pPr marL="476347" lvl="1" indent="-238173" algn="l">
              <a:lnSpc>
                <a:spcPts val="2691"/>
              </a:lnSpc>
              <a:buAutoNum type="arabicPeriod"/>
            </a:pPr>
            <a:r>
              <a:rPr lang="en-US" sz="2206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Support implementation of the Glasgow Resiliency Plan</a:t>
            </a:r>
          </a:p>
          <a:p>
            <a:pPr algn="l">
              <a:lnSpc>
                <a:spcPts val="2691"/>
              </a:lnSpc>
            </a:pPr>
            <a:r>
              <a:rPr lang="en-US" sz="2206">
                <a:solidFill>
                  <a:srgbClr val="1D1817"/>
                </a:solidFill>
                <a:latin typeface="DM Sans"/>
                <a:ea typeface="DM Sans"/>
                <a:cs typeface="DM Sans"/>
                <a:sym typeface="DM Sans"/>
              </a:rPr>
              <a:t>Together, these goals support visitor growth, stronger local partnerships, and community benefit.</a:t>
            </a:r>
          </a:p>
          <a:p>
            <a:pPr algn="l">
              <a:lnSpc>
                <a:spcPts val="2691"/>
              </a:lnSpc>
            </a:pPr>
            <a:endParaRPr lang="en-US" sz="2206">
              <a:solidFill>
                <a:srgbClr val="1D181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54197" y="9754858"/>
            <a:ext cx="8229600" cy="718020"/>
          </a:xfrm>
          <a:custGeom>
            <a:avLst/>
            <a:gdLst/>
            <a:ahLst/>
            <a:cxnLst/>
            <a:rect l="l" t="t" r="r" b="b"/>
            <a:pathLst>
              <a:path w="8229600" h="718020">
                <a:moveTo>
                  <a:pt x="0" y="0"/>
                </a:moveTo>
                <a:lnTo>
                  <a:pt x="8229600" y="0"/>
                </a:lnTo>
                <a:lnTo>
                  <a:pt x="8229600" y="718020"/>
                </a:lnTo>
                <a:lnTo>
                  <a:pt x="0" y="718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4615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32AB6A0FFB15438FE6C487E353DA81" ma:contentTypeVersion="13" ma:contentTypeDescription="Create a new document." ma:contentTypeScope="" ma:versionID="c9315b3ac5f4545d00f97dbb62513b60">
  <xsd:schema xmlns:xsd="http://www.w3.org/2001/XMLSchema" xmlns:xs="http://www.w3.org/2001/XMLSchema" xmlns:p="http://schemas.microsoft.com/office/2006/metadata/properties" xmlns:ns2="be8a7b8e-33ab-4a7b-a173-315fef0d6737" xmlns:ns3="6d15319a-e0d6-4e1c-af4d-3c16164991d1" targetNamespace="http://schemas.microsoft.com/office/2006/metadata/properties" ma:root="true" ma:fieldsID="83ee2010f345bb35d7eca9490e19b3bd" ns2:_="" ns3:_="">
    <xsd:import namespace="be8a7b8e-33ab-4a7b-a173-315fef0d6737"/>
    <xsd:import namespace="6d15319a-e0d6-4e1c-af4d-3c16164991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8a7b8e-33ab-4a7b-a173-315fef0d67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5626694-86f4-460e-b984-8a2fed305c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5319a-e0d6-4e1c-af4d-3c16164991d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b8b5fab-63bf-4289-98de-307851c56deb}" ma:internalName="TaxCatchAll" ma:showField="CatchAllData" ma:web="6d15319a-e0d6-4e1c-af4d-3c16164991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d15319a-e0d6-4e1c-af4d-3c16164991d1" xsi:nil="true"/>
    <lcf76f155ced4ddcb4097134ff3c332f xmlns="be8a7b8e-33ab-4a7b-a173-315fef0d673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D4C3918-321D-4562-ACBD-4A993DF06D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8a7b8e-33ab-4a7b-a173-315fef0d6737"/>
    <ds:schemaRef ds:uri="6d15319a-e0d6-4e1c-af4d-3c16164991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711314-FE6C-41C1-8AC8-5CF4494664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A50B6D-4CE5-4D26-9CF8-CEBDC30512FF}">
  <ds:schemaRefs>
    <ds:schemaRef ds:uri="http://purl.org/dc/elements/1.1/"/>
    <ds:schemaRef ds:uri="http://schemas.openxmlformats.org/package/2006/metadata/core-properties"/>
    <ds:schemaRef ds:uri="6d15319a-e0d6-4e1c-af4d-3c16164991d1"/>
    <ds:schemaRef ds:uri="be8a7b8e-33ab-4a7b-a173-315fef0d6737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845</Words>
  <Application>Microsoft Office PowerPoint</Application>
  <PresentationFormat>Custom</PresentationFormat>
  <Paragraphs>79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Poppins Bold</vt:lpstr>
      <vt:lpstr>Arial</vt:lpstr>
      <vt:lpstr>DM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 Glasgow DMO FY27 Presentation</dc:title>
  <dc:creator>Glasgow Chamber</dc:creator>
  <cp:lastModifiedBy>Jackson, Todd</cp:lastModifiedBy>
  <cp:revision>2</cp:revision>
  <cp:lastPrinted>2026-06-03T22:11:04Z</cp:lastPrinted>
  <dcterms:created xsi:type="dcterms:W3CDTF">2006-08-16T00:00:00Z</dcterms:created>
  <dcterms:modified xsi:type="dcterms:W3CDTF">2026-06-18T14:30:43Z</dcterms:modified>
  <dc:identifier>DAHLiV9B2-Y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0x010100D232AB6A0FFB15438FE6C487E353DA81</vt:lpwstr>
  </property>
</Properties>
</file>