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5143500" type="screen16x9"/>
  <p:notesSz cx="6858000" cy="9144000"/>
  <p:embeddedFontLst>
    <p:embeddedFont>
      <p:font typeface="Montserrat" panose="00000500000000000000" pitchFamily="2" charset="0"/>
      <p:regular r:id="rId17"/>
      <p:bold r:id="rId18"/>
      <p:italic r:id="rId19"/>
      <p:boldItalic r:id="rId20"/>
    </p:embeddedFont>
    <p:embeddedFont>
      <p:font typeface="Montserrat Black" panose="020F0502020204030204" pitchFamily="2" charset="0"/>
      <p:bold r:id="rId21"/>
      <p:boldItalic r:id="rId22"/>
    </p:embeddedFont>
    <p:embeddedFont>
      <p:font typeface="Montserrat ExtraBold" panose="020F0502020204030204" pitchFamily="2" charset="0"/>
      <p:bold r:id="rId23"/>
      <p:boldItalic r:id="rId24"/>
    </p:embeddedFont>
    <p:embeddedFont>
      <p:font typeface="Montserrat Medium" panose="00000600000000000000" pitchFamily="2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90" y="23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2c0577721c2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2c0577721c2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32d22a6a8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32d22a6a8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dd6ea29728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3dd6ea29728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3dd6ea2972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3dd6ea2972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2c0577721c2_0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2c0577721c2_0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e58b2e19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e58b2e19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2c0577721c2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2c0577721c2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2c0577721c2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2c0577721c2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32d22a6a86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32d22a6a86_1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d23c8a11f2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d23c8a11f2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c0577721c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2c0577721c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32d22a6a86_1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332d22a6a86_1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d23c8a11f2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3d23c8a11f2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hyperlink" Target="https://vwfnwedj.elementor.cloud/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3">
            <a:alphaModFix amt="43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>
            <a:spLocks noGrp="1"/>
          </p:cNvSpPr>
          <p:nvPr>
            <p:ph type="ctrTitle"/>
          </p:nvPr>
        </p:nvSpPr>
        <p:spPr>
          <a:xfrm>
            <a:off x="0" y="2625000"/>
            <a:ext cx="9144000" cy="1721100"/>
          </a:xfrm>
          <a:prstGeom prst="rect">
            <a:avLst/>
          </a:prstGeom>
          <a:effectLst>
            <a:outerShdw blurRad="214313" dist="76200" dir="5400000" algn="bl" rotWithShape="0">
              <a:schemeClr val="lt1">
                <a:alpha val="77000"/>
              </a:schemeClr>
            </a:outerShdw>
          </a:effectLst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rgbClr val="CC00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Red Lodge DMO FY27</a:t>
            </a:r>
            <a:endParaRPr sz="7200">
              <a:solidFill>
                <a:srgbClr val="CC0000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56" name="Google Shape;56;p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2050" y="267975"/>
            <a:ext cx="3872326" cy="978900"/>
          </a:xfrm>
          <a:prstGeom prst="rect">
            <a:avLst/>
          </a:prstGeom>
          <a:noFill/>
          <a:ln>
            <a:noFill/>
          </a:ln>
          <a:effectLst>
            <a:outerShdw blurRad="257175" dist="142875" dir="5400000" algn="bl" rotWithShape="0">
              <a:schemeClr val="lt1">
                <a:alpha val="50000"/>
              </a:scheme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2"/>
          <p:cNvSpPr txBox="1">
            <a:spLocks noGrp="1"/>
          </p:cNvSpPr>
          <p:nvPr>
            <p:ph type="ctrTitle"/>
          </p:nvPr>
        </p:nvSpPr>
        <p:spPr>
          <a:xfrm>
            <a:off x="0" y="1561025"/>
            <a:ext cx="9144000" cy="823500"/>
          </a:xfrm>
          <a:prstGeom prst="rect">
            <a:avLst/>
          </a:prstGeom>
          <a:effectLst>
            <a:outerShdw blurRad="214313" dist="76200" dir="5400000" algn="bl" rotWithShape="0">
              <a:schemeClr val="lt1">
                <a:alpha val="77000"/>
              </a:scheme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endParaRPr sz="1300" b="1"/>
          </a:p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400"/>
              </a:spcAft>
              <a:buNone/>
            </a:pPr>
            <a:r>
              <a:rPr lang="en" sz="4280">
                <a:solidFill>
                  <a:srgbClr val="CC00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Expanded FY27 Strategies</a:t>
            </a:r>
            <a:endParaRPr sz="4280">
              <a:solidFill>
                <a:srgbClr val="CC0000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127" name="Google Shape;127;p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35837" y="240875"/>
            <a:ext cx="3872326" cy="978900"/>
          </a:xfrm>
          <a:prstGeom prst="rect">
            <a:avLst/>
          </a:prstGeom>
          <a:noFill/>
          <a:ln>
            <a:noFill/>
          </a:ln>
          <a:effectLst>
            <a:outerShdw blurRad="257175" dist="142875" dir="5400000" algn="bl" rotWithShape="0">
              <a:schemeClr val="lt1">
                <a:alpha val="50000"/>
              </a:schemeClr>
            </a:outerShdw>
          </a:effectLst>
        </p:spPr>
      </p:pic>
      <p:sp>
        <p:nvSpPr>
          <p:cNvPr id="128" name="Google Shape;128;p22"/>
          <p:cNvSpPr txBox="1"/>
          <p:nvPr/>
        </p:nvSpPr>
        <p:spPr>
          <a:xfrm>
            <a:off x="0" y="2725775"/>
            <a:ext cx="8974800" cy="24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en" sz="3200" b="1">
                <a:solidFill>
                  <a:schemeClr val="dk1"/>
                </a:solidFill>
              </a:rPr>
              <a:t>Cooperation - Work together</a:t>
            </a:r>
            <a:endParaRPr sz="3200" b="1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dk1"/>
                </a:solidFill>
              </a:rPr>
              <a:t>TBID - Red Lodge Area Community Foundation</a:t>
            </a:r>
            <a:endParaRPr sz="2200" b="1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dk1"/>
                </a:solidFill>
              </a:rPr>
              <a:t>City of Red Lodge - Red Lodge Business Alliance</a:t>
            </a:r>
            <a:endParaRPr sz="2200" b="1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1400"/>
              </a:spcBef>
              <a:spcAft>
                <a:spcPts val="400"/>
              </a:spcAft>
              <a:buNone/>
            </a:pPr>
            <a:r>
              <a:rPr lang="en" sz="2200" b="1">
                <a:solidFill>
                  <a:schemeClr val="dk1"/>
                </a:solidFill>
              </a:rPr>
              <a:t>Beartooth Trails - Red Lodge Proud and Beautiful.</a:t>
            </a:r>
            <a:endParaRPr sz="2200"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3"/>
          <p:cNvSpPr txBox="1">
            <a:spLocks noGrp="1"/>
          </p:cNvSpPr>
          <p:nvPr>
            <p:ph type="ctrTitle"/>
          </p:nvPr>
        </p:nvSpPr>
        <p:spPr>
          <a:xfrm>
            <a:off x="0" y="1400350"/>
            <a:ext cx="9144000" cy="640200"/>
          </a:xfrm>
          <a:prstGeom prst="rect">
            <a:avLst/>
          </a:prstGeom>
          <a:effectLst>
            <a:outerShdw blurRad="214313" dist="76200" dir="5400000" algn="bl" rotWithShape="0">
              <a:schemeClr val="lt1">
                <a:alpha val="77000"/>
              </a:scheme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4280">
                <a:solidFill>
                  <a:srgbClr val="CC00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BILLBOARD</a:t>
            </a:r>
            <a:endParaRPr sz="4280">
              <a:solidFill>
                <a:srgbClr val="CC0000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134" name="Google Shape;134;p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35837" y="240875"/>
            <a:ext cx="3872326" cy="978900"/>
          </a:xfrm>
          <a:prstGeom prst="rect">
            <a:avLst/>
          </a:prstGeom>
          <a:noFill/>
          <a:ln>
            <a:noFill/>
          </a:ln>
          <a:effectLst>
            <a:outerShdw blurRad="257175" dist="142875" dir="5400000" algn="bl" rotWithShape="0">
              <a:schemeClr val="lt1">
                <a:alpha val="50000"/>
              </a:schemeClr>
            </a:outerShdw>
          </a:effectLst>
        </p:spPr>
      </p:pic>
      <p:pic>
        <p:nvPicPr>
          <p:cNvPr id="135" name="Google Shape;135;p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38062" y="1930450"/>
            <a:ext cx="5867873" cy="155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56508">
            <a:off x="2135725" y="4089601"/>
            <a:ext cx="3289474" cy="872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68971">
            <a:off x="318075" y="3569405"/>
            <a:ext cx="3289477" cy="822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666451" y="3587950"/>
            <a:ext cx="3047300" cy="132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4"/>
          <p:cNvSpPr txBox="1">
            <a:spLocks noGrp="1"/>
          </p:cNvSpPr>
          <p:nvPr>
            <p:ph type="ctrTitle"/>
          </p:nvPr>
        </p:nvSpPr>
        <p:spPr>
          <a:xfrm>
            <a:off x="0" y="1381675"/>
            <a:ext cx="9144000" cy="781200"/>
          </a:xfrm>
          <a:prstGeom prst="rect">
            <a:avLst/>
          </a:prstGeom>
          <a:effectLst>
            <a:outerShdw blurRad="214313" dist="76200" dir="5400000" algn="bl" rotWithShape="0">
              <a:schemeClr val="lt1">
                <a:alpha val="77000"/>
              </a:scheme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4280">
                <a:solidFill>
                  <a:srgbClr val="CC00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PRINT ADVERTISING</a:t>
            </a:r>
            <a:endParaRPr sz="4280">
              <a:solidFill>
                <a:srgbClr val="CC0000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144" name="Google Shape;144;p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35837" y="240875"/>
            <a:ext cx="3872326" cy="978900"/>
          </a:xfrm>
          <a:prstGeom prst="rect">
            <a:avLst/>
          </a:prstGeom>
          <a:noFill/>
          <a:ln>
            <a:noFill/>
          </a:ln>
          <a:effectLst>
            <a:outerShdw blurRad="257175" dist="142875" dir="5400000" algn="bl" rotWithShape="0">
              <a:schemeClr val="lt1">
                <a:alpha val="50000"/>
              </a:schemeClr>
            </a:outerShdw>
          </a:effectLst>
        </p:spPr>
      </p:pic>
      <p:pic>
        <p:nvPicPr>
          <p:cNvPr id="145" name="Google Shape;145;p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42000" y="2324775"/>
            <a:ext cx="3757199" cy="1537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1">
            <a:off x="5615298" y="3082726"/>
            <a:ext cx="3223583" cy="1841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3935" y="3109607"/>
            <a:ext cx="2718280" cy="17878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5"/>
          <p:cNvSpPr txBox="1">
            <a:spLocks noGrp="1"/>
          </p:cNvSpPr>
          <p:nvPr>
            <p:ph type="ctrTitle"/>
          </p:nvPr>
        </p:nvSpPr>
        <p:spPr>
          <a:xfrm>
            <a:off x="0" y="1440075"/>
            <a:ext cx="9144000" cy="781200"/>
          </a:xfrm>
          <a:prstGeom prst="rect">
            <a:avLst/>
          </a:prstGeom>
          <a:effectLst>
            <a:outerShdw blurRad="214313" dist="76200" dir="5400000" algn="bl" rotWithShape="0">
              <a:schemeClr val="lt1">
                <a:alpha val="77000"/>
              </a:scheme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4280">
                <a:solidFill>
                  <a:srgbClr val="CC00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EVENTS</a:t>
            </a:r>
            <a:endParaRPr sz="4280">
              <a:solidFill>
                <a:srgbClr val="CC0000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153" name="Google Shape;153;p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35837" y="240875"/>
            <a:ext cx="3872326" cy="978900"/>
          </a:xfrm>
          <a:prstGeom prst="rect">
            <a:avLst/>
          </a:prstGeom>
          <a:noFill/>
          <a:ln>
            <a:noFill/>
          </a:ln>
          <a:effectLst>
            <a:outerShdw blurRad="257175" dist="142875" dir="5400000" algn="bl" rotWithShape="0">
              <a:schemeClr val="lt1">
                <a:alpha val="50000"/>
              </a:schemeClr>
            </a:outerShdw>
          </a:effectLst>
        </p:spPr>
      </p:pic>
      <p:pic>
        <p:nvPicPr>
          <p:cNvPr id="154" name="Google Shape;154;p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3032675"/>
            <a:ext cx="2721475" cy="1958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61450" y="3093950"/>
            <a:ext cx="2981375" cy="1770125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5"/>
          <p:cNvSpPr txBox="1"/>
          <p:nvPr/>
        </p:nvSpPr>
        <p:spPr>
          <a:xfrm>
            <a:off x="226738" y="2571749"/>
            <a:ext cx="2572800" cy="5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CHRISTMAS STROLL</a:t>
            </a:r>
            <a:endParaRPr sz="1200">
              <a:solidFill>
                <a:srgbClr val="CC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57" name="Google Shape;157;p25"/>
          <p:cNvSpPr txBox="1"/>
          <p:nvPr/>
        </p:nvSpPr>
        <p:spPr>
          <a:xfrm>
            <a:off x="3081238" y="2184174"/>
            <a:ext cx="2572800" cy="5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HOME OF CHAMPIONS</a:t>
            </a:r>
            <a:endParaRPr sz="1700">
              <a:solidFill>
                <a:schemeClr val="dk2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RODEO TICKETS</a:t>
            </a:r>
            <a:endParaRPr sz="1700">
              <a:solidFill>
                <a:schemeClr val="dk2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58" name="Google Shape;158;p25"/>
          <p:cNvSpPr txBox="1"/>
          <p:nvPr/>
        </p:nvSpPr>
        <p:spPr>
          <a:xfrm>
            <a:off x="6065725" y="2441587"/>
            <a:ext cx="2572800" cy="5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RED LODGE</a:t>
            </a:r>
            <a:br>
              <a:rPr lang="en" sz="1700">
                <a:solidFill>
                  <a:schemeClr val="dk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</a:br>
            <a:r>
              <a:rPr lang="en" sz="1700">
                <a:solidFill>
                  <a:schemeClr val="dk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CAR SHOW</a:t>
            </a:r>
            <a:endParaRPr sz="1200">
              <a:solidFill>
                <a:srgbClr val="CC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59" name="Google Shape;159;p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20363" t="8546" b="14466"/>
          <a:stretch/>
        </p:blipFill>
        <p:spPr>
          <a:xfrm>
            <a:off x="3081250" y="3102457"/>
            <a:ext cx="2507026" cy="18178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3">
            <a:alphaModFix amt="43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6"/>
          <p:cNvSpPr txBox="1">
            <a:spLocks noGrp="1"/>
          </p:cNvSpPr>
          <p:nvPr>
            <p:ph type="ctrTitle"/>
          </p:nvPr>
        </p:nvSpPr>
        <p:spPr>
          <a:xfrm>
            <a:off x="0" y="2625000"/>
            <a:ext cx="9144000" cy="1721100"/>
          </a:xfrm>
          <a:prstGeom prst="rect">
            <a:avLst/>
          </a:prstGeom>
          <a:effectLst>
            <a:outerShdw blurRad="214313" dist="76200" dir="5400000" algn="bl" rotWithShape="0">
              <a:schemeClr val="lt1">
                <a:alpha val="77000"/>
              </a:schemeClr>
            </a:outerShdw>
          </a:effectLst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rgbClr val="CC00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THANK YOU!</a:t>
            </a:r>
            <a:endParaRPr sz="7200">
              <a:solidFill>
                <a:srgbClr val="CC0000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166" name="Google Shape;166;p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2050" y="267975"/>
            <a:ext cx="3872326" cy="978900"/>
          </a:xfrm>
          <a:prstGeom prst="rect">
            <a:avLst/>
          </a:prstGeom>
          <a:noFill/>
          <a:ln>
            <a:noFill/>
          </a:ln>
          <a:effectLst>
            <a:outerShdw blurRad="257175" dist="142875" dir="5400000" algn="bl" rotWithShape="0">
              <a:schemeClr val="lt1">
                <a:alpha val="50000"/>
              </a:scheme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ctrTitle"/>
          </p:nvPr>
        </p:nvSpPr>
        <p:spPr>
          <a:xfrm>
            <a:off x="0" y="1561025"/>
            <a:ext cx="9144000" cy="823500"/>
          </a:xfrm>
          <a:prstGeom prst="rect">
            <a:avLst/>
          </a:prstGeom>
          <a:effectLst>
            <a:outerShdw blurRad="214313" dist="76200" dir="5400000" algn="bl" rotWithShape="0">
              <a:schemeClr val="lt1">
                <a:alpha val="77000"/>
              </a:scheme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4280">
                <a:solidFill>
                  <a:srgbClr val="CC00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MAIN FOCUS FY27 STRATEGY</a:t>
            </a:r>
            <a:endParaRPr sz="4280">
              <a:solidFill>
                <a:srgbClr val="CC0000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62" name="Google Shape;62;p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35837" y="240875"/>
            <a:ext cx="3872326" cy="978900"/>
          </a:xfrm>
          <a:prstGeom prst="rect">
            <a:avLst/>
          </a:prstGeom>
          <a:noFill/>
          <a:ln>
            <a:noFill/>
          </a:ln>
          <a:effectLst>
            <a:outerShdw blurRad="257175" dist="142875" dir="5400000" algn="bl" rotWithShape="0">
              <a:schemeClr val="lt1">
                <a:alpha val="50000"/>
              </a:schemeClr>
            </a:outerShdw>
          </a:effectLst>
        </p:spPr>
      </p:pic>
      <p:pic>
        <p:nvPicPr>
          <p:cNvPr id="63" name="Google Shape;63;p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04850" y="2965000"/>
            <a:ext cx="4979025" cy="184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90850" y="2571750"/>
            <a:ext cx="6309777" cy="2641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ctrTitle"/>
          </p:nvPr>
        </p:nvSpPr>
        <p:spPr>
          <a:xfrm>
            <a:off x="-68575" y="1615900"/>
            <a:ext cx="9144000" cy="823500"/>
          </a:xfrm>
          <a:prstGeom prst="rect">
            <a:avLst/>
          </a:prstGeom>
          <a:effectLst>
            <a:outerShdw blurRad="214313" dist="76200" dir="5400000" algn="bl" rotWithShape="0">
              <a:schemeClr val="lt1">
                <a:alpha val="77000"/>
              </a:scheme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4280">
                <a:solidFill>
                  <a:srgbClr val="CC00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ITRR Research</a:t>
            </a:r>
            <a:endParaRPr sz="4280">
              <a:solidFill>
                <a:srgbClr val="CC0000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70" name="Google Shape;70;p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35837" y="240875"/>
            <a:ext cx="3872326" cy="978900"/>
          </a:xfrm>
          <a:prstGeom prst="rect">
            <a:avLst/>
          </a:prstGeom>
          <a:noFill/>
          <a:ln>
            <a:noFill/>
          </a:ln>
          <a:effectLst>
            <a:outerShdw blurRad="257175" dist="142875" dir="5400000" algn="bl" rotWithShape="0">
              <a:schemeClr val="lt1">
                <a:alpha val="50000"/>
              </a:schemeClr>
            </a:outerShdw>
          </a:effectLst>
        </p:spPr>
      </p:pic>
      <p:sp>
        <p:nvSpPr>
          <p:cNvPr id="71" name="Google Shape;71;p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0" y="2361300"/>
            <a:ext cx="9075300" cy="8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2" name="Google Shape;72;p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77707" y="2361300"/>
            <a:ext cx="3540838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>
            <a:spLocks noGrp="1"/>
          </p:cNvSpPr>
          <p:nvPr>
            <p:ph type="ctrTitle"/>
          </p:nvPr>
        </p:nvSpPr>
        <p:spPr>
          <a:xfrm>
            <a:off x="0" y="1147575"/>
            <a:ext cx="9144000" cy="1947600"/>
          </a:xfrm>
          <a:prstGeom prst="rect">
            <a:avLst/>
          </a:prstGeom>
          <a:effectLst>
            <a:outerShdw blurRad="214313" dist="76200" dir="5400000" algn="bl" rotWithShape="0">
              <a:schemeClr val="lt1">
                <a:alpha val="77000"/>
              </a:scheme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13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4280">
                <a:solidFill>
                  <a:srgbClr val="CC00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FY27 Strategies to Achieve This Focus</a:t>
            </a:r>
            <a:endParaRPr sz="4280">
              <a:solidFill>
                <a:srgbClr val="CC0000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78" name="Google Shape;78;p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35837" y="240875"/>
            <a:ext cx="3872326" cy="978900"/>
          </a:xfrm>
          <a:prstGeom prst="rect">
            <a:avLst/>
          </a:prstGeom>
          <a:noFill/>
          <a:ln>
            <a:noFill/>
          </a:ln>
          <a:effectLst>
            <a:outerShdw blurRad="257175" dist="142875" dir="5400000" algn="bl" rotWithShape="0">
              <a:schemeClr val="lt1">
                <a:alpha val="50000"/>
              </a:schemeClr>
            </a:outerShdw>
          </a:effectLst>
        </p:spPr>
      </p:pic>
      <p:sp>
        <p:nvSpPr>
          <p:cNvPr id="79" name="Google Shape;79;p16"/>
          <p:cNvSpPr txBox="1"/>
          <p:nvPr/>
        </p:nvSpPr>
        <p:spPr>
          <a:xfrm>
            <a:off x="0" y="3012950"/>
            <a:ext cx="9144000" cy="8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endParaRPr sz="1300" b="1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900" b="1">
                <a:solidFill>
                  <a:schemeClr val="dk1"/>
                </a:solidFill>
              </a:rPr>
              <a:t>To support these goals, we will implement several targeted strategies.</a:t>
            </a:r>
            <a:endParaRPr sz="1900"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 txBox="1">
            <a:spLocks noGrp="1"/>
          </p:cNvSpPr>
          <p:nvPr>
            <p:ph type="ctrTitle"/>
          </p:nvPr>
        </p:nvSpPr>
        <p:spPr>
          <a:xfrm>
            <a:off x="0" y="1561025"/>
            <a:ext cx="9144000" cy="823500"/>
          </a:xfrm>
          <a:prstGeom prst="rect">
            <a:avLst/>
          </a:prstGeom>
          <a:effectLst>
            <a:outerShdw blurRad="214313" dist="76200" dir="5400000" algn="bl" rotWithShape="0">
              <a:schemeClr val="lt1">
                <a:alpha val="77000"/>
              </a:scheme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4280">
                <a:solidFill>
                  <a:srgbClr val="CC00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NEW WEBSITE</a:t>
            </a:r>
            <a:endParaRPr sz="4280">
              <a:solidFill>
                <a:srgbClr val="CC0000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85" name="Google Shape;85;p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35837" y="240875"/>
            <a:ext cx="3872326" cy="978900"/>
          </a:xfrm>
          <a:prstGeom prst="rect">
            <a:avLst/>
          </a:prstGeom>
          <a:noFill/>
          <a:ln>
            <a:noFill/>
          </a:ln>
          <a:effectLst>
            <a:outerShdw blurRad="257175" dist="142875" dir="5400000" algn="bl" rotWithShape="0">
              <a:schemeClr val="lt1">
                <a:alpha val="50000"/>
              </a:schemeClr>
            </a:outerShdw>
          </a:effectLst>
        </p:spPr>
      </p:pic>
      <p:pic>
        <p:nvPicPr>
          <p:cNvPr id="86" name="Google Shape;86;p17">
            <a:hlinkClick r:id="rId4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81063" y="2323625"/>
            <a:ext cx="4181887" cy="2454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>
            <a:spLocks noGrp="1"/>
          </p:cNvSpPr>
          <p:nvPr>
            <p:ph type="ctrTitle"/>
          </p:nvPr>
        </p:nvSpPr>
        <p:spPr>
          <a:xfrm>
            <a:off x="0" y="1381675"/>
            <a:ext cx="9144000" cy="781200"/>
          </a:xfrm>
          <a:prstGeom prst="rect">
            <a:avLst/>
          </a:prstGeom>
          <a:effectLst>
            <a:outerShdw blurRad="214313" dist="76200" dir="5400000" algn="bl" rotWithShape="0">
              <a:schemeClr val="lt1">
                <a:alpha val="77000"/>
              </a:scheme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4280">
                <a:solidFill>
                  <a:srgbClr val="CC00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SOCIAL MEDIA</a:t>
            </a:r>
            <a:endParaRPr sz="4280">
              <a:solidFill>
                <a:srgbClr val="CC0000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92" name="Google Shape;92;p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35837" y="240875"/>
            <a:ext cx="3872326" cy="978900"/>
          </a:xfrm>
          <a:prstGeom prst="rect">
            <a:avLst/>
          </a:prstGeom>
          <a:noFill/>
          <a:ln>
            <a:noFill/>
          </a:ln>
          <a:effectLst>
            <a:outerShdw blurRad="257175" dist="142875" dir="5400000" algn="bl" rotWithShape="0">
              <a:schemeClr val="lt1">
                <a:alpha val="50000"/>
              </a:schemeClr>
            </a:outerShdw>
          </a:effectLst>
        </p:spPr>
      </p:pic>
      <p:pic>
        <p:nvPicPr>
          <p:cNvPr id="93" name="Google Shape;93;p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9625" y="2772300"/>
            <a:ext cx="1978250" cy="221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12775" y="2772300"/>
            <a:ext cx="1742009" cy="221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54875" y="2914900"/>
            <a:ext cx="3392651" cy="207620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8"/>
          <p:cNvSpPr txBox="1"/>
          <p:nvPr/>
        </p:nvSpPr>
        <p:spPr>
          <a:xfrm>
            <a:off x="1179775" y="2324774"/>
            <a:ext cx="2572800" cy="5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FACEBOOK</a:t>
            </a:r>
            <a:endParaRPr sz="1200">
              <a:solidFill>
                <a:srgbClr val="CC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97" name="Google Shape;97;p18"/>
          <p:cNvSpPr txBox="1"/>
          <p:nvPr/>
        </p:nvSpPr>
        <p:spPr>
          <a:xfrm>
            <a:off x="5651450" y="2324787"/>
            <a:ext cx="2572800" cy="5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INSTAGRAM</a:t>
            </a:r>
            <a:endParaRPr sz="1200">
              <a:solidFill>
                <a:srgbClr val="CC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98" name="Google Shape;98;p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79776" y="2231613"/>
            <a:ext cx="471951" cy="471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556669" y="2249688"/>
            <a:ext cx="579042" cy="578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70925" y="1819650"/>
            <a:ext cx="8673000" cy="3324300"/>
          </a:xfrm>
          <a:prstGeom prst="rect">
            <a:avLst/>
          </a:prstGeom>
          <a:effectLst>
            <a:outerShdw blurRad="214313" dist="76200" dir="5400000" algn="bl" rotWithShape="0">
              <a:schemeClr val="lt1">
                <a:alpha val="77000"/>
              </a:scheme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100"/>
              <a:buNone/>
            </a:pPr>
            <a:endParaRPr sz="4200" b="1">
              <a:solidFill>
                <a:srgbClr val="CC0000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100"/>
              <a:buNone/>
            </a:pPr>
            <a:endParaRPr sz="4200" b="1">
              <a:solidFill>
                <a:srgbClr val="CC0000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100"/>
              <a:buNone/>
            </a:pPr>
            <a:endParaRPr sz="4200" b="1">
              <a:solidFill>
                <a:srgbClr val="CC0000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100"/>
              <a:buNone/>
            </a:pPr>
            <a:endParaRPr sz="3100" b="1">
              <a:solidFill>
                <a:srgbClr val="CC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endParaRPr sz="17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SzPts val="990"/>
              <a:buNone/>
            </a:pPr>
            <a:endParaRPr sz="4280">
              <a:solidFill>
                <a:srgbClr val="CC0000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105" name="Google Shape;105;p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35837" y="231850"/>
            <a:ext cx="3872326" cy="978900"/>
          </a:xfrm>
          <a:prstGeom prst="rect">
            <a:avLst/>
          </a:prstGeom>
          <a:noFill/>
          <a:ln>
            <a:noFill/>
          </a:ln>
          <a:effectLst>
            <a:outerShdw blurRad="257175" dist="142875" dir="5400000" algn="bl" rotWithShape="0">
              <a:schemeClr val="lt1">
                <a:alpha val="50000"/>
              </a:schemeClr>
            </a:outerShdw>
          </a:effectLst>
        </p:spPr>
      </p:pic>
      <p:pic>
        <p:nvPicPr>
          <p:cNvPr id="106" name="Google Shape;106;p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2643175" y="795525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0"/>
          <p:cNvSpPr txBox="1">
            <a:spLocks noGrp="1"/>
          </p:cNvSpPr>
          <p:nvPr>
            <p:ph type="ctrTitle"/>
          </p:nvPr>
        </p:nvSpPr>
        <p:spPr>
          <a:xfrm>
            <a:off x="0" y="1356775"/>
            <a:ext cx="9144000" cy="823500"/>
          </a:xfrm>
          <a:prstGeom prst="rect">
            <a:avLst/>
          </a:prstGeom>
          <a:effectLst>
            <a:outerShdw blurRad="214313" dist="76200" dir="5400000" algn="bl" rotWithShape="0">
              <a:schemeClr val="lt1">
                <a:alpha val="77000"/>
              </a:scheme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4280">
                <a:solidFill>
                  <a:srgbClr val="CC00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WAYFINDING</a:t>
            </a:r>
            <a:endParaRPr sz="4280">
              <a:solidFill>
                <a:srgbClr val="CC0000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112" name="Google Shape;112;p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3463" t="14703" r="5404" b="4775"/>
          <a:stretch/>
        </p:blipFill>
        <p:spPr>
          <a:xfrm>
            <a:off x="1789875" y="2240875"/>
            <a:ext cx="5397376" cy="2687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35837" y="317275"/>
            <a:ext cx="3872326" cy="978900"/>
          </a:xfrm>
          <a:prstGeom prst="rect">
            <a:avLst/>
          </a:prstGeom>
          <a:noFill/>
          <a:ln>
            <a:noFill/>
          </a:ln>
          <a:effectLst>
            <a:outerShdw blurRad="257175" dist="142875" dir="5400000" algn="bl" rotWithShape="0">
              <a:schemeClr val="lt1">
                <a:alpha val="50000"/>
              </a:scheme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1"/>
          <p:cNvSpPr txBox="1">
            <a:spLocks noGrp="1"/>
          </p:cNvSpPr>
          <p:nvPr>
            <p:ph type="ctrTitle"/>
          </p:nvPr>
        </p:nvSpPr>
        <p:spPr>
          <a:xfrm>
            <a:off x="0" y="1440075"/>
            <a:ext cx="9144000" cy="781200"/>
          </a:xfrm>
          <a:prstGeom prst="rect">
            <a:avLst/>
          </a:prstGeom>
          <a:effectLst>
            <a:outerShdw blurRad="214313" dist="76200" dir="5400000" algn="bl" rotWithShape="0">
              <a:schemeClr val="lt1">
                <a:alpha val="77000"/>
              </a:scheme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4280">
                <a:solidFill>
                  <a:srgbClr val="CC00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VISITORS CENTER</a:t>
            </a:r>
            <a:endParaRPr sz="4280">
              <a:solidFill>
                <a:srgbClr val="CC0000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119" name="Google Shape;119;p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35837" y="240875"/>
            <a:ext cx="3872326" cy="978900"/>
          </a:xfrm>
          <a:prstGeom prst="rect">
            <a:avLst/>
          </a:prstGeom>
          <a:noFill/>
          <a:ln>
            <a:noFill/>
          </a:ln>
          <a:effectLst>
            <a:outerShdw blurRad="257175" dist="142875" dir="5400000" algn="bl" rotWithShape="0">
              <a:schemeClr val="lt1">
                <a:alpha val="50000"/>
              </a:schemeClr>
            </a:outerShdw>
          </a:effectLst>
        </p:spPr>
      </p:pic>
      <p:sp>
        <p:nvSpPr>
          <p:cNvPr id="120" name="Google Shape;120;p21"/>
          <p:cNvSpPr txBox="1"/>
          <p:nvPr/>
        </p:nvSpPr>
        <p:spPr>
          <a:xfrm>
            <a:off x="3997028" y="2645600"/>
            <a:ext cx="4024800" cy="1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We assist</a:t>
            </a:r>
            <a:br>
              <a:rPr lang="en" sz="2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2300">
                <a:solidFill>
                  <a:schemeClr val="dk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8,000+ visitors</a:t>
            </a:r>
            <a:endParaRPr sz="2300">
              <a:solidFill>
                <a:schemeClr val="dk2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plan everything from</a:t>
            </a:r>
            <a:br>
              <a:rPr lang="en" sz="2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2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lunch to full vacations.</a:t>
            </a:r>
            <a:endParaRPr sz="2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21" name="Google Shape;121;p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14288" r="12358" b="20263"/>
          <a:stretch/>
        </p:blipFill>
        <p:spPr>
          <a:xfrm>
            <a:off x="1479013" y="2221275"/>
            <a:ext cx="2813062" cy="2801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103</Words>
  <Application>Microsoft Office PowerPoint</Application>
  <PresentationFormat>On-screen Show (16:9)</PresentationFormat>
  <Paragraphs>33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Montserrat ExtraBold</vt:lpstr>
      <vt:lpstr>Montserrat Black</vt:lpstr>
      <vt:lpstr>Montserrat</vt:lpstr>
      <vt:lpstr>Montserrat Medium</vt:lpstr>
      <vt:lpstr>Arial</vt:lpstr>
      <vt:lpstr>Simple Light</vt:lpstr>
      <vt:lpstr>Red Lodge DMO FY27</vt:lpstr>
      <vt:lpstr>MAIN FOCUS FY27 STRATEGY</vt:lpstr>
      <vt:lpstr>ITRR Research</vt:lpstr>
      <vt:lpstr> FY27 Strategies to Achieve This Focus</vt:lpstr>
      <vt:lpstr>NEW WEBSITE</vt:lpstr>
      <vt:lpstr>SOCIAL MEDIA</vt:lpstr>
      <vt:lpstr>     </vt:lpstr>
      <vt:lpstr>WAYFINDING</vt:lpstr>
      <vt:lpstr>VISITORS CENTER</vt:lpstr>
      <vt:lpstr> Expanded FY27 Strategies</vt:lpstr>
      <vt:lpstr>BILLBOARD</vt:lpstr>
      <vt:lpstr>PRINT ADVERTISING</vt:lpstr>
      <vt:lpstr>EVENTS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Jackson, Todd</cp:lastModifiedBy>
  <cp:revision>1</cp:revision>
  <dcterms:modified xsi:type="dcterms:W3CDTF">2026-06-18T15:16:38Z</dcterms:modified>
</cp:coreProperties>
</file>