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19"/>
  </p:notesMasterIdLst>
  <p:sldIdLst>
    <p:sldId id="256" r:id="rId4"/>
    <p:sldId id="264" r:id="rId5"/>
    <p:sldId id="284" r:id="rId6"/>
    <p:sldId id="274" r:id="rId7"/>
    <p:sldId id="268" r:id="rId8"/>
    <p:sldId id="271" r:id="rId9"/>
    <p:sldId id="295" r:id="rId10"/>
    <p:sldId id="260" r:id="rId11"/>
    <p:sldId id="257" r:id="rId12"/>
    <p:sldId id="258" r:id="rId13"/>
    <p:sldId id="281" r:id="rId14"/>
    <p:sldId id="282" r:id="rId15"/>
    <p:sldId id="283" r:id="rId16"/>
    <p:sldId id="279" r:id="rId17"/>
    <p:sldId id="280" r:id="rId18"/>
  </p:sldIdLst>
  <p:sldSz cx="18288000" cy="10287000"/>
  <p:notesSz cx="6858000" cy="9144000"/>
  <p:embeddedFontLst>
    <p:embeddedFont>
      <p:font typeface="DM Sans" pitchFamily="2" charset="0"/>
      <p:regular r:id="rId20"/>
      <p:bold r:id="rId21"/>
      <p:italic r:id="rId22"/>
      <p:boldItalic r:id="rId23"/>
    </p:embeddedFont>
    <p:embeddedFont>
      <p:font typeface="League Gothic" panose="020B0604020202020204" charset="0"/>
      <p:regular r:id="rId24"/>
    </p:embeddedFont>
    <p:embeddedFont>
      <p:font typeface="Montserrat Bold" panose="020B0604020202020204" charset="0"/>
      <p:regular r:id="rId25"/>
    </p:embeddedFont>
    <p:embeddedFont>
      <p:font typeface="Montserrat Light" panose="00000400000000000000" pitchFamily="2" charset="0"/>
      <p:regular r:id="rId26"/>
      <p:italic r:id="rId27"/>
    </p:embeddedFont>
    <p:embeddedFont>
      <p:font typeface="Oswald" panose="000005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Activities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1B-4142-A88B-455DE40E2A5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71B-4142-A88B-455DE40E2A5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1B-4142-A88B-455DE40E2A50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71B-4142-A88B-455DE40E2A50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1B-4142-A88B-455DE40E2A50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071B-4142-A88B-455DE40E2A5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95833333333333"/>
                      <c:h val="0.116273499015748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71B-4142-A88B-455DE40E2A5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71B-4142-A88B-455DE40E2A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71B-4142-A88B-455DE40E2A5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71B-4142-A88B-455DE40E2A5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71B-4142-A88B-455DE40E2A50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71B-4142-A88B-455DE40E2A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Outdoor Recreation</c:v>
                </c:pt>
                <c:pt idx="1">
                  <c:v>Historic Sites</c:v>
                </c:pt>
                <c:pt idx="2">
                  <c:v>Breweries, Dining, Shopping</c:v>
                </c:pt>
                <c:pt idx="3">
                  <c:v>Events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0.19500000000000001</c:v>
                </c:pt>
                <c:pt idx="1">
                  <c:v>0.14499999999999999</c:v>
                </c:pt>
                <c:pt idx="2">
                  <c:v>0.02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1B-4142-A88B-455DE40E2A5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4464-A090-4AEC-ACA9-58A7337B3218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CAB4F-4287-448F-A1FB-C88F60C8B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0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AB4F-4287-448F-A1FB-C88F60C8B8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content engaged with on website through GA4 &amp; </a:t>
            </a:r>
            <a:r>
              <a:rPr lang="en-US" dirty="0" err="1"/>
              <a:t>Zartico</a:t>
            </a:r>
            <a:r>
              <a:rPr lang="en-US" dirty="0"/>
              <a:t> platforms – blogs, event listings, attractions, things to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CAB4F-4287-448F-A1FB-C88F60C8B8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7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82bbac54a1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</a:pPr>
            <a:r>
              <a:rPr lang="en-US" dirty="0"/>
              <a:t>Full funnel, always-on, year-round – marketing a season ahead</a:t>
            </a:r>
          </a:p>
          <a:p>
            <a:pPr marL="137160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</a:pPr>
            <a:r>
              <a:rPr lang="en-US" dirty="0"/>
              <a:t>Markets will be W. MT and non-resident in quality visit markets with potential for growth: Seattle, N. Wyoming, Dakotas, MN, Chicago (limited and targeted)</a:t>
            </a:r>
            <a:endParaRPr dirty="0"/>
          </a:p>
        </p:txBody>
      </p:sp>
      <p:sp>
        <p:nvSpPr>
          <p:cNvPr id="590" name="Google Shape;590;g382bbac54a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lvl="1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37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75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96402" y="552851"/>
            <a:ext cx="92267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6000" b="0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645709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 dirty="0"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21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7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lvl="1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 dirty="0"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lvl="1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 dirty="0"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09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8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lvl="1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 dirty="0"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5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3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 dirty="0"/>
          </a:p>
        </p:txBody>
      </p:sp>
      <p:sp>
        <p:nvSpPr>
          <p:cNvPr id="43" name="Google Shape;43;p11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 dirty="0"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685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lvl="1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171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95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828800" lvl="1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06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1348" y="552851"/>
            <a:ext cx="9171700" cy="15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" name="Google Shape;57;p14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156577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1348" y="552851"/>
            <a:ext cx="9171700" cy="15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965200" y="838200"/>
            <a:ext cx="7975800" cy="126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swald"/>
              <a:buNone/>
              <a:defRPr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64" name="Google Shape;6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6402" y="552851"/>
            <a:ext cx="92267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6" name="Google Shape;66;p16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67" name="Google Shape;67;p16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787360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6">
  <p:cSld name="Title and Content 1 6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6402" y="552851"/>
            <a:ext cx="92267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965200" y="838200"/>
            <a:ext cx="7975800" cy="126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swald"/>
              <a:buNone/>
              <a:defRPr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997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5">
  <p:cSld name="Title and Content 1 5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74" name="Google Shape;7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7298" y="552851"/>
            <a:ext cx="91276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8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8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77" name="Google Shape;77;p18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91320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5 1">
  <p:cSld name="Title and Content 1 5 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7298" y="552851"/>
            <a:ext cx="91276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9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1016000" y="939800"/>
            <a:ext cx="7366200" cy="139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swald"/>
              <a:buNone/>
              <a:defRPr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42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4 1">
  <p:cSld name="Title and Content 1 4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8197" y="552851"/>
            <a:ext cx="9028550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1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762000" y="863600"/>
            <a:ext cx="7721400" cy="1555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swald"/>
              <a:buNone/>
              <a:defRPr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458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3">
  <p:cSld name="Title and Content 1 3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94" name="Google Shape;9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7298" y="552851"/>
            <a:ext cx="91276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96" name="Google Shape;96;p22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7" name="Google Shape;97;p22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113166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3 1">
  <p:cSld name="Title and Content 1 3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7298" y="552851"/>
            <a:ext cx="9127652" cy="1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3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609600" y="806400"/>
            <a:ext cx="9517800" cy="108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swald"/>
              <a:buNone/>
              <a:defRPr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538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2">
  <p:cSld name="Title and Content 1 2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04" name="Google Shape;10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51447" y="552851"/>
            <a:ext cx="9281798" cy="15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4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6" name="Google Shape;106;p24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107" name="Google Shape;107;p24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611595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2 1">
  <p:cSld name="Title and Content 1 2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51447" y="552851"/>
            <a:ext cx="9281798" cy="15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5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25"/>
          <p:cNvSpPr txBox="1">
            <a:spLocks noGrp="1"/>
          </p:cNvSpPr>
          <p:nvPr>
            <p:ph type="title"/>
          </p:nvPr>
        </p:nvSpPr>
        <p:spPr>
          <a:xfrm>
            <a:off x="609600" y="806400"/>
            <a:ext cx="9517800" cy="108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swald"/>
              <a:buNone/>
              <a:defRPr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451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/>
          <p:nvPr/>
        </p:nvSpPr>
        <p:spPr>
          <a:xfrm>
            <a:off x="770100" y="890050"/>
            <a:ext cx="16443000" cy="8247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14" name="Google Shape;1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3247" y="552851"/>
            <a:ext cx="9083602" cy="15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6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6" name="Google Shape;116;p26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117" name="Google Shape;117;p26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947238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 2">
  <p:cSld name="Title and Content 1 1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3247" y="552851"/>
            <a:ext cx="9083602" cy="15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7"/>
          <p:cNvSpPr txBox="1">
            <a:spLocks noGrp="1"/>
          </p:cNvSpPr>
          <p:nvPr>
            <p:ph type="title"/>
          </p:nvPr>
        </p:nvSpPr>
        <p:spPr>
          <a:xfrm>
            <a:off x="800600" y="889000"/>
            <a:ext cx="7378200" cy="88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swald"/>
              <a:buNone/>
              <a:defRPr sz="6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3888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 1">
  <p:cSld name="Title and Content 1 1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/>
          <p:nvPr/>
        </p:nvSpPr>
        <p:spPr>
          <a:xfrm>
            <a:off x="0" y="0"/>
            <a:ext cx="18288000" cy="10341600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28"/>
          <p:cNvSpPr txBox="1"/>
          <p:nvPr/>
        </p:nvSpPr>
        <p:spPr>
          <a:xfrm>
            <a:off x="1336600" y="926100"/>
            <a:ext cx="65478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4" name="Google Shape;124;p28"/>
          <p:cNvSpPr txBox="1"/>
          <p:nvPr/>
        </p:nvSpPr>
        <p:spPr>
          <a:xfrm>
            <a:off x="508050" y="9634150"/>
            <a:ext cx="4591800" cy="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14142"/>
                </a:solidFill>
              </a:rPr>
              <a:t>VISIT SOUTHEAST MONTANA | SEPTEMBER 2025</a:t>
            </a:r>
            <a:endParaRPr sz="1200" b="1">
              <a:solidFill>
                <a:srgbClr val="414142"/>
              </a:solidFill>
            </a:endParaRPr>
          </a:p>
        </p:txBody>
      </p:sp>
      <p:sp>
        <p:nvSpPr>
          <p:cNvPr id="125" name="Google Shape;125;p28"/>
          <p:cNvSpPr txBox="1"/>
          <p:nvPr/>
        </p:nvSpPr>
        <p:spPr>
          <a:xfrm>
            <a:off x="11769250" y="400450"/>
            <a:ext cx="54438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14142"/>
                </a:solidFill>
                <a:latin typeface="Oswald"/>
                <a:ea typeface="Oswald"/>
                <a:cs typeface="Oswald"/>
                <a:sym typeface="Oswald"/>
              </a:rPr>
              <a:t>FY26 STRATEGY</a:t>
            </a:r>
            <a:endParaRPr sz="2000">
              <a:solidFill>
                <a:srgbClr val="41414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9296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7948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1247776" y="6884194"/>
            <a:ext cx="15773400" cy="2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3600">
                <a:solidFill>
                  <a:srgbClr val="888888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3000">
                <a:solidFill>
                  <a:srgbClr val="888888"/>
                </a:solidFill>
              </a:defRPr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2800">
                <a:solidFill>
                  <a:srgbClr val="888888"/>
                </a:solidFill>
              </a:defRPr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874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488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body" idx="1"/>
          </p:nvPr>
        </p:nvSpPr>
        <p:spPr>
          <a:xfrm>
            <a:off x="1259682" y="2521744"/>
            <a:ext cx="7736680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1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 b="1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body" idx="2"/>
          </p:nvPr>
        </p:nvSpPr>
        <p:spPr>
          <a:xfrm>
            <a:off x="1259682" y="3757613"/>
            <a:ext cx="7736680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body" idx="3"/>
          </p:nvPr>
        </p:nvSpPr>
        <p:spPr>
          <a:xfrm>
            <a:off x="9258301" y="2521744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1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 b="1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body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7461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980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3141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body"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62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4800"/>
            </a:lvl1pPr>
            <a:lvl2pPr marL="1828800" lvl="1" indent="-723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4200"/>
            </a:lvl2pPr>
            <a:lvl3pPr marL="2743200" lvl="2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3pPr>
            <a:lvl4pPr marL="3657600" lvl="3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4pPr>
            <a:lvl5pPr marL="4572000" lvl="4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5pPr>
            <a:lvl6pPr marL="5486400" lvl="5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6pPr>
            <a:lvl7pPr marL="6400800" lvl="6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7pPr>
            <a:lvl8pPr marL="7315200" lvl="7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8pPr>
            <a:lvl9pPr marL="8229600" lvl="8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body" idx="2"/>
          </p:nvPr>
        </p:nvSpPr>
        <p:spPr>
          <a:xfrm>
            <a:off x="1259682" y="3086101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7438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6"/>
          <p:cNvSpPr>
            <a:spLocks noGrp="1"/>
          </p:cNvSpPr>
          <p:nvPr>
            <p:ph type="pic" idx="2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6"/>
          <p:cNvSpPr txBox="1">
            <a:spLocks noGrp="1"/>
          </p:cNvSpPr>
          <p:nvPr>
            <p:ph type="body" idx="1"/>
          </p:nvPr>
        </p:nvSpPr>
        <p:spPr>
          <a:xfrm>
            <a:off x="1259682" y="3086101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600"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8221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body" idx="1"/>
          </p:nvPr>
        </p:nvSpPr>
        <p:spPr>
          <a:xfrm rot="5400000">
            <a:off x="5880496" y="-1884758"/>
            <a:ext cx="6527008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682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8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8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828800" lvl="1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2743200" lvl="2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365760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457200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548640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640080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731520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822960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1761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9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9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>
              <a:spcBef>
                <a:spcPts val="1600"/>
              </a:spcBef>
              <a:spcAft>
                <a:spcPts val="0"/>
              </a:spcAft>
              <a:buSzPts val="1400"/>
              <a:buChar char="•"/>
              <a:defRPr sz="2800"/>
            </a:lvl1pPr>
            <a:lvl2pPr marL="1828800" lvl="1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2pPr>
            <a:lvl3pPr marL="2743200" lvl="2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3pPr>
            <a:lvl4pPr marL="3657600" lvl="3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4pPr>
            <a:lvl5pPr marL="4572000" lvl="4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5pPr>
            <a:lvl6pPr marL="5486400" lvl="5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6pPr>
            <a:lvl7pPr marL="6400800" lvl="6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7pPr>
            <a:lvl8pPr marL="7315200" lvl="7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8pPr>
            <a:lvl9pPr marL="8229600" lvl="8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9pPr>
          </a:lstStyle>
          <a:p>
            <a:endParaRPr/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635000">
              <a:spcBef>
                <a:spcPts val="1600"/>
              </a:spcBef>
              <a:spcAft>
                <a:spcPts val="0"/>
              </a:spcAft>
              <a:buSzPts val="1400"/>
              <a:buChar char="•"/>
              <a:defRPr sz="2800"/>
            </a:lvl1pPr>
            <a:lvl2pPr marL="1828800" lvl="1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2pPr>
            <a:lvl3pPr marL="2743200" lvl="2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3pPr>
            <a:lvl4pPr marL="3657600" lvl="3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4pPr>
            <a:lvl5pPr marL="4572000" lvl="4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5pPr>
            <a:lvl6pPr marL="5486400" lvl="5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6pPr>
            <a:lvl7pPr marL="6400800" lvl="6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7pPr>
            <a:lvl8pPr marL="7315200" lvl="7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8pPr>
            <a:lvl9pPr marL="8229600" lvl="8" indent="-60960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2400"/>
            </a:lvl9pPr>
          </a:lstStyle>
          <a:p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2800"/>
            </a:lvl1pPr>
            <a:lvl2pPr lvl="1">
              <a:buNone/>
              <a:defRPr sz="2800"/>
            </a:lvl2pPr>
            <a:lvl3pPr lvl="2">
              <a:buNone/>
              <a:defRPr sz="2800"/>
            </a:lvl3pPr>
            <a:lvl4pPr lvl="3">
              <a:buNone/>
              <a:defRPr sz="2800"/>
            </a:lvl4pPr>
            <a:lvl5pPr lvl="4">
              <a:buNone/>
              <a:defRPr sz="2800"/>
            </a:lvl5pPr>
            <a:lvl6pPr lvl="5">
              <a:buNone/>
              <a:defRPr sz="2800"/>
            </a:lvl6pPr>
            <a:lvl7pPr lvl="6">
              <a:buNone/>
              <a:defRPr sz="2800"/>
            </a:lvl7pPr>
            <a:lvl8pPr lvl="7">
              <a:buNone/>
              <a:defRPr sz="2800"/>
            </a:lvl8pPr>
            <a:lvl9pPr lvl="8">
              <a:buNone/>
              <a:defRPr sz="2800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8996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914400" lvl="0" indent="-723900">
              <a:spcBef>
                <a:spcPts val="1600"/>
              </a:spcBef>
              <a:spcAft>
                <a:spcPts val="0"/>
              </a:spcAft>
              <a:buSzPts val="2100"/>
              <a:buChar char="•"/>
              <a:defRPr/>
            </a:lvl1pPr>
            <a:lvl2pPr marL="1828800" lvl="1" indent="-6858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2743200" lvl="2" indent="-647700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3657600" lvl="3" indent="-63500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marL="4572000" lvl="4" indent="-63500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marL="5486400" lvl="5" indent="-63500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marL="6400800" lvl="6" indent="-63500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marL="7315200" lvl="7" indent="-63500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marL="8229600" lvl="8" indent="-635000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321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57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1056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95066" y="812806"/>
            <a:ext cx="15497868" cy="3570398"/>
            <a:chOff x="0" y="-57150"/>
            <a:chExt cx="20663824" cy="4760530"/>
          </a:xfrm>
        </p:grpSpPr>
        <p:sp>
          <p:nvSpPr>
            <p:cNvPr id="3" name="TextBox 3"/>
            <p:cNvSpPr txBox="1"/>
            <p:nvPr/>
          </p:nvSpPr>
          <p:spPr>
            <a:xfrm>
              <a:off x="0" y="1336684"/>
              <a:ext cx="20663824" cy="2499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endParaRPr lang="en-US" sz="14400" spc="576" dirty="0">
                <a:solidFill>
                  <a:srgbClr val="F2EEE2"/>
                </a:solidFill>
                <a:latin typeface="League Gothic"/>
                <a:ea typeface="League Gothic"/>
                <a:cs typeface="League Gothic"/>
                <a:sym typeface="League Gothic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35168" y="-57150"/>
              <a:ext cx="17393487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1"/>
                </a:lnSpc>
              </a:pPr>
              <a:endParaRPr lang="en-US" sz="2715" b="1" spc="344" dirty="0">
                <a:solidFill>
                  <a:srgbClr val="F2EEE2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98427" y="4178235"/>
              <a:ext cx="17066969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4"/>
                </a:lnSpc>
              </a:pPr>
              <a:r>
                <a:rPr lang="en-US" sz="2325" spc="139" dirty="0">
                  <a:solidFill>
                    <a:srgbClr val="F2EEE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Tourism Advisory Council     |      June 9-10, 2026     |     Helena, MT</a:t>
              </a:r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97961" y="5068236"/>
            <a:ext cx="19283921" cy="10789920"/>
          </a:xfrm>
          <a:custGeom>
            <a:avLst/>
            <a:gdLst/>
            <a:ahLst/>
            <a:cxnLst/>
            <a:rect l="l" t="t" r="r" b="b"/>
            <a:pathLst>
              <a:path w="19283921" h="5865246">
                <a:moveTo>
                  <a:pt x="0" y="0"/>
                </a:moveTo>
                <a:lnTo>
                  <a:pt x="19283922" y="0"/>
                </a:lnTo>
                <a:lnTo>
                  <a:pt x="19283922" y="5865246"/>
                </a:lnTo>
                <a:lnTo>
                  <a:pt x="0" y="58652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1002" t="-46972" r="-1002" b="4697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AB50F5-BEF3-5AD9-385C-FC4748BD3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12806"/>
            <a:ext cx="6553200" cy="26399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A8C2362C-3856-B887-D44A-666FD5FAC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699" y="991146"/>
            <a:ext cx="6057901" cy="8304709"/>
          </a:xfrm>
          <a:custGeom>
            <a:avLst/>
            <a:gdLst/>
            <a:ahLst/>
            <a:cxnLst/>
            <a:rect l="l" t="t" r="r" b="b"/>
            <a:pathLst>
              <a:path w="5747796" h="8304709">
                <a:moveTo>
                  <a:pt x="0" y="0"/>
                </a:moveTo>
                <a:lnTo>
                  <a:pt x="5747796" y="0"/>
                </a:lnTo>
                <a:lnTo>
                  <a:pt x="5747796" y="8304708"/>
                </a:lnTo>
                <a:lnTo>
                  <a:pt x="0" y="830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8631" t="-17899" r="-36264" b="-3450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18558" y="1863653"/>
            <a:ext cx="9740742" cy="5311843"/>
            <a:chOff x="0" y="161925"/>
            <a:chExt cx="12987657" cy="7082458"/>
          </a:xfrm>
        </p:grpSpPr>
        <p:sp>
          <p:nvSpPr>
            <p:cNvPr id="6" name="TextBox 6"/>
            <p:cNvSpPr txBox="1"/>
            <p:nvPr/>
          </p:nvSpPr>
          <p:spPr>
            <a:xfrm>
              <a:off x="0" y="5162531"/>
              <a:ext cx="12980170" cy="2081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Always on campaigns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Experience-driven storytelling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Itineraries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Influencer partnerships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1925"/>
              <a:ext cx="12987657" cy="2585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90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INCREASE CONVERSION</a:t>
              </a:r>
            </a:p>
            <a:p>
              <a:r>
                <a:rPr lang="en-US" sz="3600" b="1" dirty="0"/>
                <a:t> (key indicator of visits and spending)</a:t>
              </a:r>
              <a:endParaRPr lang="en-US" sz="3600" spc="270" dirty="0">
                <a:solidFill>
                  <a:srgbClr val="152B3A"/>
                </a:solidFill>
                <a:latin typeface="League Gothic"/>
                <a:ea typeface="League Gothic"/>
                <a:cs typeface="League Gothic"/>
                <a:sym typeface="League Gothic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593485"/>
              <a:ext cx="12982832" cy="114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1B2F4E"/>
                  </a:solidFill>
                  <a:ea typeface="Calibri"/>
                  <a:cs typeface="Calibri"/>
                </a:rPr>
                <a:t>Drive conversion across the full funnel — turning awareness into visits and visitor spend.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617527" y="8665210"/>
            <a:ext cx="8641773" cy="23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36"/>
              </a:lnSpc>
            </a:pPr>
            <a:r>
              <a:rPr lang="en-US" sz="1455" spc="145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Visit Southeast Montana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104942-935A-293A-8857-8BE907A24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2" y="8406764"/>
            <a:ext cx="685190" cy="685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469482-2D41-8734-D206-DC235598F7F2}"/>
              </a:ext>
            </a:extLst>
          </p:cNvPr>
          <p:cNvSpPr txBox="1"/>
          <p:nvPr/>
        </p:nvSpPr>
        <p:spPr>
          <a:xfrm>
            <a:off x="1756922" y="8749359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Dawson County Fair &amp; Rodeo/Ashton Jones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49792-AFFB-A08C-6E19-19EA0080C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160CFD56-2DC8-33E6-6CB5-B23465A0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86992F6-EFD2-1EBE-017F-F8998674C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E619557-E646-2BFB-E7BA-E054C9C9D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712C940-69CE-F606-8C53-5FCCF684F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99172" y="991146"/>
            <a:ext cx="6560128" cy="8304709"/>
          </a:xfrm>
          <a:custGeom>
            <a:avLst/>
            <a:gdLst/>
            <a:ahLst/>
            <a:cxnLst/>
            <a:rect l="l" t="t" r="r" b="b"/>
            <a:pathLst>
              <a:path w="5747796" h="8304709">
                <a:moveTo>
                  <a:pt x="0" y="0"/>
                </a:moveTo>
                <a:lnTo>
                  <a:pt x="5747796" y="0"/>
                </a:lnTo>
                <a:lnTo>
                  <a:pt x="5747796" y="8304708"/>
                </a:lnTo>
                <a:lnTo>
                  <a:pt x="0" y="830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8826" t="-452" r="-45408" b="4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2144E5A-A3BB-8838-65E3-8894BF45D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863653"/>
            <a:ext cx="9740742" cy="5843549"/>
            <a:chOff x="0" y="161925"/>
            <a:chExt cx="12987657" cy="7791399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2593FBD-03CB-AB2B-3680-040C74092D4D}"/>
                </a:ext>
              </a:extLst>
            </p:cNvPr>
            <p:cNvSpPr txBox="1"/>
            <p:nvPr/>
          </p:nvSpPr>
          <p:spPr>
            <a:xfrm>
              <a:off x="0" y="5871472"/>
              <a:ext cx="12980170" cy="2081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Cross-state collaborations/partnerships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Authentic local narratives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Destination Development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Niche retargeting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706DDC5-81FE-FF05-697F-CD08E73682A5}"/>
                </a:ext>
              </a:extLst>
            </p:cNvPr>
            <p:cNvSpPr txBox="1"/>
            <p:nvPr/>
          </p:nvSpPr>
          <p:spPr>
            <a:xfrm>
              <a:off x="0" y="161925"/>
              <a:ext cx="1298765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90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EXPAND MARKETING REACH &amp; CONTENT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6D04202-C702-7FA9-A0F3-1FD130AE6886}"/>
                </a:ext>
              </a:extLst>
            </p:cNvPr>
            <p:cNvSpPr txBox="1"/>
            <p:nvPr/>
          </p:nvSpPr>
          <p:spPr>
            <a:xfrm>
              <a:off x="0" y="4115179"/>
              <a:ext cx="12982832" cy="114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1B2F4E"/>
                  </a:solidFill>
                  <a:ea typeface="Calibri"/>
                  <a:cs typeface="Calibri"/>
                </a:rPr>
                <a:t>Broaden Southeast Montana's reach through partnerships, regional storytelling, and emerging-audience marketing.</a:t>
              </a: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9B51684B-FCDC-3517-4C92-D46C5D8C128F}"/>
              </a:ext>
            </a:extLst>
          </p:cNvPr>
          <p:cNvSpPr txBox="1"/>
          <p:nvPr/>
        </p:nvSpPr>
        <p:spPr>
          <a:xfrm>
            <a:off x="1028700" y="8665210"/>
            <a:ext cx="8641773" cy="23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36"/>
              </a:lnSpc>
            </a:pPr>
            <a:r>
              <a:rPr lang="en-US" sz="1455" spc="145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Visit Southeast Montana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FB00F-15FF-9030-434B-3EB875C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172" y="8433959"/>
            <a:ext cx="685190" cy="685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F767B0-000A-5C8D-A46C-5FF6F48293DC}"/>
              </a:ext>
            </a:extLst>
          </p:cNvPr>
          <p:cNvSpPr txBox="1"/>
          <p:nvPr/>
        </p:nvSpPr>
        <p:spPr>
          <a:xfrm>
            <a:off x="11384362" y="8776554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Northern </a:t>
            </a:r>
            <a:r>
              <a:rPr lang="en-US" dirty="0" err="1">
                <a:solidFill>
                  <a:srgbClr val="F2EEE2"/>
                </a:solidFill>
              </a:rPr>
              <a:t>Hotel,Billings</a:t>
            </a:r>
            <a:r>
              <a:rPr lang="en-US" dirty="0">
                <a:solidFill>
                  <a:srgbClr val="F2EEE2"/>
                </a:solidFill>
              </a:rPr>
              <a:t>/Amy Lynn Nelson</a:t>
            </a:r>
          </a:p>
        </p:txBody>
      </p:sp>
    </p:spTree>
    <p:extLst>
      <p:ext uri="{BB962C8B-B14F-4D97-AF65-F5344CB8AC3E}">
        <p14:creationId xmlns:p14="http://schemas.microsoft.com/office/powerpoint/2010/main" val="1797214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DE8D8-FC81-6A15-17DA-7591D0E1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6EA9BF27-8764-2654-DE5D-B280D5150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5A22F18-9357-8969-7FFE-E64576428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B0CBFAB-E498-13C7-E0EB-C12B1CDD6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5468876-629A-6CA8-3384-7FA1F42DD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1146"/>
            <a:ext cx="5753100" cy="8304709"/>
          </a:xfrm>
          <a:custGeom>
            <a:avLst/>
            <a:gdLst/>
            <a:ahLst/>
            <a:cxnLst/>
            <a:rect l="l" t="t" r="r" b="b"/>
            <a:pathLst>
              <a:path w="5747796" h="8304709">
                <a:moveTo>
                  <a:pt x="0" y="0"/>
                </a:moveTo>
                <a:lnTo>
                  <a:pt x="5747796" y="0"/>
                </a:lnTo>
                <a:lnTo>
                  <a:pt x="5747796" y="8304708"/>
                </a:lnTo>
                <a:lnTo>
                  <a:pt x="0" y="830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r="-52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84B76242-84CC-E1B7-439F-536EDF759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89266" y="1863653"/>
            <a:ext cx="9770034" cy="5586692"/>
            <a:chOff x="-39056" y="161925"/>
            <a:chExt cx="13026713" cy="744892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059E577-77E1-BCE2-DE71-895A806C3448}"/>
                </a:ext>
              </a:extLst>
            </p:cNvPr>
            <p:cNvSpPr txBox="1"/>
            <p:nvPr/>
          </p:nvSpPr>
          <p:spPr>
            <a:xfrm>
              <a:off x="-39056" y="6059055"/>
              <a:ext cx="12980170" cy="155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Recruitment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Resources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Online Education/Certification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E26EC7A-25EC-3EA7-05F6-BDB3B21A2043}"/>
                </a:ext>
              </a:extLst>
            </p:cNvPr>
            <p:cNvSpPr txBox="1"/>
            <p:nvPr/>
          </p:nvSpPr>
          <p:spPr>
            <a:xfrm>
              <a:off x="0" y="161925"/>
              <a:ext cx="1298765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90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REGIONAL AMBASSADOR PROGRAM</a:t>
              </a:r>
              <a:endParaRPr lang="en-US" sz="3600" spc="270" dirty="0">
                <a:solidFill>
                  <a:srgbClr val="152B3A"/>
                </a:solidFill>
                <a:latin typeface="League Gothic"/>
                <a:ea typeface="League Gothic"/>
                <a:cs typeface="League Gothic"/>
                <a:sym typeface="League Gothic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259F95E-039D-E980-E254-DFD7A818C446}"/>
                </a:ext>
              </a:extLst>
            </p:cNvPr>
            <p:cNvSpPr txBox="1"/>
            <p:nvPr/>
          </p:nvSpPr>
          <p:spPr>
            <a:xfrm>
              <a:off x="-39056" y="4303704"/>
              <a:ext cx="12982832" cy="114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1B2F4E"/>
                  </a:solidFill>
                  <a:ea typeface="Calibri"/>
                  <a:cs typeface="Calibri"/>
                </a:rPr>
                <a:t>Equip regional ambassadors with the training, content, and tools to share Southeast Montana with every visitor.</a:t>
              </a: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26812AA-86FD-977A-A60F-5F305E10787B}"/>
              </a:ext>
            </a:extLst>
          </p:cNvPr>
          <p:cNvSpPr txBox="1"/>
          <p:nvPr/>
        </p:nvSpPr>
        <p:spPr>
          <a:xfrm>
            <a:off x="8617527" y="8665210"/>
            <a:ext cx="8641773" cy="23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36"/>
              </a:lnSpc>
            </a:pPr>
            <a:r>
              <a:rPr lang="en-US" sz="1455" spc="145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Visit Southeast Montana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01B57-605E-D321-DD04-BEE6471CE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32" y="8406764"/>
            <a:ext cx="685190" cy="685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E7C067-C32D-821C-174C-C7033F91DC0D}"/>
              </a:ext>
            </a:extLst>
          </p:cNvPr>
          <p:cNvSpPr txBox="1"/>
          <p:nvPr/>
        </p:nvSpPr>
        <p:spPr>
          <a:xfrm>
            <a:off x="1756922" y="8749359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Musselshell Valley Historical Museum/Cody Hildreth</a:t>
            </a:r>
          </a:p>
        </p:txBody>
      </p:sp>
    </p:spTree>
    <p:extLst>
      <p:ext uri="{BB962C8B-B14F-4D97-AF65-F5344CB8AC3E}">
        <p14:creationId xmlns:p14="http://schemas.microsoft.com/office/powerpoint/2010/main" val="6106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A10C2-EE3A-600B-DA6E-1561E88D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D1AB05C7-79D9-F783-1A29-66CE68296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3084594-DCB1-D390-BE04-F32246040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0B3B9BC-86DA-B273-9EFE-48F852DE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387041-B8CA-9257-ACE1-260FF033C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47898" y="991146"/>
            <a:ext cx="5747796" cy="8304709"/>
          </a:xfrm>
          <a:custGeom>
            <a:avLst/>
            <a:gdLst/>
            <a:ahLst/>
            <a:cxnLst/>
            <a:rect l="l" t="t" r="r" b="b"/>
            <a:pathLst>
              <a:path w="5747796" h="8304709">
                <a:moveTo>
                  <a:pt x="0" y="0"/>
                </a:moveTo>
                <a:lnTo>
                  <a:pt x="5747796" y="0"/>
                </a:lnTo>
                <a:lnTo>
                  <a:pt x="5747796" y="8304708"/>
                </a:lnTo>
                <a:lnTo>
                  <a:pt x="0" y="83047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AC263DB-89CF-0721-1544-0DEE3326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863653"/>
            <a:ext cx="9789381" cy="6145809"/>
            <a:chOff x="0" y="161925"/>
            <a:chExt cx="13052510" cy="819441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8506383-7894-0B47-D639-151D45705AC9}"/>
                </a:ext>
              </a:extLst>
            </p:cNvPr>
            <p:cNvSpPr txBox="1"/>
            <p:nvPr/>
          </p:nvSpPr>
          <p:spPr>
            <a:xfrm>
              <a:off x="72340" y="6274486"/>
              <a:ext cx="12980170" cy="2081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Collaborations 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Educating with data and research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Raising awareness of Visit SEMT &amp; resources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Supporting capacity building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98525A3-F20D-B58B-8530-E116A02DD64F}"/>
                </a:ext>
              </a:extLst>
            </p:cNvPr>
            <p:cNvSpPr txBox="1"/>
            <p:nvPr/>
          </p:nvSpPr>
          <p:spPr>
            <a:xfrm>
              <a:off x="0" y="161925"/>
              <a:ext cx="12987657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90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SUPPORTING PARTNERS IN GROWING TOURISM ECONOMY</a:t>
              </a: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3665B1E-13E0-5B07-3024-EAF8697CBC49}"/>
                </a:ext>
              </a:extLst>
            </p:cNvPr>
            <p:cNvSpPr txBox="1"/>
            <p:nvPr/>
          </p:nvSpPr>
          <p:spPr>
            <a:xfrm>
              <a:off x="40943" y="4273871"/>
              <a:ext cx="12982832" cy="1149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1B2F4E"/>
                  </a:solidFill>
                  <a:ea typeface="Calibri"/>
                  <a:cs typeface="Calibri"/>
                </a:rPr>
                <a:t>Strengthen local businesses and partner organizations by sharing data, building capacity, and growing tourism region-wide.</a:t>
              </a: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D98F375F-011A-6543-84DF-09EBD8DCAF76}"/>
              </a:ext>
            </a:extLst>
          </p:cNvPr>
          <p:cNvSpPr txBox="1"/>
          <p:nvPr/>
        </p:nvSpPr>
        <p:spPr>
          <a:xfrm>
            <a:off x="1028700" y="8665210"/>
            <a:ext cx="8641773" cy="23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36"/>
              </a:lnSpc>
            </a:pPr>
            <a:r>
              <a:rPr lang="en-US" sz="1455" spc="145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Visit Southeast Montana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0A1410-02AF-4D06-BA82-ACE1568C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8382428"/>
            <a:ext cx="685190" cy="685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FA0F83-4872-AA5E-9112-8375965EEA8B}"/>
              </a:ext>
            </a:extLst>
          </p:cNvPr>
          <p:cNvSpPr txBox="1"/>
          <p:nvPr/>
        </p:nvSpPr>
        <p:spPr>
          <a:xfrm>
            <a:off x="12343790" y="8725023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Crow Fair/Brand MT</a:t>
            </a:r>
          </a:p>
        </p:txBody>
      </p:sp>
    </p:spTree>
    <p:extLst>
      <p:ext uri="{BB962C8B-B14F-4D97-AF65-F5344CB8AC3E}">
        <p14:creationId xmlns:p14="http://schemas.microsoft.com/office/powerpoint/2010/main" val="193688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B34A4067-2CEA-BE88-3BE9-C5C766FF5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6283411" cy="8317127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10993" y="6883678"/>
            <a:ext cx="2960192" cy="1231622"/>
            <a:chOff x="0" y="0"/>
            <a:chExt cx="3946923" cy="164216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3946923" cy="1487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422" spc="48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WENDY SWENSON</a:t>
              </a:r>
            </a:p>
            <a:p>
              <a:pPr algn="l">
                <a:lnSpc>
                  <a:spcPts val="2906"/>
                </a:lnSpc>
              </a:pPr>
              <a:endParaRPr lang="en-US" sz="2422" spc="48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4616" y="1139031"/>
              <a:ext cx="3877692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Executive Director</a:t>
              </a:r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0437" y="6883678"/>
            <a:ext cx="2960192" cy="1971318"/>
            <a:chOff x="0" y="0"/>
            <a:chExt cx="3946923" cy="262842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3946923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422" spc="48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JESSICA</a:t>
              </a:r>
            </a:p>
            <a:p>
              <a:pPr algn="l">
                <a:lnSpc>
                  <a:spcPts val="2906"/>
                </a:lnSpc>
              </a:pPr>
              <a:r>
                <a:rPr lang="en-US" sz="2422" spc="48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GRUBA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4616" y="1076631"/>
              <a:ext cx="3877692" cy="155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Content &amp; Ambassador Program Manager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B87DF61-5600-DD08-59ED-18C105FF7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93" y="1638300"/>
            <a:ext cx="3768368" cy="50244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8346AE-7D9B-AC03-1248-D5DB2EF39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r="27293"/>
          <a:stretch>
            <a:fillRect/>
          </a:stretch>
        </p:blipFill>
        <p:spPr>
          <a:xfrm>
            <a:off x="13078243" y="1638300"/>
            <a:ext cx="3609557" cy="5024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6B4BF-C456-3207-696E-23A578D43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45" y="2980561"/>
            <a:ext cx="4843719" cy="19512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24C0530-A6F9-DB23-382F-1EECAD921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2" y="8707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009766"/>
            <a:ext cx="18326412" cy="6226048"/>
          </a:xfrm>
          <a:custGeom>
            <a:avLst/>
            <a:gdLst/>
            <a:ahLst/>
            <a:cxnLst/>
            <a:rect l="l" t="t" r="r" b="b"/>
            <a:pathLst>
              <a:path w="19518481" h="3832787">
                <a:moveTo>
                  <a:pt x="0" y="0"/>
                </a:moveTo>
                <a:lnTo>
                  <a:pt x="19518480" y="0"/>
                </a:lnTo>
                <a:lnTo>
                  <a:pt x="19518480" y="3832787"/>
                </a:lnTo>
                <a:lnTo>
                  <a:pt x="0" y="383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1" b="-351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027495" y="5734374"/>
            <a:ext cx="6890190" cy="142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16600" spc="270" dirty="0">
                <a:solidFill>
                  <a:srgbClr val="152B3A"/>
                </a:solidFill>
                <a:latin typeface="League Gothic"/>
                <a:ea typeface="League Gothic"/>
                <a:cs typeface="League Gothic"/>
                <a:sym typeface="League Gothic"/>
              </a:rPr>
              <a:t>THANK YOU</a:t>
            </a:r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22272" y="4458448"/>
            <a:ext cx="8506540" cy="1940154"/>
            <a:chOff x="-4417" y="1936327"/>
            <a:chExt cx="11342053" cy="2586872"/>
          </a:xfrm>
        </p:grpSpPr>
        <p:sp>
          <p:nvSpPr>
            <p:cNvPr id="7" name="TextBox 7"/>
            <p:cNvSpPr txBox="1"/>
            <p:nvPr/>
          </p:nvSpPr>
          <p:spPr>
            <a:xfrm>
              <a:off x="4410" y="4031526"/>
              <a:ext cx="11328816" cy="491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815 S. 27</a:t>
              </a:r>
              <a:r>
                <a:rPr lang="en-US" sz="2227" spc="66" baseline="30000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th</a:t>
              </a: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St.    |    Billings, MT 59101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36327"/>
              <a:ext cx="11337636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endParaRPr lang="en-US" sz="2422" b="1" spc="48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607522"/>
              <a:ext cx="11328816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r>
                <a:rPr lang="en-US" sz="2227" b="1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wendy@southeastmontana.com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417" y="3310533"/>
              <a:ext cx="11328816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(406)-570-2417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A23DD67-B9E2-3829-F008-A0D31C38B439}"/>
              </a:ext>
            </a:extLst>
          </p:cNvPr>
          <p:cNvSpPr txBox="1"/>
          <p:nvPr/>
        </p:nvSpPr>
        <p:spPr>
          <a:xfrm>
            <a:off x="1010930" y="8953500"/>
            <a:ext cx="9753600" cy="51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118"/>
              </a:lnSpc>
            </a:pPr>
            <a:r>
              <a:rPr lang="en-US" sz="4000" b="1" spc="66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southeastmontana.com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965F50-0D63-6233-FB78-CA80C75A7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112" y="7239259"/>
            <a:ext cx="5534861" cy="3113360"/>
          </a:xfrm>
          <a:prstGeom prst="rect">
            <a:avLst/>
          </a:prstGeom>
        </p:spPr>
      </p:pic>
      <p:pic>
        <p:nvPicPr>
          <p:cNvPr id="16" name="Picture 15" descr="A white and black logo">
            <a:extLst>
              <a:ext uri="{FF2B5EF4-FFF2-40B4-BE49-F238E27FC236}">
                <a16:creationId xmlns:a16="http://schemas.microsoft.com/office/drawing/2014/main" id="{BB9A9EAF-1794-4178-2604-C939ED14B9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96212"/>
            <a:ext cx="685190" cy="685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411DED-74E5-32B8-45C7-09D4D3F85755}"/>
              </a:ext>
            </a:extLst>
          </p:cNvPr>
          <p:cNvSpPr txBox="1"/>
          <p:nvPr/>
        </p:nvSpPr>
        <p:spPr>
          <a:xfrm>
            <a:off x="837590" y="3638807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Wibaux County/Kelly Wicks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704850" y="-605940"/>
            <a:ext cx="19689828" cy="11426340"/>
            <a:chOff x="0" y="0"/>
            <a:chExt cx="26253104" cy="1523512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2" t="18187" r="21446" b="-259"/>
            <a:stretch>
              <a:fillRect/>
            </a:stretch>
          </p:blipFill>
          <p:spPr>
            <a:xfrm>
              <a:off x="0" y="0"/>
              <a:ext cx="13131800" cy="151384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4" r="11980"/>
            <a:stretch>
              <a:fillRect/>
            </a:stretch>
          </p:blipFill>
          <p:spPr>
            <a:xfrm>
              <a:off x="13121304" y="96720"/>
              <a:ext cx="13131800" cy="1513840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86075" y="3014345"/>
            <a:ext cx="12515850" cy="4258310"/>
            <a:chOff x="0" y="0"/>
            <a:chExt cx="16687800" cy="5677747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6687800" cy="5677747"/>
            </a:xfrm>
            <a:prstGeom prst="rect">
              <a:avLst/>
            </a:prstGeom>
            <a:solidFill>
              <a:srgbClr val="F2EEE2">
                <a:alpha val="9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431800" y="5195147"/>
              <a:ext cx="15824200" cy="50800"/>
            </a:xfrm>
            <a:prstGeom prst="rect">
              <a:avLst/>
            </a:prstGeom>
            <a:solidFill>
              <a:srgbClr val="152B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8"/>
            <p:cNvSpPr/>
            <p:nvPr/>
          </p:nvSpPr>
          <p:spPr>
            <a:xfrm>
              <a:off x="431800" y="457200"/>
              <a:ext cx="15824200" cy="50800"/>
            </a:xfrm>
            <a:prstGeom prst="rect">
              <a:avLst/>
            </a:prstGeom>
            <a:solidFill>
              <a:srgbClr val="152B3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14797" y="2742153"/>
              <a:ext cx="15088016" cy="2331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-US" sz="40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Lead with Landscape. Convert with Experience.</a:t>
              </a:r>
            </a:p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endPara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-US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Turn inspiration into understanding—and understanding into visits.</a:t>
              </a:r>
            </a:p>
            <a:p>
              <a:pPr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endParaRPr lang="en-US" sz="2000" dirty="0"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4987" y="1323147"/>
              <a:ext cx="15096836" cy="106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-US" sz="48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Familiarization is our North Star for FY27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7F146-23AA-C105-32A8-A48584C48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9351267"/>
            <a:ext cx="685190" cy="685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472C9-783E-E166-EF8D-484F4EEA3193}"/>
              </a:ext>
            </a:extLst>
          </p:cNvPr>
          <p:cNvSpPr txBox="1"/>
          <p:nvPr/>
        </p:nvSpPr>
        <p:spPr>
          <a:xfrm>
            <a:off x="697480" y="9693862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Strawberry Hill Recreation Area/Nate Luebbe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94CB75-BF4F-9057-25A0-422FE36A6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71" y="9351267"/>
            <a:ext cx="685190" cy="685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25D6CA-53A2-D169-3043-F2818D268ACA}"/>
              </a:ext>
            </a:extLst>
          </p:cNvPr>
          <p:cNvSpPr txBox="1"/>
          <p:nvPr/>
        </p:nvSpPr>
        <p:spPr>
          <a:xfrm>
            <a:off x="10018461" y="9693862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DJames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Custom Hats, Billings/Amy Lynn Nelson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445E29-2EE6-EFFA-B912-03CA2F82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3400" y="0"/>
            <a:ext cx="18821399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141;p25"/>
          <p:cNvSpPr txBox="1"/>
          <p:nvPr/>
        </p:nvSpPr>
        <p:spPr>
          <a:xfrm>
            <a:off x="1" y="725822"/>
            <a:ext cx="8307610" cy="123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buClr>
                <a:srgbClr val="000000"/>
              </a:buClr>
              <a:buSzPts val="2800"/>
            </a:pPr>
            <a:r>
              <a:rPr lang="en-US" sz="5600" kern="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Perceptions in a Nutshell</a:t>
            </a:r>
            <a:endParaRPr sz="5600" kern="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B5C0922-2150-78F4-01AF-AF6C6A50B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3400" y="1"/>
            <a:ext cx="18837965" cy="1032178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2" name="Google Shape;142;p25"/>
          <p:cNvSpPr txBox="1"/>
          <p:nvPr/>
        </p:nvSpPr>
        <p:spPr>
          <a:xfrm>
            <a:off x="7848600" y="3484499"/>
            <a:ext cx="9410700" cy="4370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Visitors See</a:t>
            </a:r>
            <a:endParaRPr sz="4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82880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Beautiful + Friendly + Historic + Memorable</a:t>
            </a:r>
          </a:p>
          <a:p>
            <a:pPr defTabSz="1828800">
              <a:buClr>
                <a:srgbClr val="000000"/>
              </a:buClr>
            </a:pPr>
            <a:endParaRPr sz="3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sz="3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82880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Non-Visitors See </a:t>
            </a:r>
          </a:p>
          <a:p>
            <a:pPr defTabSz="182880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Montana (generic) + Remote + Maybe Industrial + Unsure</a:t>
            </a:r>
            <a:endParaRPr sz="3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2800DCD-1FE2-8433-564A-9DF951D5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C8D2C4AE-AF19-119D-B3E1-1D880D18F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028700" y="9410699"/>
            <a:ext cx="14287500" cy="45719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647C5-68A0-84E7-54E9-B1F19785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8654778"/>
            <a:ext cx="2563061" cy="1441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9B323-34BF-50EB-659B-429F6E4C321D}"/>
              </a:ext>
            </a:extLst>
          </p:cNvPr>
          <p:cNvSpPr txBox="1"/>
          <p:nvPr/>
        </p:nvSpPr>
        <p:spPr>
          <a:xfrm>
            <a:off x="7848600" y="1775992"/>
            <a:ext cx="7944426" cy="11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 dirty="0">
                <a:solidFill>
                  <a:srgbClr val="152B3A"/>
                </a:solidFill>
                <a:latin typeface="League Gothic"/>
                <a:ea typeface="League Gothic"/>
                <a:cs typeface="League Gothic"/>
                <a:sym typeface="League Gothic"/>
              </a:rPr>
              <a:t>PERCEPTIONS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A84574-3A3C-DA59-A783-4251B9E1621E}"/>
              </a:ext>
            </a:extLst>
          </p:cNvPr>
          <p:cNvSpPr txBox="1"/>
          <p:nvPr/>
        </p:nvSpPr>
        <p:spPr>
          <a:xfrm>
            <a:off x="7848600" y="8848073"/>
            <a:ext cx="927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Helvetica Neue"/>
                <a:ea typeface="Helvetica Neue"/>
                <a:cs typeface="Helvetica Neue"/>
              </a:rPr>
              <a:t>FY26 Southeast Montana visitor survey</a:t>
            </a:r>
            <a:endParaRPr lang="en-US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EEDCA6C-014D-F05F-69F7-F6F51B0F8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09650"/>
            <a:ext cx="6141674" cy="8419553"/>
          </a:xfrm>
          <a:custGeom>
            <a:avLst/>
            <a:gdLst/>
            <a:ahLst/>
            <a:cxnLst/>
            <a:rect l="l" t="t" r="r" b="b"/>
            <a:pathLst>
              <a:path w="5747796" h="8304709">
                <a:moveTo>
                  <a:pt x="0" y="0"/>
                </a:moveTo>
                <a:lnTo>
                  <a:pt x="5747796" y="0"/>
                </a:lnTo>
                <a:lnTo>
                  <a:pt x="5747796" y="8304708"/>
                </a:lnTo>
                <a:lnTo>
                  <a:pt x="0" y="83047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A705B4-47A4-384B-4674-C08BE61F0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80" y="8592160"/>
            <a:ext cx="685190" cy="685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389064-B813-2203-D183-B1D7B411C96A}"/>
              </a:ext>
            </a:extLst>
          </p:cNvPr>
          <p:cNvSpPr txBox="1"/>
          <p:nvPr/>
        </p:nvSpPr>
        <p:spPr>
          <a:xfrm>
            <a:off x="1848070" y="8934755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Makoshika State Park/RV There Yet TV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8C5C4E3-BB98-5E7A-C2A7-0D76B45EE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33084" y="1"/>
            <a:ext cx="18637627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8327" y="9258299"/>
            <a:ext cx="14344073" cy="45719"/>
          </a:xfrm>
          <a:prstGeom prst="rect">
            <a:avLst/>
          </a:prstGeom>
          <a:solidFill>
            <a:srgbClr val="85351D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5351D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8327" y="2251292"/>
            <a:ext cx="6435688" cy="5327992"/>
            <a:chOff x="0" y="161925"/>
            <a:chExt cx="10592568" cy="4720679"/>
          </a:xfrm>
        </p:grpSpPr>
        <p:sp>
          <p:nvSpPr>
            <p:cNvPr id="6" name="TextBox 6"/>
            <p:cNvSpPr txBox="1"/>
            <p:nvPr/>
          </p:nvSpPr>
          <p:spPr>
            <a:xfrm>
              <a:off x="0" y="161925"/>
              <a:ext cx="10592568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en-US" sz="90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WHY OUR GUESTS VISIT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90269"/>
              <a:ext cx="9525090" cy="27923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endParaRPr lang="en-US" sz="2227" spc="66" dirty="0">
                <a:solidFill>
                  <a:srgbClr val="152B3A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  <a:p>
              <a:pPr algn="l">
                <a:lnSpc>
                  <a:spcPts val="3118"/>
                </a:lnSpc>
              </a:pPr>
              <a:r>
                <a:rPr lang="en-US" sz="2227" spc="66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Our visitors come for memorable experiences, to get off the beaten path and enjoy our welcoming communities. They enjoy scenic, peaceful and uncrowded areas, allowing them to make emotional connections.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ACFC92-D48F-BD1D-5FEF-B87D928AE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8654778"/>
            <a:ext cx="2563061" cy="1441722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9C3E61B-B10D-EA7A-F477-8EEE65797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476688"/>
              </p:ext>
            </p:extLst>
          </p:nvPr>
        </p:nvGraphicFramePr>
        <p:xfrm>
          <a:off x="6501448" y="1247639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400F2B2-45E2-D6DB-CC0F-D38C9FF84883}"/>
              </a:ext>
            </a:extLst>
          </p:cNvPr>
          <p:cNvSpPr txBox="1"/>
          <p:nvPr/>
        </p:nvSpPr>
        <p:spPr>
          <a:xfrm>
            <a:off x="1246006" y="8775078"/>
            <a:ext cx="927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Helvetica Neue"/>
                <a:ea typeface="Helvetica Neue"/>
                <a:cs typeface="Helvetica Neue"/>
              </a:rPr>
              <a:t>FY26 Southeast Montana visitor survey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2C301C46-FCE3-E665-888E-74D4A33F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2382" y="980209"/>
            <a:ext cx="8246918" cy="8326582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4367373"/>
            <a:ext cx="7685172" cy="4548027"/>
          </a:xfrm>
          <a:custGeom>
            <a:avLst/>
            <a:gdLst/>
            <a:ahLst/>
            <a:cxnLst/>
            <a:rect l="l" t="t" r="r" b="b"/>
            <a:pathLst>
              <a:path w="7685172" h="4303135">
                <a:moveTo>
                  <a:pt x="0" y="0"/>
                </a:moveTo>
                <a:lnTo>
                  <a:pt x="7685172" y="0"/>
                </a:lnTo>
                <a:lnTo>
                  <a:pt x="7685172" y="4303135"/>
                </a:lnTo>
                <a:lnTo>
                  <a:pt x="0" y="4303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502093"/>
            <a:ext cx="76231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>
                <a:solidFill>
                  <a:srgbClr val="152B3A"/>
                </a:solidFill>
                <a:latin typeface="League Gothic"/>
                <a:ea typeface="League Gothic"/>
                <a:cs typeface="League Gothic"/>
                <a:sym typeface="League Gothic"/>
              </a:rPr>
              <a:t>TOP 3 ACTIVITIES</a:t>
            </a:r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11302" y="1624965"/>
            <a:ext cx="7049077" cy="6447555"/>
            <a:chOff x="0" y="0"/>
            <a:chExt cx="9398770" cy="8596740"/>
          </a:xfrm>
        </p:grpSpPr>
        <p:sp>
          <p:nvSpPr>
            <p:cNvPr id="8" name="TextBox 8"/>
            <p:cNvSpPr txBox="1"/>
            <p:nvPr/>
          </p:nvSpPr>
          <p:spPr>
            <a:xfrm>
              <a:off x="0" y="671195"/>
              <a:ext cx="9373370" cy="1551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F2EEE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80% - drive traffic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F2EEE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Sited high satisfaction with wide open spaces and landscapes.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37337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422" b="1" spc="48" dirty="0">
                  <a:solidFill>
                    <a:srgbClr val="F2EEE2"/>
                  </a:solidFill>
                  <a:latin typeface="Montserrat Bold" panose="00000800000000000000" charset="0"/>
                  <a:ea typeface="Montserrat Light"/>
                  <a:cs typeface="Montserrat Light"/>
                  <a:sym typeface="Montserrat Light"/>
                </a:rPr>
                <a:t>SCENIC DRIVES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" y="3554943"/>
              <a:ext cx="8622531" cy="1551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118"/>
                </a:lnSpc>
              </a:pPr>
              <a:r>
                <a:rPr lang="en-US" sz="2227" spc="66" dirty="0">
                  <a:solidFill>
                    <a:srgbClr val="F2EEE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Combining all aspects listed including camping, hiking, hunting, fishing, state parks, etc.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883747"/>
              <a:ext cx="937337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422" b="1" spc="48" dirty="0">
                  <a:solidFill>
                    <a:srgbClr val="F2EEE2"/>
                  </a:solidFill>
                  <a:latin typeface="Montserrat Bold" panose="00000800000000000000" charset="0"/>
                  <a:ea typeface="Montserrat Light"/>
                  <a:cs typeface="Montserrat Light"/>
                  <a:sym typeface="Montserrat Light"/>
                </a:rPr>
                <a:t>OUTDOOR RECREATION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514888"/>
              <a:ext cx="9398770" cy="2081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F2EEE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Historic Sites and Museums ranked highly in surveys.</a:t>
              </a:r>
            </a:p>
            <a:p>
              <a:pPr marL="342900" indent="-342900" algn="l">
                <a:lnSpc>
                  <a:spcPts val="3118"/>
                </a:lnSpc>
                <a:buFont typeface="Arial" panose="020B0604020202020204" pitchFamily="34" charset="0"/>
                <a:buChar char="•"/>
              </a:pPr>
              <a:r>
                <a:rPr lang="en-US" sz="2227" spc="66" dirty="0">
                  <a:solidFill>
                    <a:srgbClr val="F2EEE2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Most visited site in region – Little Big Horn Battlefield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843693"/>
              <a:ext cx="937337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422" spc="48" dirty="0">
                  <a:solidFill>
                    <a:srgbClr val="F2EEE2"/>
                  </a:solidFill>
                  <a:latin typeface="Montserrat Bold" panose="00000800000000000000" charset="0"/>
                  <a:ea typeface="Montserrat Light"/>
                  <a:cs typeface="Montserrat Light"/>
                  <a:sym typeface="Montserrat Light"/>
                </a:rPr>
                <a:t>HISTORY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AFA558-93F1-BEA4-FE84-3E47162F357C}"/>
              </a:ext>
            </a:extLst>
          </p:cNvPr>
          <p:cNvSpPr txBox="1"/>
          <p:nvPr/>
        </p:nvSpPr>
        <p:spPr>
          <a:xfrm>
            <a:off x="6019800" y="3884454"/>
            <a:ext cx="2694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Helvetica Neue"/>
              </a:rPr>
              <a:t>Sources: ITRR reports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987467-EDC8-A056-B588-77B279AAC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50" y="8093940"/>
            <a:ext cx="685190" cy="685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A7A746-5CDD-A5CF-0BA1-48A60D12B14E}"/>
              </a:ext>
            </a:extLst>
          </p:cNvPr>
          <p:cNvSpPr txBox="1"/>
          <p:nvPr/>
        </p:nvSpPr>
        <p:spPr>
          <a:xfrm>
            <a:off x="1845040" y="8436535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Bighorn River/Drew Baker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928475E5-C1DE-6EC6-EB33-9075DE09E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1"/>
            <a:ext cx="18288001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" y="3763400"/>
            <a:ext cx="18288004" cy="6551676"/>
          </a:xfrm>
          <a:custGeom>
            <a:avLst/>
            <a:gdLst/>
            <a:ahLst/>
            <a:cxnLst/>
            <a:rect l="l" t="t" r="r" b="b"/>
            <a:pathLst>
              <a:path w="19061281" h="4651937">
                <a:moveTo>
                  <a:pt x="0" y="0"/>
                </a:moveTo>
                <a:lnTo>
                  <a:pt x="19061280" y="0"/>
                </a:lnTo>
                <a:lnTo>
                  <a:pt x="19061280" y="4651937"/>
                </a:lnTo>
                <a:lnTo>
                  <a:pt x="0" y="465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45" t="-81046" r="145" b="-73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5000" y="2019299"/>
            <a:ext cx="8902702" cy="1256434"/>
            <a:chOff x="26170" y="161925"/>
            <a:chExt cx="11870269" cy="1675246"/>
          </a:xfrm>
        </p:grpSpPr>
        <p:sp>
          <p:nvSpPr>
            <p:cNvPr id="5" name="TextBox 5"/>
            <p:cNvSpPr txBox="1"/>
            <p:nvPr/>
          </p:nvSpPr>
          <p:spPr>
            <a:xfrm>
              <a:off x="26170" y="161925"/>
              <a:ext cx="9554600" cy="1675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en-US" sz="115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97%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692401" y="601220"/>
              <a:ext cx="9204038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800" spc="48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WOULD VISIT AGAIN</a:t>
              </a: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2E4D9279-A212-01F9-8DB0-84F39E321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56460" y="1933764"/>
            <a:ext cx="8902702" cy="1256434"/>
            <a:chOff x="26170" y="161925"/>
            <a:chExt cx="11870269" cy="1675246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41A466DA-7D11-EFD5-EFAA-BD77E1A34489}"/>
                </a:ext>
              </a:extLst>
            </p:cNvPr>
            <p:cNvSpPr txBox="1"/>
            <p:nvPr/>
          </p:nvSpPr>
          <p:spPr>
            <a:xfrm>
              <a:off x="26170" y="161925"/>
              <a:ext cx="9554600" cy="1675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en-US" sz="115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83%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BA0DF6C-AB0A-CF1F-92BA-1BC68CFDCFBE}"/>
                </a:ext>
              </a:extLst>
            </p:cNvPr>
            <p:cNvSpPr txBox="1"/>
            <p:nvPr/>
          </p:nvSpPr>
          <p:spPr>
            <a:xfrm>
              <a:off x="2923521" y="601220"/>
              <a:ext cx="8972918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06"/>
                </a:lnSpc>
              </a:pPr>
              <a:r>
                <a:rPr lang="en-US" sz="2800" spc="48" dirty="0">
                  <a:solidFill>
                    <a:srgbClr val="152B3A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WOULD RECOMMEND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44335E-7F8E-F2BB-5B8A-CD6290B3130F}"/>
              </a:ext>
            </a:extLst>
          </p:cNvPr>
          <p:cNvSpPr txBox="1"/>
          <p:nvPr/>
        </p:nvSpPr>
        <p:spPr>
          <a:xfrm>
            <a:off x="13755504" y="3394932"/>
            <a:ext cx="927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12529"/>
                </a:solidFill>
                <a:effectLst/>
                <a:latin typeface="Helvetica Neue"/>
                <a:ea typeface="Helvetica Neue"/>
                <a:cs typeface="Helvetica Neue"/>
              </a:rPr>
              <a:t>FY26 Southeast Montana visitor survey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DA9218-473F-263B-D08C-793181139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064" y="9224545"/>
            <a:ext cx="685190" cy="685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2DB63A-F530-A3E3-CD66-1479B27083FC}"/>
              </a:ext>
            </a:extLst>
          </p:cNvPr>
          <p:cNvSpPr txBox="1"/>
          <p:nvPr/>
        </p:nvSpPr>
        <p:spPr>
          <a:xfrm>
            <a:off x="15284254" y="9567140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Bighorn River/Drew Baker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6A464B-F208-BDA9-DA71-77F7906C4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3400" y="0"/>
            <a:ext cx="188214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500AC99-D3CB-912D-2559-22CB8E890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3400" y="1"/>
            <a:ext cx="18837965" cy="1032178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2" name="Google Shape;592;p80"/>
          <p:cNvSpPr txBox="1"/>
          <p:nvPr/>
        </p:nvSpPr>
        <p:spPr>
          <a:xfrm>
            <a:off x="8272400" y="5655896"/>
            <a:ext cx="52800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Retarget:</a:t>
            </a:r>
            <a:r>
              <a:rPr lang="en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Website + DD site visitors, prior social engagers, people who like and follow social, lookalikes</a:t>
            </a: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80"/>
          <p:cNvSpPr txBox="1"/>
          <p:nvPr/>
        </p:nvSpPr>
        <p:spPr>
          <a:xfrm>
            <a:off x="13616798" y="5655896"/>
            <a:ext cx="32040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 Your Trip</a:t>
            </a: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80"/>
          <p:cNvSpPr txBox="1"/>
          <p:nvPr/>
        </p:nvSpPr>
        <p:spPr>
          <a:xfrm>
            <a:off x="8272400" y="3763116"/>
            <a:ext cx="54042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Target:</a:t>
            </a:r>
            <a:r>
              <a:rPr lang="en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Relevant Geos + Behavioral/Interest</a:t>
            </a: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828800">
              <a:buClr>
                <a:srgbClr val="000000"/>
              </a:buClr>
            </a:pPr>
            <a:r>
              <a:rPr lang="en" sz="24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Retarget:</a:t>
            </a:r>
            <a:r>
              <a:rPr lang="en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Leads List from past 3 years (first-party data)</a:t>
            </a: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80"/>
          <p:cNvSpPr txBox="1"/>
          <p:nvPr/>
        </p:nvSpPr>
        <p:spPr>
          <a:xfrm>
            <a:off x="8491398" y="3249167"/>
            <a:ext cx="2486400" cy="507771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b="1" kern="0" dirty="0">
                <a:solidFill>
                  <a:srgbClr val="C9823C"/>
                </a:solidFill>
                <a:latin typeface="Oswald"/>
                <a:ea typeface="Oswald"/>
                <a:cs typeface="Oswald"/>
                <a:sym typeface="Oswald"/>
              </a:rPr>
              <a:t>TARGETING</a:t>
            </a:r>
            <a:endParaRPr b="1" kern="0" dirty="0">
              <a:solidFill>
                <a:srgbClr val="C9823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7" name="Google Shape;597;p80"/>
          <p:cNvSpPr txBox="1"/>
          <p:nvPr/>
        </p:nvSpPr>
        <p:spPr>
          <a:xfrm>
            <a:off x="13616798" y="3763116"/>
            <a:ext cx="32040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Explore / Learn More</a:t>
            </a: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80"/>
          <p:cNvSpPr txBox="1"/>
          <p:nvPr/>
        </p:nvSpPr>
        <p:spPr>
          <a:xfrm>
            <a:off x="13616798" y="3249167"/>
            <a:ext cx="2486400" cy="507771"/>
          </a:xfrm>
          <a:prstGeom prst="rect">
            <a:avLst/>
          </a:prstGeom>
          <a:solidFill>
            <a:srgbClr val="F4F1E4"/>
          </a:solidFill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b="1" kern="0">
                <a:solidFill>
                  <a:srgbClr val="C9823C"/>
                </a:solidFill>
                <a:latin typeface="Oswald"/>
                <a:ea typeface="Oswald"/>
                <a:cs typeface="Oswald"/>
                <a:sym typeface="Oswald"/>
              </a:rPr>
              <a:t>CTA</a:t>
            </a:r>
            <a:endParaRPr b="1" kern="0">
              <a:solidFill>
                <a:srgbClr val="C9823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9" name="Google Shape;599;p80"/>
          <p:cNvSpPr txBox="1"/>
          <p:nvPr/>
        </p:nvSpPr>
        <p:spPr>
          <a:xfrm>
            <a:off x="13616798" y="7395300"/>
            <a:ext cx="32040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Download a Free Travel Guide</a:t>
            </a: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80"/>
          <p:cNvSpPr txBox="1"/>
          <p:nvPr/>
        </p:nvSpPr>
        <p:spPr>
          <a:xfrm>
            <a:off x="8272400" y="7395300"/>
            <a:ext cx="52206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defTabSz="1828800"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Retarget: </a:t>
            </a:r>
            <a:r>
              <a:rPr lang="en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Website + DD site visitors, mid-funnel ad engagers</a:t>
            </a: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828800"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Exclude:</a:t>
            </a:r>
            <a:r>
              <a:rPr lang="en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Weekly leads list</a:t>
            </a:r>
            <a:endParaRPr sz="2400" ker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82880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027100" y="7470450"/>
            <a:ext cx="4396200" cy="1009200"/>
          </a:xfrm>
          <a:prstGeom prst="trapezoid">
            <a:avLst>
              <a:gd name="adj" fmla="val 25000"/>
            </a:avLst>
          </a:prstGeom>
          <a:solidFill>
            <a:srgbClr val="62755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2" name="Google Shape;602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197900" y="4122650"/>
            <a:ext cx="6104400" cy="1009200"/>
          </a:xfrm>
          <a:prstGeom prst="trapezoid">
            <a:avLst>
              <a:gd name="adj" fmla="val 25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3" name="Google Shape;603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632150" y="5852426"/>
            <a:ext cx="5242800" cy="1009200"/>
          </a:xfrm>
          <a:prstGeom prst="trapezoid">
            <a:avLst>
              <a:gd name="adj" fmla="val 25000"/>
            </a:avLst>
          </a:prstGeom>
          <a:solidFill>
            <a:srgbClr val="C9823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u="sng" kern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4" name="Google Shape;604;p80"/>
          <p:cNvSpPr txBox="1"/>
          <p:nvPr/>
        </p:nvSpPr>
        <p:spPr>
          <a:xfrm>
            <a:off x="2196750" y="7515900"/>
            <a:ext cx="41136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" sz="3600" b="1" ker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CONVERSION</a:t>
            </a:r>
            <a:endParaRPr sz="3600" b="1" kern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5" name="Google Shape;605;p80"/>
          <p:cNvSpPr txBox="1"/>
          <p:nvPr/>
        </p:nvSpPr>
        <p:spPr>
          <a:xfrm>
            <a:off x="1428750" y="4122650"/>
            <a:ext cx="5619600" cy="10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" sz="3600" b="1" ker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AWARENESS</a:t>
            </a:r>
            <a:endParaRPr sz="3600" b="1" kern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6" name="Google Shape;606;p80"/>
          <p:cNvSpPr txBox="1"/>
          <p:nvPr/>
        </p:nvSpPr>
        <p:spPr>
          <a:xfrm>
            <a:off x="1885950" y="5889050"/>
            <a:ext cx="46860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" sz="3600" b="1" ker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CONSIDERATION</a:t>
            </a:r>
            <a:endParaRPr sz="3600" b="1" kern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1EB7133-3319-4F54-BB44-39053F72BCD3}"/>
              </a:ext>
            </a:extLst>
          </p:cNvPr>
          <p:cNvSpPr txBox="1"/>
          <p:nvPr/>
        </p:nvSpPr>
        <p:spPr>
          <a:xfrm>
            <a:off x="932874" y="1778950"/>
            <a:ext cx="12173526" cy="117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270" dirty="0">
                <a:solidFill>
                  <a:srgbClr val="152B3A"/>
                </a:solidFill>
                <a:latin typeface="League Gothic"/>
                <a:ea typeface="League Gothic"/>
                <a:cs typeface="League Gothic"/>
                <a:sym typeface="League Gothic"/>
              </a:rPr>
              <a:t>AUDIENCE &amp; MEDIA STRATEGY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A7C6A44-37FD-1DA2-C72D-E71268C61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45B5830B-1B7E-5D4C-0F72-41DCEE3A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028700" y="9410699"/>
            <a:ext cx="14287500" cy="45719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98DA2-12B5-C507-EBEA-C437A60AB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8654778"/>
            <a:ext cx="2563061" cy="14417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B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247900"/>
            <a:ext cx="18288000" cy="8520346"/>
          </a:xfrm>
          <a:custGeom>
            <a:avLst/>
            <a:gdLst/>
            <a:ahLst/>
            <a:cxnLst/>
            <a:rect l="l" t="t" r="r" b="b"/>
            <a:pathLst>
              <a:path w="19289881" h="4956737">
                <a:moveTo>
                  <a:pt x="0" y="0"/>
                </a:moveTo>
                <a:lnTo>
                  <a:pt x="19289880" y="0"/>
                </a:lnTo>
                <a:lnTo>
                  <a:pt x="19289880" y="4956737"/>
                </a:lnTo>
                <a:lnTo>
                  <a:pt x="0" y="495673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6667500"/>
            <a:ext cx="9070950" cy="2884469"/>
            <a:chOff x="0" y="161925"/>
            <a:chExt cx="12094600" cy="3845959"/>
          </a:xfrm>
        </p:grpSpPr>
        <p:sp>
          <p:nvSpPr>
            <p:cNvPr id="4" name="TextBox 4"/>
            <p:cNvSpPr txBox="1"/>
            <p:nvPr/>
          </p:nvSpPr>
          <p:spPr>
            <a:xfrm>
              <a:off x="0" y="161925"/>
              <a:ext cx="12094600" cy="156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en-US" sz="9000" spc="270" dirty="0">
                  <a:solidFill>
                    <a:srgbClr val="F2EEE2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STRATEGIC PRIORITIES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69531"/>
              <a:ext cx="11998036" cy="538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1"/>
                </a:lnSpc>
              </a:pPr>
              <a:endParaRPr lang="en-US" sz="2422" spc="242" dirty="0">
                <a:solidFill>
                  <a:srgbClr val="F2EEE2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408227" y="8592800"/>
            <a:ext cx="6851073" cy="30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83"/>
              </a:lnSpc>
            </a:pPr>
            <a:r>
              <a:rPr lang="en-US" sz="1845" spc="184" dirty="0">
                <a:solidFill>
                  <a:srgbClr val="F2EEE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Visit Southeast Montana</a:t>
            </a: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F2EEE2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E94CC-C281-50DE-80D5-B8B321BF5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210" y="5402083"/>
            <a:ext cx="685190" cy="685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F3951D-6F62-D5A9-797C-F3425943618E}"/>
              </a:ext>
            </a:extLst>
          </p:cNvPr>
          <p:cNvSpPr txBox="1"/>
          <p:nvPr/>
        </p:nvSpPr>
        <p:spPr>
          <a:xfrm>
            <a:off x="13868400" y="5744678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Rosebud County/Nathan Satran Photography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29F01FFD-918A-DDA2-38C1-BD44739D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1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5" t="-13040" b="-130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8419788" y="4990587"/>
            <a:ext cx="8839512" cy="361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dirty="0"/>
              <a:t>Outdoor Recreation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sz="3200" dirty="0"/>
              <a:t>Historical Significance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sz="3200" dirty="0"/>
              <a:t>Western Authenticity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sz="3200" dirty="0"/>
              <a:t>Dinosaur Adventures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sz="3200" dirty="0"/>
              <a:t>Crow &amp; Northern Cheyenne Culture</a:t>
            </a:r>
            <a:endParaRPr lang="en-US" sz="2800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4998244"/>
            <a:ext cx="6708750" cy="2947429"/>
            <a:chOff x="0" y="161925"/>
            <a:chExt cx="8945000" cy="3929906"/>
          </a:xfrm>
        </p:grpSpPr>
        <p:sp>
          <p:nvSpPr>
            <p:cNvPr id="4" name="TextBox 4"/>
            <p:cNvSpPr txBox="1"/>
            <p:nvPr/>
          </p:nvSpPr>
          <p:spPr>
            <a:xfrm>
              <a:off x="0" y="161925"/>
              <a:ext cx="8945000" cy="1561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000"/>
                </a:lnSpc>
              </a:pPr>
              <a:r>
                <a:rPr lang="en-US" sz="9000" spc="270" dirty="0">
                  <a:solidFill>
                    <a:srgbClr val="152B3A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PILLARS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33031"/>
              <a:ext cx="8880963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8"/>
                </a:lnSpc>
              </a:pPr>
              <a:endParaRPr lang="en-US" sz="2715" b="1" spc="54" dirty="0">
                <a:solidFill>
                  <a:srgbClr val="152B3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152B3A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227" y="723900"/>
            <a:ext cx="16193546" cy="3699346"/>
          </a:xfrm>
          <a:custGeom>
            <a:avLst/>
            <a:gdLst/>
            <a:ahLst/>
            <a:cxnLst/>
            <a:rect l="l" t="t" r="r" b="b"/>
            <a:pathLst>
              <a:path w="16193546" h="3364409">
                <a:moveTo>
                  <a:pt x="0" y="0"/>
                </a:moveTo>
                <a:lnTo>
                  <a:pt x="16193546" y="0"/>
                </a:lnTo>
                <a:lnTo>
                  <a:pt x="16193546" y="3364409"/>
                </a:lnTo>
                <a:lnTo>
                  <a:pt x="0" y="336440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46810" b="-602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326DD-4739-F6E4-0B04-0BE50DDD5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3593661"/>
            <a:ext cx="685190" cy="685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E94681-BF90-B80C-4147-B0B2E3310A4A}"/>
              </a:ext>
            </a:extLst>
          </p:cNvPr>
          <p:cNvSpPr txBox="1"/>
          <p:nvPr/>
        </p:nvSpPr>
        <p:spPr>
          <a:xfrm>
            <a:off x="13334390" y="3936256"/>
            <a:ext cx="532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EEE2"/>
                </a:solidFill>
              </a:rPr>
              <a:t>Little Big Horn Battlefield/Andy Austin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93C47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8327</TotalTime>
  <Words>619</Words>
  <Application>Microsoft Office PowerPoint</Application>
  <PresentationFormat>Custom</PresentationFormat>
  <Paragraphs>114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Montserrat Bold</vt:lpstr>
      <vt:lpstr>Montserrat Light</vt:lpstr>
      <vt:lpstr>Aptos</vt:lpstr>
      <vt:lpstr>Helvetica Neue</vt:lpstr>
      <vt:lpstr>League Gothic</vt:lpstr>
      <vt:lpstr>Arial</vt:lpstr>
      <vt:lpstr>Oswald</vt:lpstr>
      <vt:lpstr>DM Sans</vt:lpstr>
      <vt:lpstr>Calibri</vt:lpstr>
      <vt:lpstr>Office Theme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Modern Slow Living Guide Presentation</dc:title>
  <cp:lastModifiedBy>Jackson, Todd</cp:lastModifiedBy>
  <cp:revision>23</cp:revision>
  <dcterms:created xsi:type="dcterms:W3CDTF">2006-08-16T00:00:00Z</dcterms:created>
  <dcterms:modified xsi:type="dcterms:W3CDTF">2026-06-18T14:34:36Z</dcterms:modified>
  <dc:identifier>DAHA8fu2efI</dc:identifier>
</cp:coreProperties>
</file>