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0"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5143500" type="screen16x9"/>
  <p:notesSz cx="6858000" cy="9144000"/>
  <p:embeddedFontLst>
    <p:embeddedFont>
      <p:font typeface="Bebas Neue" panose="020B0606020202050201" pitchFamily="34" charset="77"/>
      <p:regular r:id="rId18"/>
    </p:embeddedFont>
    <p:embeddedFont>
      <p:font typeface="DM Sans" pitchFamily="2" charset="77"/>
      <p:regular r:id="rId19"/>
    </p:embeddedFont>
    <p:embeddedFont>
      <p:font typeface="IBM Plex Mono" panose="020B0509050203000203" pitchFamily="49" charset="77"/>
      <p:regular r:id="rId20"/>
    </p:embeddedFont>
    <p:embeddedFont>
      <p:font typeface="Oswald" pitchFamily="2" charset="77"/>
      <p:regular r:id="rId21"/>
      <p:bold r:id="rId22"/>
    </p:embeddedFont>
    <p:embeddedFont>
      <p:font typeface="Oswald SemiBold" pitchFamily="2" charset="77"/>
      <p:regular r:id="rId23"/>
      <p:bold r:id="rId24"/>
    </p:embeddedFont>
    <p:embeddedFont>
      <p:font typeface="Playfair Display Black" pitchFamily="2" charset="77"/>
      <p:bold r:id="rId25"/>
      <p:italic r:id="rId26"/>
      <p:boldItalic r:id="rId27"/>
    </p:embeddedFont>
    <p:embeddedFont>
      <p:font typeface="Poppins" pitchFamily="2" charset="77"/>
      <p:regular r:id="rId28"/>
    </p:embeddedFont>
    <p:embeddedFont>
      <p:font typeface="Poppins SemiBold" panose="00000700000000000000" pitchFamily="2" charset="77"/>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417">
          <p15:clr>
            <a:srgbClr val="747775"/>
          </p15:clr>
        </p15:guide>
        <p15:guide id="2" orient="horz" pos="608">
          <p15:clr>
            <a:srgbClr val="747775"/>
          </p15:clr>
        </p15:guide>
        <p15:guide id="3" orient="horz" pos="513">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E43E96F-2F79-447C-9961-D00FC2CF2BFB}">
  <a:tblStyle styleId="{5E43E96F-2F79-447C-9961-D00FC2CF2BF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58"/>
  </p:normalViewPr>
  <p:slideViewPr>
    <p:cSldViewPr snapToGrid="0">
      <p:cViewPr varScale="1">
        <p:scale>
          <a:sx n="154" d="100"/>
          <a:sy n="154" d="100"/>
        </p:scale>
        <p:origin x="888" y="192"/>
      </p:cViewPr>
      <p:guideLst>
        <p:guide orient="horz" pos="417"/>
        <p:guide orient="horz" pos="608"/>
        <p:guide orient="horz" pos="513"/>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font" Target="fonts/font1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
        <p:cNvGrpSpPr/>
        <p:nvPr/>
      </p:nvGrpSpPr>
      <p:grpSpPr>
        <a:xfrm>
          <a:off x="0" y="0"/>
          <a:ext cx="0" cy="0"/>
          <a:chOff x="0" y="0"/>
          <a:chExt cx="0" cy="0"/>
        </a:xfrm>
      </p:grpSpPr>
      <p:sp>
        <p:nvSpPr>
          <p:cNvPr id="16" name="Google Shape;16;g2b5eb4bfcf9_0_30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 name="Google Shape;17;g2b5eb4bfcf9_0_3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3e922c1ea54_0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3e922c1ea54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279d9a82acc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279d9a82acc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279d9a82acc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279d9a82acc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3e922c1ea54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3e922c1ea54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3e5499840a8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3e5499840a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2b5eb4bfcf9_0_24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2b5eb4bfcf9_0_2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
        <p:cNvGrpSpPr/>
        <p:nvPr/>
      </p:nvGrpSpPr>
      <p:grpSpPr>
        <a:xfrm>
          <a:off x="0" y="0"/>
          <a:ext cx="0" cy="0"/>
          <a:chOff x="0" y="0"/>
          <a:chExt cx="0" cy="0"/>
        </a:xfrm>
      </p:grpSpPr>
      <p:sp>
        <p:nvSpPr>
          <p:cNvPr id="25" name="Google Shape;25;g279d9a82acc_0_6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 name="Google Shape;26;g279d9a82acc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
        <p:cNvGrpSpPr/>
        <p:nvPr/>
      </p:nvGrpSpPr>
      <p:grpSpPr>
        <a:xfrm>
          <a:off x="0" y="0"/>
          <a:ext cx="0" cy="0"/>
          <a:chOff x="0" y="0"/>
          <a:chExt cx="0" cy="0"/>
        </a:xfrm>
      </p:grpSpPr>
      <p:sp>
        <p:nvSpPr>
          <p:cNvPr id="35" name="Google Shape;35;g279d9a82ac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 name="Google Shape;36;g279d9a82ac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While YC is still primarily focused on marketing our region, we are also developing priorities and strategies specific to destination management, stewardship and development.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g279d9a82acc_0_10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 name="Google Shape;56;g279d9a82acc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279d9a82acc_0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279d9a82acc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279d9a82acc_0_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279d9a82acc_0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If you look at the hotel metrics in Bozeman and Belgrade, the overall picture looks positive, however, the numbers don’t tell the entire story because several downtown hotels have high occupancy and ADR, which offsets some of the newer and smaller hotels. The increased competition for rooms has affected these properties.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3e922c1ea54_0_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3e922c1ea54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e922c1ea54_0_7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e922c1ea54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Explain art and culture project.</a:t>
            </a:r>
            <a:endParaRPr/>
          </a:p>
          <a:p>
            <a:pPr marL="0" lvl="0" indent="0" algn="l" rtl="0">
              <a:spcBef>
                <a:spcPts val="0"/>
              </a:spcBef>
              <a:spcAft>
                <a:spcPts val="0"/>
              </a:spcAft>
              <a:buNone/>
            </a:pPr>
            <a:r>
              <a:rPr lang="en"/>
              <a:t>While we do not yet have the capacity for large meetings and conventions, our region, is a prime locations for “bleisure” travel, the combination of business and leisure travel.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279d9a82acc_0_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279d9a82acc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 2025, we partnered with Future Partners to conduct a Consumer Sentiment Survey.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821299" y="744575"/>
            <a:ext cx="7391100" cy="2052600"/>
          </a:xfrm>
          <a:prstGeom prst="rect">
            <a:avLst/>
          </a:prstGeom>
        </p:spPr>
        <p:txBody>
          <a:bodyPr spcFirstLastPara="1" wrap="square" lIns="0" tIns="0" rIns="0" bIns="0" anchor="t" anchorCtr="0">
            <a:normAutofit/>
          </a:bodyPr>
          <a:lstStyle>
            <a:lvl1pPr lvl="0" algn="ctr">
              <a:spcBef>
                <a:spcPts val="0"/>
              </a:spcBef>
              <a:spcAft>
                <a:spcPts val="0"/>
              </a:spcAft>
              <a:buSzPts val="5200"/>
              <a:buFont typeface="Playfair Display Black"/>
              <a:buNone/>
              <a:defRPr sz="5200" b="0">
                <a:latin typeface="Playfair Display Black"/>
                <a:ea typeface="Playfair Display Black"/>
                <a:cs typeface="Playfair Display Black"/>
                <a:sym typeface="Playfair Display Black"/>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2905125" y="2797175"/>
            <a:ext cx="3748800" cy="1565700"/>
          </a:xfrm>
          <a:prstGeom prst="rect">
            <a:avLst/>
          </a:prstGeom>
        </p:spPr>
        <p:txBody>
          <a:bodyPr spcFirstLastPara="1" wrap="square" lIns="0" tIns="0" rIns="0" bIns="0" anchor="t" anchorCtr="0">
            <a:normAutofit/>
          </a:bodyPr>
          <a:lstStyle>
            <a:lvl1pPr lvl="0">
              <a:lnSpc>
                <a:spcPct val="100000"/>
              </a:lnSpc>
              <a:spcBef>
                <a:spcPts val="0"/>
              </a:spcBef>
              <a:spcAft>
                <a:spcPts val="0"/>
              </a:spcAft>
              <a:buClr>
                <a:srgbClr val="B9953C"/>
              </a:buClr>
              <a:buSzPts val="2800"/>
              <a:buChar char="■"/>
              <a:defRPr sz="900">
                <a:latin typeface="Arial"/>
                <a:ea typeface="Arial"/>
                <a:cs typeface="Arial"/>
                <a:sym typeface="Arial"/>
              </a:defRPr>
            </a:lvl1pPr>
            <a:lvl2pPr lvl="1" algn="ctr">
              <a:lnSpc>
                <a:spcPct val="100000"/>
              </a:lnSpc>
              <a:spcBef>
                <a:spcPts val="0"/>
              </a:spcBef>
              <a:spcAft>
                <a:spcPts val="0"/>
              </a:spcAft>
              <a:buSzPts val="2800"/>
              <a:buChar char="○"/>
              <a:defRPr sz="2800"/>
            </a:lvl2pPr>
            <a:lvl3pPr lvl="2" algn="ctr">
              <a:lnSpc>
                <a:spcPct val="100000"/>
              </a:lnSpc>
              <a:spcBef>
                <a:spcPts val="0"/>
              </a:spcBef>
              <a:spcAft>
                <a:spcPts val="0"/>
              </a:spcAft>
              <a:buSzPts val="2800"/>
              <a:buChar char="■"/>
              <a:defRPr sz="2800"/>
            </a:lvl3pPr>
            <a:lvl4pPr lvl="3" algn="ctr">
              <a:lnSpc>
                <a:spcPct val="100000"/>
              </a:lnSpc>
              <a:spcBef>
                <a:spcPts val="0"/>
              </a:spcBef>
              <a:spcAft>
                <a:spcPts val="0"/>
              </a:spcAft>
              <a:buSzPts val="2800"/>
              <a:buChar char="●"/>
              <a:defRPr sz="2800"/>
            </a:lvl4pPr>
            <a:lvl5pPr lvl="4" algn="ctr">
              <a:lnSpc>
                <a:spcPct val="100000"/>
              </a:lnSpc>
              <a:spcBef>
                <a:spcPts val="0"/>
              </a:spcBef>
              <a:spcAft>
                <a:spcPts val="0"/>
              </a:spcAft>
              <a:buSzPts val="2800"/>
              <a:buChar char="○"/>
              <a:defRPr sz="2800"/>
            </a:lvl5pPr>
            <a:lvl6pPr lvl="5" algn="ctr">
              <a:lnSpc>
                <a:spcPct val="100000"/>
              </a:lnSpc>
              <a:spcBef>
                <a:spcPts val="0"/>
              </a:spcBef>
              <a:spcAft>
                <a:spcPts val="0"/>
              </a:spcAft>
              <a:buSzPts val="2800"/>
              <a:buChar char="■"/>
              <a:defRPr sz="2800"/>
            </a:lvl6pPr>
            <a:lvl7pPr lvl="6" algn="ctr">
              <a:lnSpc>
                <a:spcPct val="100000"/>
              </a:lnSpc>
              <a:spcBef>
                <a:spcPts val="0"/>
              </a:spcBef>
              <a:spcAft>
                <a:spcPts val="0"/>
              </a:spcAft>
              <a:buSzPts val="2800"/>
              <a:buChar char="●"/>
              <a:defRPr sz="2800"/>
            </a:lvl7pPr>
            <a:lvl8pPr lvl="7" algn="ctr">
              <a:lnSpc>
                <a:spcPct val="100000"/>
              </a:lnSpc>
              <a:spcBef>
                <a:spcPts val="0"/>
              </a:spcBef>
              <a:spcAft>
                <a:spcPts val="0"/>
              </a:spcAft>
              <a:buSzPts val="2800"/>
              <a:buChar char="○"/>
              <a:defRPr sz="2800"/>
            </a:lvl8pPr>
            <a:lvl9pPr lvl="8" algn="ctr">
              <a:lnSpc>
                <a:spcPct val="100000"/>
              </a:lnSpc>
              <a:spcBef>
                <a:spcPts val="0"/>
              </a:spcBef>
              <a:spcAft>
                <a:spcPts val="0"/>
              </a:spcAft>
              <a:buSzPts val="2800"/>
              <a:buChar char="■"/>
              <a:defRPr sz="2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WF " type="blank">
  <p:cSld name="BLANK">
    <p:spTree>
      <p:nvGrpSpPr>
        <p:cNvPr id="1" name="Shape 11"/>
        <p:cNvGrpSpPr/>
        <p:nvPr/>
      </p:nvGrpSpPr>
      <p:grpSpPr>
        <a:xfrm>
          <a:off x="0" y="0"/>
          <a:ext cx="0" cy="0"/>
          <a:chOff x="0" y="0"/>
          <a:chExt cx="0" cy="0"/>
        </a:xfrm>
      </p:grpSpPr>
      <p:sp>
        <p:nvSpPr>
          <p:cNvPr id="12" name="Google Shape;12;p3"/>
          <p:cNvSpPr txBox="1">
            <a:spLocks noGrp="1"/>
          </p:cNvSpPr>
          <p:nvPr>
            <p:ph type="sldNum" idx="12"/>
          </p:nvPr>
        </p:nvSpPr>
        <p:spPr>
          <a:xfrm>
            <a:off x="412359" y="4814852"/>
            <a:ext cx="804000" cy="105000"/>
          </a:xfrm>
          <a:prstGeom prst="rect">
            <a:avLst/>
          </a:prstGeom>
          <a:noFill/>
          <a:ln>
            <a:noFill/>
          </a:ln>
        </p:spPr>
        <p:txBody>
          <a:bodyPr spcFirstLastPara="1" wrap="square" lIns="0" tIns="0" rIns="0" bIns="0" anchor="b" anchorCtr="0">
            <a:normAutofit/>
          </a:bodyPr>
          <a:lstStyle>
            <a:lvl1pPr lvl="0" rtl="0">
              <a:buNone/>
              <a:defRPr sz="600">
                <a:solidFill>
                  <a:srgbClr val="DBB986"/>
                </a:solidFill>
                <a:latin typeface="Poppins SemiBold"/>
                <a:ea typeface="Poppins SemiBold"/>
                <a:cs typeface="Poppins SemiBold"/>
                <a:sym typeface="Poppins SemiBold"/>
              </a:defRPr>
            </a:lvl1pPr>
            <a:lvl2pPr lvl="1" rtl="0">
              <a:buNone/>
              <a:defRPr sz="600">
                <a:solidFill>
                  <a:srgbClr val="DBB986"/>
                </a:solidFill>
                <a:latin typeface="Poppins SemiBold"/>
                <a:ea typeface="Poppins SemiBold"/>
                <a:cs typeface="Poppins SemiBold"/>
                <a:sym typeface="Poppins SemiBold"/>
              </a:defRPr>
            </a:lvl2pPr>
            <a:lvl3pPr lvl="2" rtl="0">
              <a:buNone/>
              <a:defRPr sz="600">
                <a:solidFill>
                  <a:srgbClr val="DBB986"/>
                </a:solidFill>
                <a:latin typeface="Poppins SemiBold"/>
                <a:ea typeface="Poppins SemiBold"/>
                <a:cs typeface="Poppins SemiBold"/>
                <a:sym typeface="Poppins SemiBold"/>
              </a:defRPr>
            </a:lvl3pPr>
            <a:lvl4pPr lvl="3" rtl="0">
              <a:buNone/>
              <a:defRPr sz="600">
                <a:solidFill>
                  <a:srgbClr val="DBB986"/>
                </a:solidFill>
                <a:latin typeface="Poppins SemiBold"/>
                <a:ea typeface="Poppins SemiBold"/>
                <a:cs typeface="Poppins SemiBold"/>
                <a:sym typeface="Poppins SemiBold"/>
              </a:defRPr>
            </a:lvl4pPr>
            <a:lvl5pPr lvl="4" rtl="0">
              <a:buNone/>
              <a:defRPr sz="600">
                <a:solidFill>
                  <a:srgbClr val="DBB986"/>
                </a:solidFill>
                <a:latin typeface="Poppins SemiBold"/>
                <a:ea typeface="Poppins SemiBold"/>
                <a:cs typeface="Poppins SemiBold"/>
                <a:sym typeface="Poppins SemiBold"/>
              </a:defRPr>
            </a:lvl5pPr>
            <a:lvl6pPr lvl="5" rtl="0">
              <a:buNone/>
              <a:defRPr sz="600">
                <a:solidFill>
                  <a:srgbClr val="DBB986"/>
                </a:solidFill>
                <a:latin typeface="Poppins SemiBold"/>
                <a:ea typeface="Poppins SemiBold"/>
                <a:cs typeface="Poppins SemiBold"/>
                <a:sym typeface="Poppins SemiBold"/>
              </a:defRPr>
            </a:lvl6pPr>
            <a:lvl7pPr lvl="6" rtl="0">
              <a:buNone/>
              <a:defRPr sz="600">
                <a:solidFill>
                  <a:srgbClr val="DBB986"/>
                </a:solidFill>
                <a:latin typeface="Poppins SemiBold"/>
                <a:ea typeface="Poppins SemiBold"/>
                <a:cs typeface="Poppins SemiBold"/>
                <a:sym typeface="Poppins SemiBold"/>
              </a:defRPr>
            </a:lvl7pPr>
            <a:lvl8pPr lvl="7" rtl="0">
              <a:buNone/>
              <a:defRPr sz="600">
                <a:solidFill>
                  <a:srgbClr val="DBB986"/>
                </a:solidFill>
                <a:latin typeface="Poppins SemiBold"/>
                <a:ea typeface="Poppins SemiBold"/>
                <a:cs typeface="Poppins SemiBold"/>
                <a:sym typeface="Poppins SemiBold"/>
              </a:defRPr>
            </a:lvl8pPr>
            <a:lvl9pPr lvl="8" rtl="0">
              <a:buNone/>
              <a:defRPr sz="600">
                <a:solidFill>
                  <a:srgbClr val="DBB986"/>
                </a:solidFill>
                <a:latin typeface="Poppins SemiBold"/>
                <a:ea typeface="Poppins SemiBold"/>
                <a:cs typeface="Poppins SemiBold"/>
                <a:sym typeface="Poppins SemiBold"/>
              </a:defRPr>
            </a:lvl9pPr>
          </a:lstStyle>
          <a:p>
            <a:pPr marL="0" lvl="0" indent="0" algn="l" rtl="0">
              <a:spcBef>
                <a:spcPts val="0"/>
              </a:spcBef>
              <a:spcAft>
                <a:spcPts val="0"/>
              </a:spcAft>
              <a:buNone/>
            </a:pPr>
            <a:r>
              <a:rPr lang="en"/>
              <a:t>WINDFALL STUDIO</a:t>
            </a:r>
            <a:endParaRPr/>
          </a:p>
        </p:txBody>
      </p:sp>
      <p:sp>
        <p:nvSpPr>
          <p:cNvPr id="13" name="Google Shape;13;p3"/>
          <p:cNvSpPr txBox="1">
            <a:spLocks noGrp="1"/>
          </p:cNvSpPr>
          <p:nvPr>
            <p:ph type="sldNum" idx="2"/>
          </p:nvPr>
        </p:nvSpPr>
        <p:spPr>
          <a:xfrm>
            <a:off x="3133500" y="4817067"/>
            <a:ext cx="804000" cy="105000"/>
          </a:xfrm>
          <a:prstGeom prst="rect">
            <a:avLst/>
          </a:prstGeom>
          <a:noFill/>
          <a:ln>
            <a:noFill/>
          </a:ln>
        </p:spPr>
        <p:txBody>
          <a:bodyPr spcFirstLastPara="1" wrap="square" lIns="0" tIns="0" rIns="0" bIns="0" anchor="b" anchorCtr="0">
            <a:normAutofit/>
          </a:bodyPr>
          <a:lstStyle>
            <a:lvl1pPr lvl="0" rtl="0">
              <a:buNone/>
              <a:defRPr sz="600">
                <a:solidFill>
                  <a:srgbClr val="DBB986"/>
                </a:solidFill>
                <a:latin typeface="Poppins"/>
                <a:ea typeface="Poppins"/>
                <a:cs typeface="Poppins"/>
                <a:sym typeface="Poppins"/>
              </a:defRPr>
            </a:lvl1pPr>
            <a:lvl2pPr lvl="1" rtl="0">
              <a:buNone/>
              <a:defRPr sz="600">
                <a:solidFill>
                  <a:srgbClr val="DBB986"/>
                </a:solidFill>
                <a:latin typeface="Poppins"/>
                <a:ea typeface="Poppins"/>
                <a:cs typeface="Poppins"/>
                <a:sym typeface="Poppins"/>
              </a:defRPr>
            </a:lvl2pPr>
            <a:lvl3pPr lvl="2" rtl="0">
              <a:buNone/>
              <a:defRPr sz="600">
                <a:solidFill>
                  <a:srgbClr val="DBB986"/>
                </a:solidFill>
                <a:latin typeface="Poppins"/>
                <a:ea typeface="Poppins"/>
                <a:cs typeface="Poppins"/>
                <a:sym typeface="Poppins"/>
              </a:defRPr>
            </a:lvl3pPr>
            <a:lvl4pPr lvl="3" rtl="0">
              <a:buNone/>
              <a:defRPr sz="600">
                <a:solidFill>
                  <a:srgbClr val="DBB986"/>
                </a:solidFill>
                <a:latin typeface="Poppins"/>
                <a:ea typeface="Poppins"/>
                <a:cs typeface="Poppins"/>
                <a:sym typeface="Poppins"/>
              </a:defRPr>
            </a:lvl4pPr>
            <a:lvl5pPr lvl="4" rtl="0">
              <a:buNone/>
              <a:defRPr sz="600">
                <a:solidFill>
                  <a:srgbClr val="DBB986"/>
                </a:solidFill>
                <a:latin typeface="Poppins"/>
                <a:ea typeface="Poppins"/>
                <a:cs typeface="Poppins"/>
                <a:sym typeface="Poppins"/>
              </a:defRPr>
            </a:lvl5pPr>
            <a:lvl6pPr lvl="5" rtl="0">
              <a:buNone/>
              <a:defRPr sz="600">
                <a:solidFill>
                  <a:srgbClr val="DBB986"/>
                </a:solidFill>
                <a:latin typeface="Poppins"/>
                <a:ea typeface="Poppins"/>
                <a:cs typeface="Poppins"/>
                <a:sym typeface="Poppins"/>
              </a:defRPr>
            </a:lvl6pPr>
            <a:lvl7pPr lvl="6" rtl="0">
              <a:buNone/>
              <a:defRPr sz="600">
                <a:solidFill>
                  <a:srgbClr val="DBB986"/>
                </a:solidFill>
                <a:latin typeface="Poppins"/>
                <a:ea typeface="Poppins"/>
                <a:cs typeface="Poppins"/>
                <a:sym typeface="Poppins"/>
              </a:defRPr>
            </a:lvl7pPr>
            <a:lvl8pPr lvl="7" rtl="0">
              <a:buNone/>
              <a:defRPr sz="600">
                <a:solidFill>
                  <a:srgbClr val="DBB986"/>
                </a:solidFill>
                <a:latin typeface="Poppins"/>
                <a:ea typeface="Poppins"/>
                <a:cs typeface="Poppins"/>
                <a:sym typeface="Poppins"/>
              </a:defRPr>
            </a:lvl8pPr>
            <a:lvl9pPr lvl="8" rtl="0">
              <a:buNone/>
              <a:defRPr sz="600">
                <a:solidFill>
                  <a:srgbClr val="DBB986"/>
                </a:solidFill>
                <a:latin typeface="Poppins"/>
                <a:ea typeface="Poppins"/>
                <a:cs typeface="Poppins"/>
                <a:sym typeface="Poppins"/>
              </a:defRPr>
            </a:lvl9pPr>
          </a:lstStyle>
          <a:p>
            <a:pPr marL="0" lvl="0" indent="0" algn="l" rtl="0">
              <a:spcBef>
                <a:spcPts val="0"/>
              </a:spcBef>
              <a:spcAft>
                <a:spcPts val="0"/>
              </a:spcAft>
              <a:buNone/>
            </a:pPr>
            <a:r>
              <a:rPr lang="en"/>
              <a:t>PROJECT NAME HERE</a:t>
            </a:r>
            <a:endParaRPr/>
          </a:p>
        </p:txBody>
      </p:sp>
      <p:sp>
        <p:nvSpPr>
          <p:cNvPr id="14" name="Google Shape;14;p3"/>
          <p:cNvSpPr txBox="1">
            <a:spLocks noGrp="1"/>
          </p:cNvSpPr>
          <p:nvPr>
            <p:ph type="sldNum" idx="3"/>
          </p:nvPr>
        </p:nvSpPr>
        <p:spPr>
          <a:xfrm>
            <a:off x="8085765" y="4817067"/>
            <a:ext cx="804000" cy="105000"/>
          </a:xfrm>
          <a:prstGeom prst="rect">
            <a:avLst/>
          </a:prstGeom>
          <a:noFill/>
          <a:ln>
            <a:noFill/>
          </a:ln>
        </p:spPr>
        <p:txBody>
          <a:bodyPr spcFirstLastPara="1" wrap="square" lIns="0" tIns="0" rIns="0" bIns="0" anchor="b" anchorCtr="0">
            <a:normAutofit/>
          </a:bodyPr>
          <a:lstStyle>
            <a:lvl1pPr lvl="0" algn="r" rtl="0">
              <a:buNone/>
              <a:defRPr sz="600">
                <a:solidFill>
                  <a:srgbClr val="DBB986"/>
                </a:solidFill>
                <a:latin typeface="Poppins"/>
                <a:ea typeface="Poppins"/>
                <a:cs typeface="Poppins"/>
                <a:sym typeface="Poppins"/>
              </a:defRPr>
            </a:lvl1pPr>
            <a:lvl2pPr lvl="1" algn="r" rtl="0">
              <a:buNone/>
              <a:defRPr sz="600">
                <a:solidFill>
                  <a:srgbClr val="DBB986"/>
                </a:solidFill>
                <a:latin typeface="Poppins"/>
                <a:ea typeface="Poppins"/>
                <a:cs typeface="Poppins"/>
                <a:sym typeface="Poppins"/>
              </a:defRPr>
            </a:lvl2pPr>
            <a:lvl3pPr lvl="2" algn="r" rtl="0">
              <a:buNone/>
              <a:defRPr sz="600">
                <a:solidFill>
                  <a:srgbClr val="DBB986"/>
                </a:solidFill>
                <a:latin typeface="Poppins"/>
                <a:ea typeface="Poppins"/>
                <a:cs typeface="Poppins"/>
                <a:sym typeface="Poppins"/>
              </a:defRPr>
            </a:lvl3pPr>
            <a:lvl4pPr lvl="3" algn="r" rtl="0">
              <a:buNone/>
              <a:defRPr sz="600">
                <a:solidFill>
                  <a:srgbClr val="DBB986"/>
                </a:solidFill>
                <a:latin typeface="Poppins"/>
                <a:ea typeface="Poppins"/>
                <a:cs typeface="Poppins"/>
                <a:sym typeface="Poppins"/>
              </a:defRPr>
            </a:lvl4pPr>
            <a:lvl5pPr lvl="4" algn="r" rtl="0">
              <a:buNone/>
              <a:defRPr sz="600">
                <a:solidFill>
                  <a:srgbClr val="DBB986"/>
                </a:solidFill>
                <a:latin typeface="Poppins"/>
                <a:ea typeface="Poppins"/>
                <a:cs typeface="Poppins"/>
                <a:sym typeface="Poppins"/>
              </a:defRPr>
            </a:lvl5pPr>
            <a:lvl6pPr lvl="5" algn="r" rtl="0">
              <a:buNone/>
              <a:defRPr sz="600">
                <a:solidFill>
                  <a:srgbClr val="DBB986"/>
                </a:solidFill>
                <a:latin typeface="Poppins"/>
                <a:ea typeface="Poppins"/>
                <a:cs typeface="Poppins"/>
                <a:sym typeface="Poppins"/>
              </a:defRPr>
            </a:lvl6pPr>
            <a:lvl7pPr lvl="6" algn="r" rtl="0">
              <a:buNone/>
              <a:defRPr sz="600">
                <a:solidFill>
                  <a:srgbClr val="DBB986"/>
                </a:solidFill>
                <a:latin typeface="Poppins"/>
                <a:ea typeface="Poppins"/>
                <a:cs typeface="Poppins"/>
                <a:sym typeface="Poppins"/>
              </a:defRPr>
            </a:lvl7pPr>
            <a:lvl8pPr lvl="7" algn="r" rtl="0">
              <a:buNone/>
              <a:defRPr sz="600">
                <a:solidFill>
                  <a:srgbClr val="DBB986"/>
                </a:solidFill>
                <a:latin typeface="Poppins"/>
                <a:ea typeface="Poppins"/>
                <a:cs typeface="Poppins"/>
                <a:sym typeface="Poppins"/>
              </a:defRPr>
            </a:lvl8pPr>
            <a:lvl9pPr lvl="8" algn="r" rtl="0">
              <a:buNone/>
              <a:defRPr sz="600">
                <a:solidFill>
                  <a:srgbClr val="DBB986"/>
                </a:solidFill>
                <a:latin typeface="Poppins"/>
                <a:ea typeface="Poppins"/>
                <a:cs typeface="Poppins"/>
                <a:sym typeface="Poppi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8F4F0"/>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56500" y="500500"/>
            <a:ext cx="8520600" cy="572700"/>
          </a:xfrm>
          <a:prstGeom prst="rect">
            <a:avLst/>
          </a:prstGeom>
          <a:noFill/>
          <a:ln>
            <a:noFill/>
          </a:ln>
        </p:spPr>
        <p:txBody>
          <a:bodyPr spcFirstLastPara="1" wrap="square" lIns="0" tIns="0" rIns="0" bIns="0" anchor="t" anchorCtr="0">
            <a:normAutofit/>
          </a:bodyPr>
          <a:lstStyle>
            <a:lvl1pPr lvl="0">
              <a:spcBef>
                <a:spcPts val="0"/>
              </a:spcBef>
              <a:spcAft>
                <a:spcPts val="0"/>
              </a:spcAft>
              <a:buClr>
                <a:srgbClr val="414142"/>
              </a:buClr>
              <a:buSzPts val="2800"/>
              <a:buFont typeface="Poppins"/>
              <a:buNone/>
              <a:defRPr sz="2800" b="1">
                <a:solidFill>
                  <a:srgbClr val="414142"/>
                </a:solidFill>
                <a:latin typeface="Poppins"/>
                <a:ea typeface="Poppins"/>
                <a:cs typeface="Poppins"/>
                <a:sym typeface="Poppins"/>
              </a:defRPr>
            </a:lvl1pPr>
            <a:lvl2pPr lvl="1">
              <a:spcBef>
                <a:spcPts val="0"/>
              </a:spcBef>
              <a:spcAft>
                <a:spcPts val="0"/>
              </a:spcAft>
              <a:buClr>
                <a:srgbClr val="414142"/>
              </a:buClr>
              <a:buSzPts val="2800"/>
              <a:buNone/>
              <a:defRPr sz="2800">
                <a:solidFill>
                  <a:srgbClr val="414142"/>
                </a:solidFill>
              </a:defRPr>
            </a:lvl2pPr>
            <a:lvl3pPr lvl="2">
              <a:spcBef>
                <a:spcPts val="0"/>
              </a:spcBef>
              <a:spcAft>
                <a:spcPts val="0"/>
              </a:spcAft>
              <a:buClr>
                <a:srgbClr val="414142"/>
              </a:buClr>
              <a:buSzPts val="2800"/>
              <a:buNone/>
              <a:defRPr sz="2800">
                <a:solidFill>
                  <a:srgbClr val="414142"/>
                </a:solidFill>
              </a:defRPr>
            </a:lvl3pPr>
            <a:lvl4pPr lvl="3">
              <a:spcBef>
                <a:spcPts val="0"/>
              </a:spcBef>
              <a:spcAft>
                <a:spcPts val="0"/>
              </a:spcAft>
              <a:buClr>
                <a:srgbClr val="414142"/>
              </a:buClr>
              <a:buSzPts val="2800"/>
              <a:buNone/>
              <a:defRPr sz="2800">
                <a:solidFill>
                  <a:srgbClr val="414142"/>
                </a:solidFill>
              </a:defRPr>
            </a:lvl4pPr>
            <a:lvl5pPr lvl="4">
              <a:spcBef>
                <a:spcPts val="0"/>
              </a:spcBef>
              <a:spcAft>
                <a:spcPts val="0"/>
              </a:spcAft>
              <a:buClr>
                <a:srgbClr val="414142"/>
              </a:buClr>
              <a:buSzPts val="2800"/>
              <a:buNone/>
              <a:defRPr sz="2800">
                <a:solidFill>
                  <a:srgbClr val="414142"/>
                </a:solidFill>
              </a:defRPr>
            </a:lvl5pPr>
            <a:lvl6pPr lvl="5">
              <a:spcBef>
                <a:spcPts val="0"/>
              </a:spcBef>
              <a:spcAft>
                <a:spcPts val="0"/>
              </a:spcAft>
              <a:buClr>
                <a:srgbClr val="414142"/>
              </a:buClr>
              <a:buSzPts val="2800"/>
              <a:buNone/>
              <a:defRPr sz="2800">
                <a:solidFill>
                  <a:srgbClr val="414142"/>
                </a:solidFill>
              </a:defRPr>
            </a:lvl6pPr>
            <a:lvl7pPr lvl="6">
              <a:spcBef>
                <a:spcPts val="0"/>
              </a:spcBef>
              <a:spcAft>
                <a:spcPts val="0"/>
              </a:spcAft>
              <a:buClr>
                <a:srgbClr val="414142"/>
              </a:buClr>
              <a:buSzPts val="2800"/>
              <a:buNone/>
              <a:defRPr sz="2800">
                <a:solidFill>
                  <a:srgbClr val="414142"/>
                </a:solidFill>
              </a:defRPr>
            </a:lvl7pPr>
            <a:lvl8pPr lvl="7">
              <a:spcBef>
                <a:spcPts val="0"/>
              </a:spcBef>
              <a:spcAft>
                <a:spcPts val="0"/>
              </a:spcAft>
              <a:buClr>
                <a:srgbClr val="414142"/>
              </a:buClr>
              <a:buSzPts val="2800"/>
              <a:buNone/>
              <a:defRPr sz="2800">
                <a:solidFill>
                  <a:srgbClr val="414142"/>
                </a:solidFill>
              </a:defRPr>
            </a:lvl8pPr>
            <a:lvl9pPr lvl="8">
              <a:spcBef>
                <a:spcPts val="0"/>
              </a:spcBef>
              <a:spcAft>
                <a:spcPts val="0"/>
              </a:spcAft>
              <a:buClr>
                <a:srgbClr val="414142"/>
              </a:buClr>
              <a:buSzPts val="2800"/>
              <a:buNone/>
              <a:defRPr sz="2800">
                <a:solidFill>
                  <a:srgbClr val="414142"/>
                </a:solidFill>
              </a:defRPr>
            </a:lvl9pPr>
          </a:lstStyle>
          <a:p>
            <a:endParaRPr/>
          </a:p>
        </p:txBody>
      </p:sp>
      <p:sp>
        <p:nvSpPr>
          <p:cNvPr id="7" name="Google Shape;7;p1"/>
          <p:cNvSpPr txBox="1">
            <a:spLocks noGrp="1"/>
          </p:cNvSpPr>
          <p:nvPr>
            <p:ph type="body" idx="1"/>
          </p:nvPr>
        </p:nvSpPr>
        <p:spPr>
          <a:xfrm>
            <a:off x="256500" y="1414125"/>
            <a:ext cx="5334000" cy="1853700"/>
          </a:xfrm>
          <a:prstGeom prst="rect">
            <a:avLst/>
          </a:prstGeom>
          <a:noFill/>
          <a:ln>
            <a:noFill/>
          </a:ln>
        </p:spPr>
        <p:txBody>
          <a:bodyPr spcFirstLastPara="1" wrap="square" lIns="0" tIns="0" rIns="0" bIns="0" anchor="t" anchorCtr="0">
            <a:normAutofit/>
          </a:bodyPr>
          <a:lstStyle>
            <a:lvl1pPr marL="457200" lvl="0" indent="-292100">
              <a:lnSpc>
                <a:spcPct val="115000"/>
              </a:lnSpc>
              <a:spcBef>
                <a:spcPts val="0"/>
              </a:spcBef>
              <a:spcAft>
                <a:spcPts val="0"/>
              </a:spcAft>
              <a:buClr>
                <a:srgbClr val="414142"/>
              </a:buClr>
              <a:buSzPts val="1000"/>
              <a:buFont typeface="Poppins"/>
              <a:buChar char="●"/>
              <a:defRPr sz="1000">
                <a:solidFill>
                  <a:srgbClr val="414142"/>
                </a:solidFill>
                <a:latin typeface="Poppins"/>
                <a:ea typeface="Poppins"/>
                <a:cs typeface="Poppins"/>
                <a:sym typeface="Poppins"/>
              </a:defRPr>
            </a:lvl1pPr>
            <a:lvl2pPr marL="914400" lvl="1" indent="-292100">
              <a:lnSpc>
                <a:spcPct val="115000"/>
              </a:lnSpc>
              <a:spcBef>
                <a:spcPts val="0"/>
              </a:spcBef>
              <a:spcAft>
                <a:spcPts val="0"/>
              </a:spcAft>
              <a:buClr>
                <a:srgbClr val="414142"/>
              </a:buClr>
              <a:buSzPts val="1000"/>
              <a:buFont typeface="Poppins"/>
              <a:buChar char="○"/>
              <a:defRPr sz="1000">
                <a:solidFill>
                  <a:srgbClr val="414142"/>
                </a:solidFill>
                <a:latin typeface="Poppins"/>
                <a:ea typeface="Poppins"/>
                <a:cs typeface="Poppins"/>
                <a:sym typeface="Poppins"/>
              </a:defRPr>
            </a:lvl2pPr>
            <a:lvl3pPr marL="1371600" lvl="2" indent="-292100">
              <a:lnSpc>
                <a:spcPct val="115000"/>
              </a:lnSpc>
              <a:spcBef>
                <a:spcPts val="0"/>
              </a:spcBef>
              <a:spcAft>
                <a:spcPts val="0"/>
              </a:spcAft>
              <a:buClr>
                <a:srgbClr val="414142"/>
              </a:buClr>
              <a:buSzPts val="1000"/>
              <a:buFont typeface="Poppins"/>
              <a:buChar char="■"/>
              <a:defRPr sz="1000">
                <a:solidFill>
                  <a:srgbClr val="414142"/>
                </a:solidFill>
                <a:latin typeface="Poppins"/>
                <a:ea typeface="Poppins"/>
                <a:cs typeface="Poppins"/>
                <a:sym typeface="Poppins"/>
              </a:defRPr>
            </a:lvl3pPr>
            <a:lvl4pPr marL="1828800" lvl="3" indent="-292100">
              <a:lnSpc>
                <a:spcPct val="115000"/>
              </a:lnSpc>
              <a:spcBef>
                <a:spcPts val="0"/>
              </a:spcBef>
              <a:spcAft>
                <a:spcPts val="0"/>
              </a:spcAft>
              <a:buClr>
                <a:srgbClr val="414142"/>
              </a:buClr>
              <a:buSzPts val="1000"/>
              <a:buFont typeface="Poppins"/>
              <a:buChar char="●"/>
              <a:defRPr sz="1000">
                <a:solidFill>
                  <a:srgbClr val="414142"/>
                </a:solidFill>
                <a:latin typeface="Poppins"/>
                <a:ea typeface="Poppins"/>
                <a:cs typeface="Poppins"/>
                <a:sym typeface="Poppins"/>
              </a:defRPr>
            </a:lvl4pPr>
            <a:lvl5pPr marL="2286000" lvl="4" indent="-292100">
              <a:lnSpc>
                <a:spcPct val="115000"/>
              </a:lnSpc>
              <a:spcBef>
                <a:spcPts val="0"/>
              </a:spcBef>
              <a:spcAft>
                <a:spcPts val="0"/>
              </a:spcAft>
              <a:buClr>
                <a:srgbClr val="414142"/>
              </a:buClr>
              <a:buSzPts val="1000"/>
              <a:buFont typeface="Poppins"/>
              <a:buChar char="○"/>
              <a:defRPr sz="1000">
                <a:solidFill>
                  <a:srgbClr val="414142"/>
                </a:solidFill>
                <a:latin typeface="Poppins"/>
                <a:ea typeface="Poppins"/>
                <a:cs typeface="Poppins"/>
                <a:sym typeface="Poppins"/>
              </a:defRPr>
            </a:lvl5pPr>
            <a:lvl6pPr marL="2743200" lvl="5" indent="-292100">
              <a:lnSpc>
                <a:spcPct val="115000"/>
              </a:lnSpc>
              <a:spcBef>
                <a:spcPts val="0"/>
              </a:spcBef>
              <a:spcAft>
                <a:spcPts val="0"/>
              </a:spcAft>
              <a:buClr>
                <a:srgbClr val="414142"/>
              </a:buClr>
              <a:buSzPts val="1000"/>
              <a:buFont typeface="Poppins"/>
              <a:buChar char="■"/>
              <a:defRPr sz="1000">
                <a:solidFill>
                  <a:srgbClr val="414142"/>
                </a:solidFill>
                <a:latin typeface="Poppins"/>
                <a:ea typeface="Poppins"/>
                <a:cs typeface="Poppins"/>
                <a:sym typeface="Poppins"/>
              </a:defRPr>
            </a:lvl6pPr>
            <a:lvl7pPr marL="3200400" lvl="6" indent="-292100">
              <a:lnSpc>
                <a:spcPct val="115000"/>
              </a:lnSpc>
              <a:spcBef>
                <a:spcPts val="0"/>
              </a:spcBef>
              <a:spcAft>
                <a:spcPts val="0"/>
              </a:spcAft>
              <a:buClr>
                <a:srgbClr val="414142"/>
              </a:buClr>
              <a:buSzPts val="1000"/>
              <a:buFont typeface="Poppins"/>
              <a:buChar char="●"/>
              <a:defRPr sz="1000">
                <a:solidFill>
                  <a:srgbClr val="414142"/>
                </a:solidFill>
                <a:latin typeface="Poppins"/>
                <a:ea typeface="Poppins"/>
                <a:cs typeface="Poppins"/>
                <a:sym typeface="Poppins"/>
              </a:defRPr>
            </a:lvl7pPr>
            <a:lvl8pPr marL="3657600" lvl="7" indent="-292100">
              <a:lnSpc>
                <a:spcPct val="115000"/>
              </a:lnSpc>
              <a:spcBef>
                <a:spcPts val="0"/>
              </a:spcBef>
              <a:spcAft>
                <a:spcPts val="0"/>
              </a:spcAft>
              <a:buClr>
                <a:srgbClr val="414142"/>
              </a:buClr>
              <a:buSzPts val="1000"/>
              <a:buFont typeface="Poppins"/>
              <a:buChar char="○"/>
              <a:defRPr sz="1000">
                <a:solidFill>
                  <a:srgbClr val="414142"/>
                </a:solidFill>
                <a:latin typeface="Poppins"/>
                <a:ea typeface="Poppins"/>
                <a:cs typeface="Poppins"/>
                <a:sym typeface="Poppins"/>
              </a:defRPr>
            </a:lvl8pPr>
            <a:lvl9pPr marL="4114800" lvl="8" indent="-292100">
              <a:lnSpc>
                <a:spcPct val="115000"/>
              </a:lnSpc>
              <a:spcBef>
                <a:spcPts val="0"/>
              </a:spcBef>
              <a:spcAft>
                <a:spcPts val="0"/>
              </a:spcAft>
              <a:buClr>
                <a:srgbClr val="414142"/>
              </a:buClr>
              <a:buSzPts val="1000"/>
              <a:buFont typeface="Poppins"/>
              <a:buChar char="■"/>
              <a:defRPr sz="1000">
                <a:solidFill>
                  <a:srgbClr val="414142"/>
                </a:solidFill>
                <a:latin typeface="Poppins"/>
                <a:ea typeface="Poppins"/>
                <a:cs typeface="Poppins"/>
                <a:sym typeface="Poppi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162">
          <p15:clr>
            <a:srgbClr val="E46962"/>
          </p15:clr>
        </p15:guide>
        <p15:guide id="2" orient="horz" pos="162">
          <p15:clr>
            <a:srgbClr val="E46962"/>
          </p15:clr>
        </p15:guide>
        <p15:guide id="3" pos="5598">
          <p15:clr>
            <a:srgbClr val="E46962"/>
          </p15:clr>
        </p15:guide>
        <p15:guide id="4" orient="horz" pos="3088">
          <p15:clr>
            <a:srgbClr val="E46962"/>
          </p15:clr>
        </p15:guide>
        <p15:guide id="5" pos="1068">
          <p15:clr>
            <a:srgbClr val="E46962"/>
          </p15:clr>
        </p15:guide>
        <p15:guide id="6" pos="1974">
          <p15:clr>
            <a:srgbClr val="E46962"/>
          </p15:clr>
        </p15:guide>
        <p15:guide id="7" pos="2880">
          <p15:clr>
            <a:srgbClr val="E46962"/>
          </p15:clr>
        </p15:guide>
        <p15:guide id="8" pos="3786">
          <p15:clr>
            <a:srgbClr val="E46962"/>
          </p15:clr>
        </p15:guide>
        <p15:guide id="9" pos="4692">
          <p15:clr>
            <a:srgbClr val="E46962"/>
          </p15:clr>
        </p15:guide>
        <p15:guide id="10" orient="horz" pos="891">
          <p15:clr>
            <a:srgbClr val="E46962"/>
          </p15:clr>
        </p15:guide>
        <p15:guide id="11" orient="horz" pos="1620">
          <p15:clr>
            <a:srgbClr val="E46962"/>
          </p15:clr>
        </p15:guide>
        <p15:guide id="12" orient="horz" pos="2349">
          <p15:clr>
            <a:srgbClr val="E46962"/>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
        <p:cNvGrpSpPr/>
        <p:nvPr/>
      </p:nvGrpSpPr>
      <p:grpSpPr>
        <a:xfrm>
          <a:off x="0" y="0"/>
          <a:ext cx="0" cy="0"/>
          <a:chOff x="0" y="0"/>
          <a:chExt cx="0" cy="0"/>
        </a:xfrm>
      </p:grpSpPr>
      <p:pic>
        <p:nvPicPr>
          <p:cNvPr id="19" name="Google Shape;19;p4" title="Emigrant Peak Paradise Valley_Yellowstone Productions_NO EXP.jpeg"/>
          <p:cNvPicPr preferRelativeResize="0"/>
          <p:nvPr/>
        </p:nvPicPr>
        <p:blipFill rotWithShape="1">
          <a:blip r:embed="rId3">
            <a:alphaModFix/>
          </a:blip>
          <a:srcRect t="7798" b="7807"/>
          <a:stretch/>
        </p:blipFill>
        <p:spPr>
          <a:xfrm>
            <a:off x="0" y="0"/>
            <a:ext cx="9144003" cy="5143501"/>
          </a:xfrm>
          <a:prstGeom prst="rect">
            <a:avLst/>
          </a:prstGeom>
          <a:noFill/>
          <a:ln>
            <a:noFill/>
          </a:ln>
        </p:spPr>
      </p:pic>
      <p:sp>
        <p:nvSpPr>
          <p:cNvPr id="20" name="Google Shape;20;p4"/>
          <p:cNvSpPr/>
          <p:nvPr/>
        </p:nvSpPr>
        <p:spPr>
          <a:xfrm>
            <a:off x="-125" y="3093600"/>
            <a:ext cx="9144000" cy="2049900"/>
          </a:xfrm>
          <a:prstGeom prst="rect">
            <a:avLst/>
          </a:prstGeom>
          <a:gradFill>
            <a:gsLst>
              <a:gs pos="0">
                <a:srgbClr val="696969"/>
              </a:gs>
              <a:gs pos="0">
                <a:srgbClr val="FFFFFF">
                  <a:alpha val="0"/>
                </a:srgbClr>
              </a:gs>
              <a:gs pos="100000">
                <a:srgbClr val="1D1D1D"/>
              </a:gs>
            </a:gsLst>
            <a:lin ang="5400012" scaled="0"/>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ppins"/>
              <a:ea typeface="Poppins"/>
              <a:cs typeface="Poppins"/>
              <a:sym typeface="Poppins"/>
            </a:endParaRPr>
          </a:p>
        </p:txBody>
      </p:sp>
      <p:pic>
        <p:nvPicPr>
          <p:cNvPr id="21" name="Google Shape;21;p4"/>
          <p:cNvPicPr preferRelativeResize="0"/>
          <p:nvPr/>
        </p:nvPicPr>
        <p:blipFill>
          <a:blip r:embed="rId4">
            <a:alphaModFix/>
          </a:blip>
          <a:stretch>
            <a:fillRect/>
          </a:stretch>
        </p:blipFill>
        <p:spPr>
          <a:xfrm>
            <a:off x="3904281" y="3712339"/>
            <a:ext cx="1956912" cy="1177975"/>
          </a:xfrm>
          <a:prstGeom prst="rect">
            <a:avLst/>
          </a:prstGeom>
          <a:noFill/>
          <a:ln>
            <a:noFill/>
          </a:ln>
        </p:spPr>
      </p:pic>
      <p:sp>
        <p:nvSpPr>
          <p:cNvPr id="22" name="Google Shape;22;p4"/>
          <p:cNvSpPr txBox="1">
            <a:spLocks noGrp="1"/>
          </p:cNvSpPr>
          <p:nvPr>
            <p:ph type="ctrTitle"/>
          </p:nvPr>
        </p:nvSpPr>
        <p:spPr>
          <a:xfrm>
            <a:off x="0" y="3931877"/>
            <a:ext cx="3301500" cy="7389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sz="2600">
                <a:solidFill>
                  <a:schemeClr val="lt1"/>
                </a:solidFill>
                <a:latin typeface="Oswald"/>
                <a:ea typeface="Oswald"/>
                <a:cs typeface="Oswald"/>
                <a:sym typeface="Oswald"/>
              </a:rPr>
              <a:t>FY27 MARKETING PLAN</a:t>
            </a:r>
            <a:endParaRPr sz="2600">
              <a:solidFill>
                <a:schemeClr val="lt1"/>
              </a:solidFill>
              <a:latin typeface="Oswald"/>
              <a:ea typeface="Oswald"/>
              <a:cs typeface="Oswald"/>
              <a:sym typeface="Oswald"/>
            </a:endParaRPr>
          </a:p>
          <a:p>
            <a:pPr marL="0" lvl="0" indent="0" algn="ctr" rtl="0">
              <a:spcBef>
                <a:spcPts val="0"/>
              </a:spcBef>
              <a:spcAft>
                <a:spcPts val="0"/>
              </a:spcAft>
              <a:buNone/>
            </a:pPr>
            <a:r>
              <a:rPr lang="en" sz="2600">
                <a:solidFill>
                  <a:schemeClr val="lt1"/>
                </a:solidFill>
                <a:latin typeface="Oswald"/>
                <a:ea typeface="Oswald"/>
                <a:cs typeface="Oswald"/>
                <a:sym typeface="Oswald"/>
              </a:rPr>
              <a:t>June 9, 2026</a:t>
            </a:r>
            <a:endParaRPr sz="1800">
              <a:solidFill>
                <a:schemeClr val="lt1"/>
              </a:solidFill>
              <a:latin typeface="Oswald"/>
              <a:ea typeface="Oswald"/>
              <a:cs typeface="Oswald"/>
              <a:sym typeface="Oswald"/>
            </a:endParaRPr>
          </a:p>
          <a:p>
            <a:pPr marL="0" lvl="0" indent="0" algn="ctr" rtl="0">
              <a:spcBef>
                <a:spcPts val="0"/>
              </a:spcBef>
              <a:spcAft>
                <a:spcPts val="0"/>
              </a:spcAft>
              <a:buNone/>
            </a:pPr>
            <a:endParaRPr sz="1800">
              <a:solidFill>
                <a:schemeClr val="lt1"/>
              </a:solidFill>
              <a:latin typeface="Oswald"/>
              <a:ea typeface="Oswald"/>
              <a:cs typeface="Oswald"/>
              <a:sym typeface="Oswald"/>
            </a:endParaRPr>
          </a:p>
        </p:txBody>
      </p:sp>
      <p:sp>
        <p:nvSpPr>
          <p:cNvPr id="23" name="Google Shape;23;p4"/>
          <p:cNvSpPr txBox="1"/>
          <p:nvPr/>
        </p:nvSpPr>
        <p:spPr>
          <a:xfrm>
            <a:off x="6463975" y="3931875"/>
            <a:ext cx="2679900" cy="738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800">
                <a:solidFill>
                  <a:schemeClr val="lt1"/>
                </a:solidFill>
                <a:latin typeface="Oswald"/>
                <a:ea typeface="Oswald"/>
                <a:cs typeface="Oswald"/>
                <a:sym typeface="Oswald"/>
              </a:rPr>
              <a:t>Presented by Kali Gillette, Assistant Director</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6F6EF"/>
        </a:solidFill>
        <a:effectLst/>
      </p:bgPr>
    </p:bg>
    <p:spTree>
      <p:nvGrpSpPr>
        <p:cNvPr id="1" name="Shape 124"/>
        <p:cNvGrpSpPr/>
        <p:nvPr/>
      </p:nvGrpSpPr>
      <p:grpSpPr>
        <a:xfrm>
          <a:off x="0" y="0"/>
          <a:ext cx="0" cy="0"/>
          <a:chOff x="0" y="0"/>
          <a:chExt cx="0" cy="0"/>
        </a:xfrm>
      </p:grpSpPr>
      <p:pic>
        <p:nvPicPr>
          <p:cNvPr id="125" name="Google Shape;125;p13" title="Beartooth Highway_Andy Austin_51.jpg"/>
          <p:cNvPicPr preferRelativeResize="0"/>
          <p:nvPr/>
        </p:nvPicPr>
        <p:blipFill rotWithShape="1">
          <a:blip r:embed="rId3">
            <a:alphaModFix/>
          </a:blip>
          <a:srcRect l="22687" r="22687"/>
          <a:stretch/>
        </p:blipFill>
        <p:spPr>
          <a:xfrm>
            <a:off x="5395200" y="0"/>
            <a:ext cx="3748803" cy="5143501"/>
          </a:xfrm>
          <a:prstGeom prst="rect">
            <a:avLst/>
          </a:prstGeom>
          <a:solidFill>
            <a:srgbClr val="526931"/>
          </a:solidFill>
          <a:ln>
            <a:noFill/>
          </a:ln>
        </p:spPr>
      </p:pic>
      <p:sp>
        <p:nvSpPr>
          <p:cNvPr id="126" name="Google Shape;126;p13"/>
          <p:cNvSpPr txBox="1">
            <a:spLocks noGrp="1"/>
          </p:cNvSpPr>
          <p:nvPr>
            <p:ph type="sldNum" idx="3"/>
          </p:nvPr>
        </p:nvSpPr>
        <p:spPr>
          <a:xfrm>
            <a:off x="8085765" y="4817067"/>
            <a:ext cx="804000" cy="105000"/>
          </a:xfrm>
          <a:prstGeom prst="rect">
            <a:avLst/>
          </a:prstGeom>
        </p:spPr>
        <p:txBody>
          <a:bodyPr spcFirstLastPara="1" wrap="square" lIns="0" tIns="0" rIns="0" bIns="0" anchor="b" anchorCtr="0">
            <a:normAutofit/>
          </a:bodyPr>
          <a:lstStyle/>
          <a:p>
            <a:pPr marL="0" lvl="0" indent="0" algn="r" rtl="0">
              <a:spcBef>
                <a:spcPts val="0"/>
              </a:spcBef>
              <a:spcAft>
                <a:spcPts val="0"/>
              </a:spcAft>
              <a:buNone/>
            </a:pPr>
            <a:fld id="{00000000-1234-1234-1234-123412341234}" type="slidenum">
              <a:rPr lang="en" sz="600" b="1">
                <a:solidFill>
                  <a:srgbClr val="31404F"/>
                </a:solidFill>
                <a:latin typeface="Oswald"/>
                <a:ea typeface="Oswald"/>
                <a:cs typeface="Oswald"/>
                <a:sym typeface="Oswald"/>
              </a:rPr>
              <a:t>10</a:t>
            </a:fld>
            <a:endParaRPr sz="600" b="1">
              <a:solidFill>
                <a:srgbClr val="31404F"/>
              </a:solidFill>
              <a:latin typeface="Oswald"/>
              <a:ea typeface="Oswald"/>
              <a:cs typeface="Oswald"/>
              <a:sym typeface="Oswald"/>
            </a:endParaRPr>
          </a:p>
        </p:txBody>
      </p:sp>
      <p:pic>
        <p:nvPicPr>
          <p:cNvPr id="127" name="Google Shape;127;p13"/>
          <p:cNvPicPr preferRelativeResize="0"/>
          <p:nvPr/>
        </p:nvPicPr>
        <p:blipFill rotWithShape="1">
          <a:blip r:embed="rId4">
            <a:alphaModFix/>
          </a:blip>
          <a:srcRect l="66150"/>
          <a:stretch/>
        </p:blipFill>
        <p:spPr>
          <a:xfrm>
            <a:off x="-61074" y="256500"/>
            <a:ext cx="1212849" cy="597175"/>
          </a:xfrm>
          <a:prstGeom prst="rect">
            <a:avLst/>
          </a:prstGeom>
          <a:noFill/>
          <a:ln>
            <a:noFill/>
          </a:ln>
        </p:spPr>
      </p:pic>
      <p:pic>
        <p:nvPicPr>
          <p:cNvPr id="128" name="Google Shape;128;p13"/>
          <p:cNvPicPr preferRelativeResize="0"/>
          <p:nvPr/>
        </p:nvPicPr>
        <p:blipFill>
          <a:blip r:embed="rId5">
            <a:alphaModFix/>
          </a:blip>
          <a:stretch>
            <a:fillRect/>
          </a:stretch>
        </p:blipFill>
        <p:spPr>
          <a:xfrm>
            <a:off x="6880938" y="4187162"/>
            <a:ext cx="777336" cy="412525"/>
          </a:xfrm>
          <a:prstGeom prst="rect">
            <a:avLst/>
          </a:prstGeom>
          <a:noFill/>
          <a:ln>
            <a:noFill/>
          </a:ln>
        </p:spPr>
      </p:pic>
      <p:sp>
        <p:nvSpPr>
          <p:cNvPr id="129" name="Google Shape;129;p13"/>
          <p:cNvSpPr txBox="1">
            <a:spLocks noGrp="1"/>
          </p:cNvSpPr>
          <p:nvPr>
            <p:ph type="subTitle" idx="4294967295"/>
          </p:nvPr>
        </p:nvSpPr>
        <p:spPr>
          <a:xfrm>
            <a:off x="497300" y="1030025"/>
            <a:ext cx="4563900" cy="3463500"/>
          </a:xfrm>
          <a:prstGeom prst="rect">
            <a:avLst/>
          </a:prstGeom>
        </p:spPr>
        <p:txBody>
          <a:bodyPr spcFirstLastPara="1" wrap="square" lIns="0" tIns="0" rIns="0" bIns="0" anchor="t" anchorCtr="0">
            <a:noAutofit/>
          </a:bodyPr>
          <a:lstStyle/>
          <a:p>
            <a:pPr marL="457200" lvl="0" indent="-298450" algn="l" rtl="0">
              <a:lnSpc>
                <a:spcPct val="100000"/>
              </a:lnSpc>
              <a:spcBef>
                <a:spcPts val="1000"/>
              </a:spcBef>
              <a:spcAft>
                <a:spcPts val="0"/>
              </a:spcAft>
              <a:buSzPts val="1100"/>
              <a:buFont typeface="Arial"/>
              <a:buChar char="●"/>
            </a:pPr>
            <a:r>
              <a:rPr lang="en" sz="1100">
                <a:latin typeface="Arial"/>
                <a:ea typeface="Arial"/>
                <a:cs typeface="Arial"/>
                <a:sym typeface="Arial"/>
              </a:rPr>
              <a:t>Travelers seek the allure of nature but prioritize affordability and good weather.</a:t>
            </a:r>
            <a:endParaRPr sz="1100">
              <a:latin typeface="Arial"/>
              <a:ea typeface="Arial"/>
              <a:cs typeface="Arial"/>
              <a:sym typeface="Arial"/>
            </a:endParaRPr>
          </a:p>
          <a:p>
            <a:pPr marL="457200" lvl="0" indent="-298450" algn="l" rtl="0">
              <a:lnSpc>
                <a:spcPct val="100000"/>
              </a:lnSpc>
              <a:spcBef>
                <a:spcPts val="1200"/>
              </a:spcBef>
              <a:spcAft>
                <a:spcPts val="0"/>
              </a:spcAft>
              <a:buSzPts val="1100"/>
              <a:buFont typeface="Arial"/>
              <a:buChar char="●"/>
            </a:pPr>
            <a:r>
              <a:rPr lang="en" sz="1100">
                <a:latin typeface="Arial"/>
                <a:ea typeface="Arial"/>
                <a:cs typeface="Arial"/>
                <a:sym typeface="Arial"/>
              </a:rPr>
              <a:t>Yellowstone Country is seen as an appealing outdoor destination for adventure and peaceful recharging.</a:t>
            </a:r>
            <a:endParaRPr sz="1100">
              <a:latin typeface="Arial"/>
              <a:ea typeface="Arial"/>
              <a:cs typeface="Arial"/>
              <a:sym typeface="Arial"/>
            </a:endParaRPr>
          </a:p>
          <a:p>
            <a:pPr marL="457200" lvl="0" indent="-298450" algn="l" rtl="0">
              <a:lnSpc>
                <a:spcPct val="100000"/>
              </a:lnSpc>
              <a:spcBef>
                <a:spcPts val="1000"/>
              </a:spcBef>
              <a:spcAft>
                <a:spcPts val="0"/>
              </a:spcAft>
              <a:buSzPts val="1100"/>
              <a:buFont typeface="Arial"/>
              <a:buChar char="●"/>
            </a:pPr>
            <a:r>
              <a:rPr lang="en" sz="1100">
                <a:latin typeface="Arial"/>
                <a:ea typeface="Arial"/>
                <a:cs typeface="Arial"/>
                <a:sym typeface="Arial"/>
              </a:rPr>
              <a:t>There's still a limited awareness of attractions and experiences outside Yellowstone National Park.</a:t>
            </a:r>
            <a:endParaRPr sz="1100">
              <a:latin typeface="Arial"/>
              <a:ea typeface="Arial"/>
              <a:cs typeface="Arial"/>
              <a:sym typeface="Arial"/>
            </a:endParaRPr>
          </a:p>
          <a:p>
            <a:pPr marL="457200" lvl="0" indent="-298450" algn="l" rtl="0">
              <a:lnSpc>
                <a:spcPct val="100000"/>
              </a:lnSpc>
              <a:spcBef>
                <a:spcPts val="1000"/>
              </a:spcBef>
              <a:spcAft>
                <a:spcPts val="0"/>
              </a:spcAft>
              <a:buSzPts val="1100"/>
              <a:buFont typeface="Arial"/>
              <a:buChar char="●"/>
            </a:pPr>
            <a:r>
              <a:rPr lang="en" sz="1100">
                <a:latin typeface="Arial"/>
                <a:ea typeface="Arial"/>
                <a:cs typeface="Arial"/>
                <a:sym typeface="Arial"/>
              </a:rPr>
              <a:t>The biggest deterrents to visitation are distance/accessibility, perceived high costs (airfare, accommodation, in-market), and concerns about crowding/tourist saturation.</a:t>
            </a:r>
            <a:endParaRPr sz="1100">
              <a:latin typeface="Arial"/>
              <a:ea typeface="Arial"/>
              <a:cs typeface="Arial"/>
              <a:sym typeface="Arial"/>
            </a:endParaRPr>
          </a:p>
          <a:p>
            <a:pPr marL="457200" lvl="0" indent="-298450" algn="l" rtl="0">
              <a:lnSpc>
                <a:spcPct val="100000"/>
              </a:lnSpc>
              <a:spcBef>
                <a:spcPts val="1000"/>
              </a:spcBef>
              <a:spcAft>
                <a:spcPts val="0"/>
              </a:spcAft>
              <a:buSzPts val="1100"/>
              <a:buFont typeface="Arial"/>
              <a:buChar char="●"/>
            </a:pPr>
            <a:r>
              <a:rPr lang="en" sz="1100">
                <a:latin typeface="Arial"/>
                <a:ea typeface="Arial"/>
                <a:cs typeface="Arial"/>
                <a:sym typeface="Arial"/>
              </a:rPr>
              <a:t>Top competitors include high-profile, upscale mountain destinations and other national park-adjacent destinations.</a:t>
            </a:r>
            <a:endParaRPr sz="1100">
              <a:latin typeface="Arial"/>
              <a:ea typeface="Arial"/>
              <a:cs typeface="Arial"/>
              <a:sym typeface="Arial"/>
            </a:endParaRPr>
          </a:p>
          <a:p>
            <a:pPr marL="457200" lvl="0" indent="-298450" algn="l" rtl="0">
              <a:lnSpc>
                <a:spcPct val="100000"/>
              </a:lnSpc>
              <a:spcBef>
                <a:spcPts val="1000"/>
              </a:spcBef>
              <a:spcAft>
                <a:spcPts val="0"/>
              </a:spcAft>
              <a:buSzPts val="1100"/>
              <a:buFont typeface="Arial"/>
              <a:buChar char="●"/>
            </a:pPr>
            <a:r>
              <a:rPr lang="en" sz="1100">
                <a:latin typeface="Arial"/>
                <a:ea typeface="Arial"/>
                <a:cs typeface="Arial"/>
                <a:sym typeface="Arial"/>
              </a:rPr>
              <a:t>Warmer months dominate, but shoulder seasons are highly appealing; winter trip consideration remains low except among a small cold-weather traveler segment.</a:t>
            </a:r>
            <a:endParaRPr sz="1100">
              <a:latin typeface="Arial"/>
              <a:ea typeface="Arial"/>
              <a:cs typeface="Arial"/>
              <a:sym typeface="Arial"/>
            </a:endParaRPr>
          </a:p>
          <a:p>
            <a:pPr marL="457200" lvl="0" indent="-298450" algn="l" rtl="0">
              <a:lnSpc>
                <a:spcPct val="100000"/>
              </a:lnSpc>
              <a:spcBef>
                <a:spcPts val="1000"/>
              </a:spcBef>
              <a:spcAft>
                <a:spcPts val="1200"/>
              </a:spcAft>
              <a:buSzPts val="1100"/>
              <a:buFont typeface="Arial"/>
              <a:buChar char="●"/>
            </a:pPr>
            <a:r>
              <a:rPr lang="en" sz="1100">
                <a:latin typeface="Arial"/>
                <a:ea typeface="Arial"/>
                <a:cs typeface="Arial"/>
                <a:sym typeface="Arial"/>
              </a:rPr>
              <a:t>Firsthand referrals are the main inspiration for visitation, strongly supported by digital channels like online search and social media.</a:t>
            </a:r>
            <a:endParaRPr sz="1100">
              <a:latin typeface="Arial"/>
              <a:ea typeface="Arial"/>
              <a:cs typeface="Arial"/>
              <a:sym typeface="Arial"/>
            </a:endParaRPr>
          </a:p>
        </p:txBody>
      </p:sp>
      <p:sp>
        <p:nvSpPr>
          <p:cNvPr id="130" name="Google Shape;130;p13"/>
          <p:cNvSpPr txBox="1">
            <a:spLocks noGrp="1"/>
          </p:cNvSpPr>
          <p:nvPr>
            <p:ph type="ctrTitle" idx="4294967295"/>
          </p:nvPr>
        </p:nvSpPr>
        <p:spPr>
          <a:xfrm>
            <a:off x="1184900" y="293950"/>
            <a:ext cx="3537300" cy="412500"/>
          </a:xfrm>
          <a:prstGeom prst="rect">
            <a:avLst/>
          </a:prstGeom>
        </p:spPr>
        <p:txBody>
          <a:bodyPr spcFirstLastPara="1" wrap="square" lIns="0" tIns="0" rIns="0" bIns="0" anchor="t" anchorCtr="0">
            <a:noAutofit/>
          </a:bodyPr>
          <a:lstStyle/>
          <a:p>
            <a:pPr marL="0" lvl="0" indent="0" algn="l" rtl="0">
              <a:spcBef>
                <a:spcPts val="0"/>
              </a:spcBef>
              <a:spcAft>
                <a:spcPts val="0"/>
              </a:spcAft>
              <a:buClr>
                <a:schemeClr val="dk1"/>
              </a:buClr>
              <a:buSzPts val="1100"/>
              <a:buFont typeface="Arial"/>
              <a:buNone/>
            </a:pPr>
            <a:r>
              <a:rPr lang="en" sz="3300" b="0">
                <a:solidFill>
                  <a:srgbClr val="31404F"/>
                </a:solidFill>
                <a:latin typeface="Playfair Display Black"/>
                <a:ea typeface="Playfair Display Black"/>
                <a:cs typeface="Playfair Display Black"/>
                <a:sym typeface="Playfair Display Black"/>
              </a:rPr>
              <a:t>Key Takeaways</a:t>
            </a:r>
            <a:endParaRPr sz="3300" b="0">
              <a:solidFill>
                <a:srgbClr val="31404F"/>
              </a:solidFill>
              <a:latin typeface="Playfair Display Black"/>
              <a:ea typeface="Playfair Display Black"/>
              <a:cs typeface="Playfair Display Black"/>
              <a:sym typeface="Playfair Display Black"/>
            </a:endParaRPr>
          </a:p>
        </p:txBody>
      </p:sp>
      <p:sp>
        <p:nvSpPr>
          <p:cNvPr id="131" name="Google Shape;131;p13"/>
          <p:cNvSpPr txBox="1">
            <a:spLocks noGrp="1"/>
          </p:cNvSpPr>
          <p:nvPr>
            <p:ph type="sldNum" idx="12"/>
          </p:nvPr>
        </p:nvSpPr>
        <p:spPr>
          <a:xfrm>
            <a:off x="435894" y="4849625"/>
            <a:ext cx="1658700" cy="1050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sz="800">
                <a:solidFill>
                  <a:srgbClr val="B9953C"/>
                </a:solidFill>
                <a:latin typeface="Oswald"/>
                <a:ea typeface="Oswald"/>
                <a:cs typeface="Oswald"/>
                <a:sym typeface="Oswald"/>
              </a:rPr>
              <a:t>MONTANA’S YELLOWSTONE COUNTRY</a:t>
            </a:r>
            <a:endParaRPr sz="800">
              <a:solidFill>
                <a:srgbClr val="B9953C"/>
              </a:solidFill>
              <a:latin typeface="Oswald"/>
              <a:ea typeface="Oswald"/>
              <a:cs typeface="Oswald"/>
              <a:sym typeface="Oswa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6F6EF"/>
        </a:solidFill>
        <a:effectLst/>
      </p:bgPr>
    </p:bg>
    <p:spTree>
      <p:nvGrpSpPr>
        <p:cNvPr id="1" name="Shape 135"/>
        <p:cNvGrpSpPr/>
        <p:nvPr/>
      </p:nvGrpSpPr>
      <p:grpSpPr>
        <a:xfrm>
          <a:off x="0" y="0"/>
          <a:ext cx="0" cy="0"/>
          <a:chOff x="0" y="0"/>
          <a:chExt cx="0" cy="0"/>
        </a:xfrm>
      </p:grpSpPr>
      <p:pic>
        <p:nvPicPr>
          <p:cNvPr id="136" name="Google Shape;136;p14" title="whoa-road-1.jpg"/>
          <p:cNvPicPr preferRelativeResize="0"/>
          <p:nvPr/>
        </p:nvPicPr>
        <p:blipFill rotWithShape="1">
          <a:blip r:embed="rId3">
            <a:alphaModFix/>
          </a:blip>
          <a:srcRect b="13502"/>
          <a:stretch/>
        </p:blipFill>
        <p:spPr>
          <a:xfrm>
            <a:off x="0" y="0"/>
            <a:ext cx="3675200" cy="5209650"/>
          </a:xfrm>
          <a:prstGeom prst="rect">
            <a:avLst/>
          </a:prstGeom>
          <a:noFill/>
          <a:ln>
            <a:noFill/>
          </a:ln>
        </p:spPr>
      </p:pic>
      <p:sp>
        <p:nvSpPr>
          <p:cNvPr id="137" name="Google Shape;137;p14"/>
          <p:cNvSpPr txBox="1">
            <a:spLocks noGrp="1"/>
          </p:cNvSpPr>
          <p:nvPr>
            <p:ph type="subTitle" idx="4294967295"/>
          </p:nvPr>
        </p:nvSpPr>
        <p:spPr>
          <a:xfrm>
            <a:off x="3911700" y="1082775"/>
            <a:ext cx="4587000" cy="3044100"/>
          </a:xfrm>
          <a:prstGeom prst="rect">
            <a:avLst/>
          </a:prstGeom>
        </p:spPr>
        <p:txBody>
          <a:bodyPr spcFirstLastPara="1" wrap="square" lIns="0" tIns="0" rIns="0" bIns="0" anchor="t" anchorCtr="0">
            <a:noAutofit/>
          </a:bodyPr>
          <a:lstStyle/>
          <a:p>
            <a:pPr marL="0" lvl="0" indent="0" algn="l" rtl="0">
              <a:lnSpc>
                <a:spcPct val="100000"/>
              </a:lnSpc>
              <a:spcBef>
                <a:spcPts val="1000"/>
              </a:spcBef>
              <a:spcAft>
                <a:spcPts val="0"/>
              </a:spcAft>
              <a:buClr>
                <a:schemeClr val="dk1"/>
              </a:buClr>
              <a:buSzPts val="1100"/>
              <a:buFont typeface="Arial"/>
              <a:buNone/>
            </a:pPr>
            <a:r>
              <a:rPr lang="en" sz="1100" b="1" dirty="0">
                <a:solidFill>
                  <a:srgbClr val="444746"/>
                </a:solidFill>
                <a:latin typeface="Arial"/>
                <a:ea typeface="Arial"/>
                <a:cs typeface="Arial"/>
                <a:sym typeface="Arial"/>
              </a:rPr>
              <a:t>At the start of 2026, Yellowstone Country green-lit the development of a single, unifying campaign that would take the study’s insights into consideration. The new Yellowstone Country campaign will:</a:t>
            </a:r>
            <a:endParaRPr sz="1100" b="1" dirty="0">
              <a:solidFill>
                <a:srgbClr val="444746"/>
              </a:solidFill>
              <a:latin typeface="Arial"/>
              <a:ea typeface="Arial"/>
              <a:cs typeface="Arial"/>
              <a:sym typeface="Arial"/>
            </a:endParaRPr>
          </a:p>
          <a:p>
            <a:pPr marL="457200" lvl="0" indent="-298450" algn="l" rtl="0">
              <a:lnSpc>
                <a:spcPct val="100000"/>
              </a:lnSpc>
              <a:spcBef>
                <a:spcPts val="1200"/>
              </a:spcBef>
              <a:spcAft>
                <a:spcPts val="0"/>
              </a:spcAft>
              <a:buSzPts val="1100"/>
              <a:buFont typeface="Arial"/>
              <a:buChar char="●"/>
            </a:pPr>
            <a:r>
              <a:rPr lang="en" sz="1100" dirty="0">
                <a:solidFill>
                  <a:srgbClr val="444746"/>
                </a:solidFill>
                <a:latin typeface="Arial"/>
                <a:ea typeface="Arial"/>
                <a:cs typeface="Arial"/>
                <a:sym typeface="Arial"/>
              </a:rPr>
              <a:t>Resonate with all audiences and promote all seasons.</a:t>
            </a:r>
            <a:endParaRPr sz="1100" dirty="0">
              <a:solidFill>
                <a:srgbClr val="444746"/>
              </a:solidFill>
              <a:latin typeface="Arial"/>
              <a:ea typeface="Arial"/>
              <a:cs typeface="Arial"/>
              <a:sym typeface="Arial"/>
            </a:endParaRPr>
          </a:p>
          <a:p>
            <a:pPr marL="457200" lvl="0" indent="-298450" algn="l" rtl="0">
              <a:lnSpc>
                <a:spcPct val="100000"/>
              </a:lnSpc>
              <a:spcBef>
                <a:spcPts val="1200"/>
              </a:spcBef>
              <a:spcAft>
                <a:spcPts val="0"/>
              </a:spcAft>
              <a:buSzPts val="1100"/>
              <a:buFont typeface="Arial"/>
              <a:buChar char="●"/>
            </a:pPr>
            <a:r>
              <a:rPr lang="en" sz="1100" dirty="0">
                <a:latin typeface="Arial"/>
                <a:ea typeface="Arial"/>
                <a:cs typeface="Arial"/>
                <a:sym typeface="Arial"/>
              </a:rPr>
              <a:t>Create a brand persona that supports executions customized for audience, season, demographic or interest/activity. </a:t>
            </a:r>
            <a:endParaRPr sz="1100" dirty="0">
              <a:latin typeface="Arial"/>
              <a:ea typeface="Arial"/>
              <a:cs typeface="Arial"/>
              <a:sym typeface="Arial"/>
            </a:endParaRPr>
          </a:p>
          <a:p>
            <a:pPr marL="457200" lvl="0" indent="-298450" algn="l" rtl="0">
              <a:lnSpc>
                <a:spcPct val="100000"/>
              </a:lnSpc>
              <a:spcBef>
                <a:spcPts val="1000"/>
              </a:spcBef>
              <a:spcAft>
                <a:spcPts val="0"/>
              </a:spcAft>
              <a:buSzPts val="1100"/>
              <a:buFont typeface="Arial"/>
              <a:buChar char="●"/>
            </a:pPr>
            <a:r>
              <a:rPr lang="en" sz="1100" dirty="0">
                <a:latin typeface="Arial"/>
                <a:ea typeface="Arial"/>
                <a:cs typeface="Arial"/>
                <a:sym typeface="Arial"/>
              </a:rPr>
              <a:t>Distinguish the region from Yellowstone National Park and promote dispersion across the region. </a:t>
            </a:r>
            <a:endParaRPr sz="1100" dirty="0">
              <a:latin typeface="Arial"/>
              <a:ea typeface="Arial"/>
              <a:cs typeface="Arial"/>
              <a:sym typeface="Arial"/>
            </a:endParaRPr>
          </a:p>
          <a:p>
            <a:pPr marL="457200" lvl="0" indent="-298450" algn="l" rtl="0">
              <a:lnSpc>
                <a:spcPct val="100000"/>
              </a:lnSpc>
              <a:spcBef>
                <a:spcPts val="1000"/>
              </a:spcBef>
              <a:spcAft>
                <a:spcPts val="1200"/>
              </a:spcAft>
              <a:buSzPts val="1100"/>
              <a:buFont typeface="Arial"/>
              <a:buChar char="●"/>
            </a:pPr>
            <a:r>
              <a:rPr lang="en" sz="1100" dirty="0">
                <a:latin typeface="Arial"/>
                <a:ea typeface="Arial"/>
                <a:cs typeface="Arial"/>
                <a:sym typeface="Arial"/>
              </a:rPr>
              <a:t>Communicate the</a:t>
            </a:r>
            <a:r>
              <a:rPr lang="en" sz="1100" dirty="0">
                <a:solidFill>
                  <a:srgbClr val="444746"/>
                </a:solidFill>
                <a:latin typeface="Arial"/>
                <a:ea typeface="Arial"/>
                <a:cs typeface="Arial"/>
                <a:sym typeface="Arial"/>
              </a:rPr>
              <a:t> region’s dynamic of opposites — adventurous yet peaceful, rugged yet approachable — which is an ownable brand truth.</a:t>
            </a:r>
            <a:endParaRPr sz="1100" dirty="0">
              <a:solidFill>
                <a:schemeClr val="dk1"/>
              </a:solidFill>
              <a:latin typeface="Arial"/>
              <a:ea typeface="Arial"/>
              <a:cs typeface="Arial"/>
              <a:sym typeface="Arial"/>
            </a:endParaRPr>
          </a:p>
        </p:txBody>
      </p:sp>
      <p:sp>
        <p:nvSpPr>
          <p:cNvPr id="138" name="Google Shape;138;p14"/>
          <p:cNvSpPr txBox="1">
            <a:spLocks noGrp="1"/>
          </p:cNvSpPr>
          <p:nvPr>
            <p:ph type="ctrTitle" idx="4294967295"/>
          </p:nvPr>
        </p:nvSpPr>
        <p:spPr>
          <a:xfrm>
            <a:off x="3911700" y="293950"/>
            <a:ext cx="5232300" cy="4125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3300" b="0">
                <a:solidFill>
                  <a:srgbClr val="31404F"/>
                </a:solidFill>
                <a:latin typeface="Playfair Display Black"/>
                <a:ea typeface="Playfair Display Black"/>
                <a:cs typeface="Playfair Display Black"/>
                <a:sym typeface="Playfair Display Black"/>
              </a:rPr>
              <a:t>Campaign Development</a:t>
            </a:r>
            <a:endParaRPr sz="3300" b="0" i="1">
              <a:solidFill>
                <a:srgbClr val="31404F"/>
              </a:solidFill>
              <a:latin typeface="Playfair Display Black"/>
              <a:ea typeface="Playfair Display Black"/>
              <a:cs typeface="Playfair Display Black"/>
              <a:sym typeface="Playfair Display Black"/>
            </a:endParaRPr>
          </a:p>
          <a:p>
            <a:pPr marL="0" lvl="0" indent="0" algn="l" rtl="0">
              <a:spcBef>
                <a:spcPts val="0"/>
              </a:spcBef>
              <a:spcAft>
                <a:spcPts val="0"/>
              </a:spcAft>
              <a:buNone/>
            </a:pPr>
            <a:r>
              <a:rPr lang="en" sz="3300" b="0">
                <a:solidFill>
                  <a:srgbClr val="31404F"/>
                </a:solidFill>
                <a:latin typeface="Playfair Display Black"/>
                <a:ea typeface="Playfair Display Black"/>
                <a:cs typeface="Playfair Display Black"/>
                <a:sym typeface="Playfair Display Black"/>
              </a:rPr>
              <a:t>  </a:t>
            </a:r>
            <a:endParaRPr sz="3300" b="0">
              <a:solidFill>
                <a:srgbClr val="31404F"/>
              </a:solidFill>
              <a:latin typeface="Playfair Display Black"/>
              <a:ea typeface="Playfair Display Black"/>
              <a:cs typeface="Playfair Display Black"/>
              <a:sym typeface="Playfair Display Black"/>
            </a:endParaRPr>
          </a:p>
        </p:txBody>
      </p:sp>
      <p:sp>
        <p:nvSpPr>
          <p:cNvPr id="139" name="Google Shape;139;p14"/>
          <p:cNvSpPr txBox="1">
            <a:spLocks noGrp="1"/>
          </p:cNvSpPr>
          <p:nvPr>
            <p:ph type="sldNum" idx="12"/>
          </p:nvPr>
        </p:nvSpPr>
        <p:spPr>
          <a:xfrm>
            <a:off x="435894" y="4849625"/>
            <a:ext cx="1658700" cy="1050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sz="800">
                <a:solidFill>
                  <a:srgbClr val="B9953C"/>
                </a:solidFill>
                <a:latin typeface="Oswald"/>
                <a:ea typeface="Oswald"/>
                <a:cs typeface="Oswald"/>
                <a:sym typeface="Oswald"/>
              </a:rPr>
              <a:t>MONTANA’S YELLOWSTONE COUNTRY</a:t>
            </a:r>
            <a:endParaRPr sz="800">
              <a:solidFill>
                <a:srgbClr val="B9953C"/>
              </a:solidFill>
              <a:latin typeface="Oswald"/>
              <a:ea typeface="Oswald"/>
              <a:cs typeface="Oswald"/>
              <a:sym typeface="Oswa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pic>
        <p:nvPicPr>
          <p:cNvPr id="144" name="Google Shape;144;p15" title="Snowmobile Two Top Sunrise West Yellowstone_Ken Takata_NO EXP.jpg"/>
          <p:cNvPicPr preferRelativeResize="0"/>
          <p:nvPr/>
        </p:nvPicPr>
        <p:blipFill rotWithShape="1">
          <a:blip r:embed="rId3">
            <a:alphaModFix/>
          </a:blip>
          <a:srcRect t="14750" b="919"/>
          <a:stretch/>
        </p:blipFill>
        <p:spPr>
          <a:xfrm>
            <a:off x="0" y="0"/>
            <a:ext cx="9144003" cy="5143502"/>
          </a:xfrm>
          <a:prstGeom prst="rect">
            <a:avLst/>
          </a:prstGeom>
          <a:noFill/>
          <a:ln>
            <a:noFill/>
          </a:ln>
        </p:spPr>
      </p:pic>
      <p:sp>
        <p:nvSpPr>
          <p:cNvPr id="145" name="Google Shape;145;p15"/>
          <p:cNvSpPr txBox="1">
            <a:spLocks noGrp="1"/>
          </p:cNvSpPr>
          <p:nvPr>
            <p:ph type="sldNum" idx="12"/>
          </p:nvPr>
        </p:nvSpPr>
        <p:spPr>
          <a:xfrm>
            <a:off x="8" y="-259992"/>
            <a:ext cx="2325000" cy="168600"/>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r>
              <a:rPr lang="en" sz="600">
                <a:solidFill>
                  <a:srgbClr val="414142"/>
                </a:solidFill>
                <a:latin typeface="IBM Plex Mono"/>
                <a:ea typeface="IBM Plex Mono"/>
                <a:cs typeface="IBM Plex Mono"/>
                <a:sym typeface="IBM Plex Mono"/>
              </a:rPr>
              <a:t>TITLE SLIDE</a:t>
            </a:r>
            <a:endParaRPr sz="600">
              <a:solidFill>
                <a:srgbClr val="414142"/>
              </a:solidFill>
              <a:latin typeface="IBM Plex Mono"/>
              <a:ea typeface="IBM Plex Mono"/>
              <a:cs typeface="IBM Plex Mono"/>
              <a:sym typeface="IBM Plex Mono"/>
            </a:endParaRPr>
          </a:p>
        </p:txBody>
      </p:sp>
      <p:sp>
        <p:nvSpPr>
          <p:cNvPr id="146" name="Google Shape;146;p15"/>
          <p:cNvSpPr/>
          <p:nvPr/>
        </p:nvSpPr>
        <p:spPr>
          <a:xfrm>
            <a:off x="0" y="3384200"/>
            <a:ext cx="3383280" cy="855300"/>
          </a:xfrm>
          <a:prstGeom prst="rect">
            <a:avLst/>
          </a:prstGeom>
          <a:solidFill>
            <a:srgbClr val="31404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47" name="Google Shape;147;p15"/>
          <p:cNvSpPr txBox="1">
            <a:spLocks noGrp="1"/>
          </p:cNvSpPr>
          <p:nvPr>
            <p:ph type="ctrTitle"/>
          </p:nvPr>
        </p:nvSpPr>
        <p:spPr>
          <a:xfrm>
            <a:off x="1209150" y="3548325"/>
            <a:ext cx="2277000" cy="5271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3300">
                <a:solidFill>
                  <a:schemeClr val="lt1"/>
                </a:solidFill>
                <a:latin typeface="Oswald"/>
                <a:ea typeface="Oswald"/>
                <a:cs typeface="Oswald"/>
                <a:sym typeface="Oswald"/>
              </a:rPr>
              <a:t>PRIORITY #2</a:t>
            </a:r>
            <a:endParaRPr sz="3300" b="0" i="1">
              <a:solidFill>
                <a:schemeClr val="lt1"/>
              </a:solidFill>
              <a:latin typeface="Oswald"/>
              <a:ea typeface="Oswald"/>
              <a:cs typeface="Oswald"/>
              <a:sym typeface="Oswald"/>
            </a:endParaRPr>
          </a:p>
        </p:txBody>
      </p:sp>
      <p:pic>
        <p:nvPicPr>
          <p:cNvPr id="148" name="Google Shape;148;p15"/>
          <p:cNvPicPr preferRelativeResize="0"/>
          <p:nvPr/>
        </p:nvPicPr>
        <p:blipFill rotWithShape="1">
          <a:blip r:embed="rId4">
            <a:alphaModFix/>
          </a:blip>
          <a:srcRect l="66150"/>
          <a:stretch/>
        </p:blipFill>
        <p:spPr>
          <a:xfrm>
            <a:off x="1" y="3513263"/>
            <a:ext cx="1212849" cy="5971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6F6EF"/>
        </a:solidFill>
        <a:effectLst/>
      </p:bgPr>
    </p:bg>
    <p:spTree>
      <p:nvGrpSpPr>
        <p:cNvPr id="1" name="Shape 152"/>
        <p:cNvGrpSpPr/>
        <p:nvPr/>
      </p:nvGrpSpPr>
      <p:grpSpPr>
        <a:xfrm>
          <a:off x="0" y="0"/>
          <a:ext cx="0" cy="0"/>
          <a:chOff x="0" y="0"/>
          <a:chExt cx="0" cy="0"/>
        </a:xfrm>
      </p:grpSpPr>
      <p:pic>
        <p:nvPicPr>
          <p:cNvPr id="153" name="Google Shape;153;p16" title="Andy Austin Yellowstone River Emigrant.jpeg"/>
          <p:cNvPicPr preferRelativeResize="0"/>
          <p:nvPr/>
        </p:nvPicPr>
        <p:blipFill rotWithShape="1">
          <a:blip r:embed="rId3">
            <a:alphaModFix/>
          </a:blip>
          <a:srcRect l="7351" r="34125"/>
          <a:stretch/>
        </p:blipFill>
        <p:spPr>
          <a:xfrm>
            <a:off x="4571975" y="22"/>
            <a:ext cx="4572001" cy="5206973"/>
          </a:xfrm>
          <a:prstGeom prst="rect">
            <a:avLst/>
          </a:prstGeom>
          <a:noFill/>
          <a:ln>
            <a:noFill/>
          </a:ln>
        </p:spPr>
      </p:pic>
      <p:grpSp>
        <p:nvGrpSpPr>
          <p:cNvPr id="154" name="Google Shape;154;p16"/>
          <p:cNvGrpSpPr/>
          <p:nvPr/>
        </p:nvGrpSpPr>
        <p:grpSpPr>
          <a:xfrm>
            <a:off x="435900" y="278275"/>
            <a:ext cx="8272200" cy="4444175"/>
            <a:chOff x="435900" y="278275"/>
            <a:chExt cx="8272200" cy="4444175"/>
          </a:xfrm>
        </p:grpSpPr>
        <p:sp>
          <p:nvSpPr>
            <p:cNvPr id="155" name="Google Shape;155;p16"/>
            <p:cNvSpPr/>
            <p:nvPr/>
          </p:nvSpPr>
          <p:spPr>
            <a:xfrm>
              <a:off x="435900" y="421050"/>
              <a:ext cx="8272200" cy="4301400"/>
            </a:xfrm>
            <a:prstGeom prst="rect">
              <a:avLst/>
            </a:prstGeom>
            <a:noFill/>
            <a:ln w="9525" cap="flat" cmpd="sng">
              <a:solidFill>
                <a:srgbClr val="B9953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ppins"/>
                <a:ea typeface="Poppins"/>
                <a:cs typeface="Poppins"/>
                <a:sym typeface="Poppins"/>
              </a:endParaRPr>
            </a:p>
          </p:txBody>
        </p:sp>
        <p:pic>
          <p:nvPicPr>
            <p:cNvPr id="156" name="Google Shape;156;p16"/>
            <p:cNvPicPr preferRelativeResize="0"/>
            <p:nvPr/>
          </p:nvPicPr>
          <p:blipFill>
            <a:blip r:embed="rId4">
              <a:alphaModFix/>
            </a:blip>
            <a:stretch>
              <a:fillRect/>
            </a:stretch>
          </p:blipFill>
          <p:spPr>
            <a:xfrm>
              <a:off x="4240062" y="278275"/>
              <a:ext cx="663875" cy="352275"/>
            </a:xfrm>
            <a:prstGeom prst="rect">
              <a:avLst/>
            </a:prstGeom>
            <a:noFill/>
            <a:ln>
              <a:noFill/>
            </a:ln>
          </p:spPr>
        </p:pic>
      </p:grpSp>
      <p:sp>
        <p:nvSpPr>
          <p:cNvPr id="157" name="Google Shape;157;p16"/>
          <p:cNvSpPr txBox="1">
            <a:spLocks noGrp="1"/>
          </p:cNvSpPr>
          <p:nvPr>
            <p:ph type="sldNum" idx="3"/>
          </p:nvPr>
        </p:nvSpPr>
        <p:spPr>
          <a:xfrm>
            <a:off x="8085765" y="4817067"/>
            <a:ext cx="804000" cy="105000"/>
          </a:xfrm>
          <a:prstGeom prst="rect">
            <a:avLst/>
          </a:prstGeom>
        </p:spPr>
        <p:txBody>
          <a:bodyPr spcFirstLastPara="1" wrap="square" lIns="0" tIns="0" rIns="0" bIns="0" anchor="b" anchorCtr="0">
            <a:normAutofit/>
          </a:bodyPr>
          <a:lstStyle/>
          <a:p>
            <a:pPr marL="0" lvl="0" indent="0" algn="r" rtl="0">
              <a:spcBef>
                <a:spcPts val="0"/>
              </a:spcBef>
              <a:spcAft>
                <a:spcPts val="0"/>
              </a:spcAft>
              <a:buNone/>
            </a:pPr>
            <a:fld id="{00000000-1234-1234-1234-123412341234}" type="slidenum">
              <a:rPr lang="en" sz="600" b="1">
                <a:solidFill>
                  <a:srgbClr val="31404F"/>
                </a:solidFill>
                <a:latin typeface="Oswald"/>
                <a:ea typeface="Oswald"/>
                <a:cs typeface="Oswald"/>
                <a:sym typeface="Oswald"/>
              </a:rPr>
              <a:t>13</a:t>
            </a:fld>
            <a:endParaRPr sz="600" b="1">
              <a:solidFill>
                <a:srgbClr val="31404F"/>
              </a:solidFill>
              <a:latin typeface="Oswald"/>
              <a:ea typeface="Oswald"/>
              <a:cs typeface="Oswald"/>
              <a:sym typeface="Oswald"/>
            </a:endParaRPr>
          </a:p>
        </p:txBody>
      </p:sp>
      <p:sp>
        <p:nvSpPr>
          <p:cNvPr id="158" name="Google Shape;158;p16"/>
          <p:cNvSpPr txBox="1">
            <a:spLocks noGrp="1"/>
          </p:cNvSpPr>
          <p:nvPr>
            <p:ph type="subTitle" idx="4294967295"/>
          </p:nvPr>
        </p:nvSpPr>
        <p:spPr>
          <a:xfrm>
            <a:off x="629538" y="1990725"/>
            <a:ext cx="3748800" cy="2414400"/>
          </a:xfrm>
          <a:prstGeom prst="rect">
            <a:avLst/>
          </a:prstGeom>
        </p:spPr>
        <p:txBody>
          <a:bodyPr spcFirstLastPara="1" wrap="square" lIns="0" tIns="0" rIns="0" bIns="0" anchor="t" anchorCtr="0">
            <a:noAutofit/>
          </a:bodyPr>
          <a:lstStyle/>
          <a:p>
            <a:pPr marL="0" lvl="0" indent="0" algn="l" rtl="0">
              <a:lnSpc>
                <a:spcPct val="100000"/>
              </a:lnSpc>
              <a:spcBef>
                <a:spcPts val="1000"/>
              </a:spcBef>
              <a:spcAft>
                <a:spcPts val="0"/>
              </a:spcAft>
              <a:buNone/>
            </a:pPr>
            <a:r>
              <a:rPr lang="en" sz="1100" b="1" dirty="0">
                <a:latin typeface="Arial"/>
                <a:ea typeface="Arial"/>
                <a:cs typeface="Arial"/>
                <a:sym typeface="Arial"/>
              </a:rPr>
              <a:t>Continue to advance the initiatives in our 2023 Regional Tourism Resiliency Plan.</a:t>
            </a:r>
            <a:endParaRPr sz="1100" b="1" dirty="0">
              <a:latin typeface="Arial"/>
              <a:ea typeface="Arial"/>
              <a:cs typeface="Arial"/>
              <a:sym typeface="Arial"/>
            </a:endParaRPr>
          </a:p>
          <a:p>
            <a:pPr marL="0" lvl="0" indent="0" algn="l" rtl="0">
              <a:lnSpc>
                <a:spcPct val="100000"/>
              </a:lnSpc>
              <a:spcBef>
                <a:spcPts val="1200"/>
              </a:spcBef>
              <a:spcAft>
                <a:spcPts val="0"/>
              </a:spcAft>
              <a:buNone/>
            </a:pPr>
            <a:r>
              <a:rPr lang="en" sz="1100" b="1" dirty="0">
                <a:solidFill>
                  <a:schemeClr val="accent2"/>
                </a:solidFill>
                <a:latin typeface="Arial"/>
                <a:ea typeface="Arial"/>
                <a:cs typeface="Arial"/>
                <a:sym typeface="Arial"/>
              </a:rPr>
              <a:t>Strategies include:</a:t>
            </a:r>
            <a:endParaRPr sz="1100" b="1" dirty="0">
              <a:solidFill>
                <a:schemeClr val="accent2"/>
              </a:solidFill>
              <a:latin typeface="Arial"/>
              <a:ea typeface="Arial"/>
              <a:cs typeface="Arial"/>
              <a:sym typeface="Arial"/>
            </a:endParaRPr>
          </a:p>
          <a:p>
            <a:pPr marL="457200" lvl="0" indent="-298450" algn="l" rtl="0">
              <a:lnSpc>
                <a:spcPct val="100000"/>
              </a:lnSpc>
              <a:spcBef>
                <a:spcPts val="1200"/>
              </a:spcBef>
              <a:spcAft>
                <a:spcPts val="0"/>
              </a:spcAft>
              <a:buSzPts val="1100"/>
              <a:buFont typeface="Arial"/>
              <a:buChar char="●"/>
            </a:pPr>
            <a:r>
              <a:rPr lang="en" sz="1100" dirty="0">
                <a:latin typeface="Arial"/>
                <a:ea typeface="Arial"/>
                <a:cs typeface="Arial"/>
                <a:sym typeface="Arial"/>
              </a:rPr>
              <a:t>Expanding our Resident Handbook to other platforms</a:t>
            </a:r>
            <a:endParaRPr sz="1100" dirty="0">
              <a:latin typeface="Arial"/>
              <a:ea typeface="Arial"/>
              <a:cs typeface="Arial"/>
              <a:sym typeface="Arial"/>
            </a:endParaRPr>
          </a:p>
          <a:p>
            <a:pPr marL="457200" lvl="0" indent="-298450" algn="l" rtl="0">
              <a:lnSpc>
                <a:spcPct val="100000"/>
              </a:lnSpc>
              <a:spcBef>
                <a:spcPts val="1200"/>
              </a:spcBef>
              <a:spcAft>
                <a:spcPts val="0"/>
              </a:spcAft>
              <a:buSzPts val="1100"/>
              <a:buFont typeface="Arial"/>
              <a:buChar char="●"/>
            </a:pPr>
            <a:r>
              <a:rPr lang="en" sz="1100" dirty="0">
                <a:latin typeface="Arial"/>
                <a:ea typeface="Arial"/>
                <a:cs typeface="Arial"/>
                <a:sym typeface="Arial"/>
              </a:rPr>
              <a:t>Utilizing these products to collaborate on ongoing education and outreach goals. </a:t>
            </a:r>
            <a:endParaRPr sz="1100" dirty="0">
              <a:latin typeface="Arial"/>
              <a:ea typeface="Arial"/>
              <a:cs typeface="Arial"/>
              <a:sym typeface="Arial"/>
            </a:endParaRPr>
          </a:p>
          <a:p>
            <a:pPr marL="0" lvl="0" indent="0" algn="l" rtl="0">
              <a:lnSpc>
                <a:spcPct val="100000"/>
              </a:lnSpc>
              <a:spcBef>
                <a:spcPts val="1200"/>
              </a:spcBef>
              <a:spcAft>
                <a:spcPts val="1200"/>
              </a:spcAft>
              <a:buNone/>
            </a:pPr>
            <a:r>
              <a:rPr lang="en" sz="1100" dirty="0">
                <a:latin typeface="Arial"/>
                <a:ea typeface="Arial"/>
                <a:cs typeface="Arial"/>
                <a:sym typeface="Arial"/>
              </a:rPr>
              <a:t>(Strategic Resiliency Plan, 2022-2023, Imperative 2, </a:t>
            </a:r>
            <a:br>
              <a:rPr lang="en" sz="1100" dirty="0">
                <a:latin typeface="Arial"/>
                <a:ea typeface="Arial"/>
                <a:cs typeface="Arial"/>
                <a:sym typeface="Arial"/>
              </a:rPr>
            </a:br>
            <a:r>
              <a:rPr lang="en" sz="1100" dirty="0">
                <a:latin typeface="Arial"/>
                <a:ea typeface="Arial"/>
                <a:cs typeface="Arial"/>
                <a:sym typeface="Arial"/>
              </a:rPr>
              <a:t>Strategy 4: Prioritize responsible destination promotion practices.)</a:t>
            </a:r>
            <a:endParaRPr sz="1100" dirty="0">
              <a:latin typeface="Arial"/>
              <a:ea typeface="Arial"/>
              <a:cs typeface="Arial"/>
              <a:sym typeface="Arial"/>
            </a:endParaRPr>
          </a:p>
        </p:txBody>
      </p:sp>
      <p:sp>
        <p:nvSpPr>
          <p:cNvPr id="159" name="Google Shape;159;p16"/>
          <p:cNvSpPr txBox="1">
            <a:spLocks noGrp="1"/>
          </p:cNvSpPr>
          <p:nvPr>
            <p:ph type="ctrTitle" idx="4294967295"/>
          </p:nvPr>
        </p:nvSpPr>
        <p:spPr>
          <a:xfrm>
            <a:off x="676400" y="1060786"/>
            <a:ext cx="3136800" cy="7350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2700" b="0">
                <a:solidFill>
                  <a:srgbClr val="31404F"/>
                </a:solidFill>
                <a:latin typeface="Playfair Display Black"/>
                <a:ea typeface="Playfair Display Black"/>
                <a:cs typeface="Playfair Display Black"/>
                <a:sym typeface="Playfair Display Black"/>
              </a:rPr>
              <a:t>Advance Resiliency</a:t>
            </a:r>
            <a:endParaRPr sz="2700" b="0">
              <a:solidFill>
                <a:srgbClr val="31404F"/>
              </a:solidFill>
              <a:latin typeface="Playfair Display Black"/>
              <a:ea typeface="Playfair Display Black"/>
              <a:cs typeface="Playfair Display Black"/>
              <a:sym typeface="Playfair Display Black"/>
            </a:endParaRPr>
          </a:p>
          <a:p>
            <a:pPr marL="0" lvl="0" indent="0" algn="l" rtl="0">
              <a:spcBef>
                <a:spcPts val="0"/>
              </a:spcBef>
              <a:spcAft>
                <a:spcPts val="0"/>
              </a:spcAft>
              <a:buNone/>
            </a:pPr>
            <a:r>
              <a:rPr lang="en" sz="2700" b="0">
                <a:solidFill>
                  <a:srgbClr val="31404F"/>
                </a:solidFill>
                <a:latin typeface="Playfair Display Black"/>
                <a:ea typeface="Playfair Display Black"/>
                <a:cs typeface="Playfair Display Black"/>
                <a:sym typeface="Playfair Display Black"/>
              </a:rPr>
              <a:t>Initiatives</a:t>
            </a:r>
            <a:endParaRPr sz="2700" b="0">
              <a:solidFill>
                <a:srgbClr val="31404F"/>
              </a:solidFill>
              <a:latin typeface="Playfair Display Black"/>
              <a:ea typeface="Playfair Display Black"/>
              <a:cs typeface="Playfair Display Black"/>
              <a:sym typeface="Playfair Display Black"/>
            </a:endParaRPr>
          </a:p>
        </p:txBody>
      </p:sp>
      <p:sp>
        <p:nvSpPr>
          <p:cNvPr id="160" name="Google Shape;160;p16"/>
          <p:cNvSpPr txBox="1"/>
          <p:nvPr/>
        </p:nvSpPr>
        <p:spPr>
          <a:xfrm>
            <a:off x="676400" y="738375"/>
            <a:ext cx="2524500" cy="2844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1900">
                <a:solidFill>
                  <a:srgbClr val="B9953C"/>
                </a:solidFill>
                <a:latin typeface="Oswald"/>
                <a:ea typeface="Oswald"/>
                <a:cs typeface="Oswald"/>
                <a:sym typeface="Oswald"/>
              </a:rPr>
              <a:t>PRIORITY #2</a:t>
            </a:r>
            <a:endParaRPr sz="1900" i="1">
              <a:solidFill>
                <a:srgbClr val="B9953C"/>
              </a:solidFill>
              <a:latin typeface="Oswald"/>
              <a:ea typeface="Oswald"/>
              <a:cs typeface="Oswald"/>
              <a:sym typeface="Oswald"/>
            </a:endParaRPr>
          </a:p>
        </p:txBody>
      </p:sp>
      <p:sp>
        <p:nvSpPr>
          <p:cNvPr id="161" name="Google Shape;161;p16"/>
          <p:cNvSpPr txBox="1">
            <a:spLocks noGrp="1"/>
          </p:cNvSpPr>
          <p:nvPr>
            <p:ph type="sldNum" idx="12"/>
          </p:nvPr>
        </p:nvSpPr>
        <p:spPr>
          <a:xfrm>
            <a:off x="435894" y="4849625"/>
            <a:ext cx="1658700" cy="1050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sz="800">
                <a:solidFill>
                  <a:srgbClr val="B9953C"/>
                </a:solidFill>
                <a:latin typeface="Oswald"/>
                <a:ea typeface="Oswald"/>
                <a:cs typeface="Oswald"/>
                <a:sym typeface="Oswald"/>
              </a:rPr>
              <a:t>MONTANA’S YELLOWSTONE COUNTRY</a:t>
            </a:r>
            <a:endParaRPr sz="800">
              <a:solidFill>
                <a:srgbClr val="B9953C"/>
              </a:solidFill>
              <a:latin typeface="Oswald"/>
              <a:ea typeface="Oswald"/>
              <a:cs typeface="Oswald"/>
              <a:sym typeface="Oswa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6F6EF"/>
        </a:solidFill>
        <a:effectLst/>
      </p:bgPr>
    </p:bg>
    <p:spTree>
      <p:nvGrpSpPr>
        <p:cNvPr id="1" name="Shape 165"/>
        <p:cNvGrpSpPr/>
        <p:nvPr/>
      </p:nvGrpSpPr>
      <p:grpSpPr>
        <a:xfrm>
          <a:off x="0" y="0"/>
          <a:ext cx="0" cy="0"/>
          <a:chOff x="0" y="0"/>
          <a:chExt cx="0" cy="0"/>
        </a:xfrm>
      </p:grpSpPr>
      <p:sp>
        <p:nvSpPr>
          <p:cNvPr id="166" name="Google Shape;166;p17"/>
          <p:cNvSpPr txBox="1"/>
          <p:nvPr/>
        </p:nvSpPr>
        <p:spPr>
          <a:xfrm>
            <a:off x="4572000" y="455525"/>
            <a:ext cx="4969800" cy="4125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endParaRPr sz="2400">
              <a:solidFill>
                <a:schemeClr val="lt1"/>
              </a:solidFill>
              <a:latin typeface="Oswald"/>
              <a:ea typeface="Oswald"/>
              <a:cs typeface="Oswald"/>
              <a:sym typeface="Oswald"/>
            </a:endParaRPr>
          </a:p>
        </p:txBody>
      </p:sp>
      <p:sp>
        <p:nvSpPr>
          <p:cNvPr id="167" name="Google Shape;167;p17"/>
          <p:cNvSpPr txBox="1">
            <a:spLocks noGrp="1"/>
          </p:cNvSpPr>
          <p:nvPr>
            <p:ph type="sldNum" idx="3"/>
          </p:nvPr>
        </p:nvSpPr>
        <p:spPr>
          <a:xfrm>
            <a:off x="8085765" y="4817067"/>
            <a:ext cx="804000" cy="105000"/>
          </a:xfrm>
          <a:prstGeom prst="rect">
            <a:avLst/>
          </a:prstGeom>
        </p:spPr>
        <p:txBody>
          <a:bodyPr spcFirstLastPara="1" wrap="square" lIns="0" tIns="0" rIns="0" bIns="0" anchor="b" anchorCtr="0">
            <a:normAutofit/>
          </a:bodyPr>
          <a:lstStyle/>
          <a:p>
            <a:pPr marL="0" lvl="0" indent="0" algn="r" rtl="0">
              <a:spcBef>
                <a:spcPts val="0"/>
              </a:spcBef>
              <a:spcAft>
                <a:spcPts val="0"/>
              </a:spcAft>
              <a:buNone/>
            </a:pPr>
            <a:fld id="{00000000-1234-1234-1234-123412341234}" type="slidenum">
              <a:rPr lang="en" sz="600" b="1">
                <a:solidFill>
                  <a:srgbClr val="31404F"/>
                </a:solidFill>
                <a:latin typeface="Oswald"/>
                <a:ea typeface="Oswald"/>
                <a:cs typeface="Oswald"/>
                <a:sym typeface="Oswald"/>
              </a:rPr>
              <a:t>14</a:t>
            </a:fld>
            <a:endParaRPr sz="600" b="1">
              <a:solidFill>
                <a:srgbClr val="31404F"/>
              </a:solidFill>
              <a:latin typeface="Oswald"/>
              <a:ea typeface="Oswald"/>
              <a:cs typeface="Oswald"/>
              <a:sym typeface="Oswald"/>
            </a:endParaRPr>
          </a:p>
        </p:txBody>
      </p:sp>
      <p:sp>
        <p:nvSpPr>
          <p:cNvPr id="168" name="Google Shape;168;p17"/>
          <p:cNvSpPr txBox="1">
            <a:spLocks noGrp="1"/>
          </p:cNvSpPr>
          <p:nvPr>
            <p:ph type="subTitle" idx="4294967295"/>
          </p:nvPr>
        </p:nvSpPr>
        <p:spPr>
          <a:xfrm>
            <a:off x="589200" y="1866050"/>
            <a:ext cx="4212300" cy="1577100"/>
          </a:xfrm>
          <a:prstGeom prst="rect">
            <a:avLst/>
          </a:prstGeom>
        </p:spPr>
        <p:txBody>
          <a:bodyPr spcFirstLastPara="1" wrap="square" lIns="0" tIns="0" rIns="0" bIns="0" anchor="t" anchorCtr="0">
            <a:noAutofit/>
          </a:bodyPr>
          <a:lstStyle/>
          <a:p>
            <a:pPr marL="457200" lvl="0" indent="-298450" algn="l" rtl="0">
              <a:lnSpc>
                <a:spcPct val="100000"/>
              </a:lnSpc>
              <a:spcBef>
                <a:spcPts val="800"/>
              </a:spcBef>
              <a:spcAft>
                <a:spcPts val="0"/>
              </a:spcAft>
              <a:buClr>
                <a:schemeClr val="dk1"/>
              </a:buClr>
              <a:buSzPts val="1100"/>
              <a:buFont typeface="Arial"/>
              <a:buChar char="●"/>
            </a:pPr>
            <a:r>
              <a:rPr lang="en" sz="1100">
                <a:solidFill>
                  <a:schemeClr val="dk1"/>
                </a:solidFill>
                <a:latin typeface="Arial"/>
                <a:ea typeface="Arial"/>
                <a:cs typeface="Arial"/>
                <a:sym typeface="Arial"/>
              </a:rPr>
              <a:t>Develop a multifaceted frontline hospitality training program to help facilitate knowledge of and travel around the region.</a:t>
            </a:r>
            <a:endParaRPr sz="1100">
              <a:solidFill>
                <a:schemeClr val="dk1"/>
              </a:solidFill>
              <a:latin typeface="Arial"/>
              <a:ea typeface="Arial"/>
              <a:cs typeface="Arial"/>
              <a:sym typeface="Arial"/>
            </a:endParaRPr>
          </a:p>
          <a:p>
            <a:pPr marL="457200" lvl="0" indent="-298450" algn="l" rtl="0">
              <a:lnSpc>
                <a:spcPct val="100000"/>
              </a:lnSpc>
              <a:spcBef>
                <a:spcPts val="1200"/>
              </a:spcBef>
              <a:spcAft>
                <a:spcPts val="0"/>
              </a:spcAft>
              <a:buClr>
                <a:schemeClr val="dk1"/>
              </a:buClr>
              <a:buSzPts val="1100"/>
              <a:buFont typeface="Arial"/>
              <a:buChar char="●"/>
            </a:pPr>
            <a:r>
              <a:rPr lang="en" sz="1100">
                <a:solidFill>
                  <a:schemeClr val="dk1"/>
                </a:solidFill>
                <a:latin typeface="Arial"/>
                <a:ea typeface="Arial"/>
                <a:cs typeface="Arial"/>
                <a:sym typeface="Arial"/>
              </a:rPr>
              <a:t>Broaden our information and education resources to help build awareness around tourism and travel jobs that are available at local and regional levels. 	</a:t>
            </a:r>
            <a:endParaRPr sz="1100">
              <a:solidFill>
                <a:schemeClr val="dk1"/>
              </a:solidFill>
              <a:latin typeface="Arial"/>
              <a:ea typeface="Arial"/>
              <a:cs typeface="Arial"/>
              <a:sym typeface="Arial"/>
            </a:endParaRPr>
          </a:p>
          <a:p>
            <a:pPr marL="0" lvl="0" indent="0" algn="l" rtl="0">
              <a:lnSpc>
                <a:spcPct val="100000"/>
              </a:lnSpc>
              <a:spcBef>
                <a:spcPts val="1200"/>
              </a:spcBef>
              <a:spcAft>
                <a:spcPts val="1200"/>
              </a:spcAft>
              <a:buNone/>
            </a:pPr>
            <a:r>
              <a:rPr lang="en" sz="1100">
                <a:solidFill>
                  <a:schemeClr val="dk1"/>
                </a:solidFill>
                <a:latin typeface="Arial"/>
                <a:ea typeface="Arial"/>
                <a:cs typeface="Arial"/>
                <a:sym typeface="Arial"/>
              </a:rPr>
              <a:t>(Strategic Resiliency Plan, 2022-2023, Imperative 3, </a:t>
            </a:r>
            <a:br>
              <a:rPr lang="en" sz="1100">
                <a:solidFill>
                  <a:schemeClr val="dk1"/>
                </a:solidFill>
                <a:latin typeface="Arial"/>
                <a:ea typeface="Arial"/>
                <a:cs typeface="Arial"/>
                <a:sym typeface="Arial"/>
              </a:rPr>
            </a:br>
            <a:r>
              <a:rPr lang="en" sz="1100">
                <a:solidFill>
                  <a:schemeClr val="dk1"/>
                </a:solidFill>
                <a:latin typeface="Arial"/>
                <a:ea typeface="Arial"/>
                <a:cs typeface="Arial"/>
                <a:sym typeface="Arial"/>
              </a:rPr>
              <a:t>Strategy 6: Build programs and partnerships that sustain Yellowstone Country’s current and future workforce needs.) </a:t>
            </a:r>
            <a:endParaRPr sz="1100" b="1">
              <a:solidFill>
                <a:schemeClr val="dk1"/>
              </a:solidFill>
              <a:latin typeface="Arial"/>
              <a:ea typeface="Arial"/>
              <a:cs typeface="Arial"/>
              <a:sym typeface="Arial"/>
            </a:endParaRPr>
          </a:p>
        </p:txBody>
      </p:sp>
      <p:sp>
        <p:nvSpPr>
          <p:cNvPr id="169" name="Google Shape;169;p17"/>
          <p:cNvSpPr txBox="1">
            <a:spLocks noGrp="1"/>
          </p:cNvSpPr>
          <p:nvPr>
            <p:ph type="sldNum" idx="3"/>
          </p:nvPr>
        </p:nvSpPr>
        <p:spPr>
          <a:xfrm>
            <a:off x="8085765" y="4817067"/>
            <a:ext cx="804000" cy="105000"/>
          </a:xfrm>
          <a:prstGeom prst="rect">
            <a:avLst/>
          </a:prstGeom>
        </p:spPr>
        <p:txBody>
          <a:bodyPr spcFirstLastPara="1" wrap="square" lIns="0" tIns="0" rIns="0" bIns="0" anchor="b" anchorCtr="0">
            <a:normAutofit/>
          </a:bodyPr>
          <a:lstStyle/>
          <a:p>
            <a:pPr marL="0" lvl="0" indent="0" algn="r" rtl="0">
              <a:spcBef>
                <a:spcPts val="0"/>
              </a:spcBef>
              <a:spcAft>
                <a:spcPts val="0"/>
              </a:spcAft>
              <a:buNone/>
            </a:pPr>
            <a:fld id="{00000000-1234-1234-1234-123412341234}" type="slidenum">
              <a:rPr lang="en" sz="600" b="1">
                <a:solidFill>
                  <a:srgbClr val="31404F"/>
                </a:solidFill>
                <a:latin typeface="Oswald"/>
                <a:ea typeface="Oswald"/>
                <a:cs typeface="Oswald"/>
                <a:sym typeface="Oswald"/>
              </a:rPr>
              <a:t>14</a:t>
            </a:fld>
            <a:endParaRPr sz="600" b="1">
              <a:solidFill>
                <a:srgbClr val="31404F"/>
              </a:solidFill>
              <a:latin typeface="Oswald"/>
              <a:ea typeface="Oswald"/>
              <a:cs typeface="Oswald"/>
              <a:sym typeface="Oswald"/>
            </a:endParaRPr>
          </a:p>
        </p:txBody>
      </p:sp>
      <p:pic>
        <p:nvPicPr>
          <p:cNvPr id="170" name="Google Shape;170;p17" title="Cooney State Park_Cooney Reservoir_Andy Austin_NO EXP-30.jpg"/>
          <p:cNvPicPr preferRelativeResize="0"/>
          <p:nvPr/>
        </p:nvPicPr>
        <p:blipFill rotWithShape="1">
          <a:blip r:embed="rId3">
            <a:alphaModFix/>
          </a:blip>
          <a:srcRect l="22687" r="22687"/>
          <a:stretch/>
        </p:blipFill>
        <p:spPr>
          <a:xfrm>
            <a:off x="5395200" y="0"/>
            <a:ext cx="3748803" cy="5143501"/>
          </a:xfrm>
          <a:prstGeom prst="rect">
            <a:avLst/>
          </a:prstGeom>
          <a:solidFill>
            <a:srgbClr val="526931"/>
          </a:solidFill>
          <a:ln>
            <a:noFill/>
          </a:ln>
        </p:spPr>
      </p:pic>
      <p:sp>
        <p:nvSpPr>
          <p:cNvPr id="171" name="Google Shape;171;p17"/>
          <p:cNvSpPr txBox="1">
            <a:spLocks noGrp="1"/>
          </p:cNvSpPr>
          <p:nvPr>
            <p:ph type="sldNum" idx="3"/>
          </p:nvPr>
        </p:nvSpPr>
        <p:spPr>
          <a:xfrm>
            <a:off x="8085765" y="4817067"/>
            <a:ext cx="804000" cy="105000"/>
          </a:xfrm>
          <a:prstGeom prst="rect">
            <a:avLst/>
          </a:prstGeom>
        </p:spPr>
        <p:txBody>
          <a:bodyPr spcFirstLastPara="1" wrap="square" lIns="0" tIns="0" rIns="0" bIns="0" anchor="b" anchorCtr="0">
            <a:normAutofit/>
          </a:bodyPr>
          <a:lstStyle/>
          <a:p>
            <a:pPr marL="0" lvl="0" indent="0" algn="r" rtl="0">
              <a:spcBef>
                <a:spcPts val="0"/>
              </a:spcBef>
              <a:spcAft>
                <a:spcPts val="0"/>
              </a:spcAft>
              <a:buNone/>
            </a:pPr>
            <a:fld id="{00000000-1234-1234-1234-123412341234}" type="slidenum">
              <a:rPr lang="en" sz="600" b="1">
                <a:solidFill>
                  <a:srgbClr val="31404F"/>
                </a:solidFill>
                <a:latin typeface="Oswald"/>
                <a:ea typeface="Oswald"/>
                <a:cs typeface="Oswald"/>
                <a:sym typeface="Oswald"/>
              </a:rPr>
              <a:t>14</a:t>
            </a:fld>
            <a:endParaRPr sz="600" b="1">
              <a:solidFill>
                <a:srgbClr val="31404F"/>
              </a:solidFill>
              <a:latin typeface="Oswald"/>
              <a:ea typeface="Oswald"/>
              <a:cs typeface="Oswald"/>
              <a:sym typeface="Oswald"/>
            </a:endParaRPr>
          </a:p>
        </p:txBody>
      </p:sp>
      <p:pic>
        <p:nvPicPr>
          <p:cNvPr id="172" name="Google Shape;172;p17"/>
          <p:cNvPicPr preferRelativeResize="0"/>
          <p:nvPr/>
        </p:nvPicPr>
        <p:blipFill rotWithShape="1">
          <a:blip r:embed="rId4">
            <a:alphaModFix/>
          </a:blip>
          <a:srcRect l="66150"/>
          <a:stretch/>
        </p:blipFill>
        <p:spPr>
          <a:xfrm>
            <a:off x="-61074" y="256500"/>
            <a:ext cx="1212849" cy="597175"/>
          </a:xfrm>
          <a:prstGeom prst="rect">
            <a:avLst/>
          </a:prstGeom>
          <a:noFill/>
          <a:ln>
            <a:noFill/>
          </a:ln>
        </p:spPr>
      </p:pic>
      <p:sp>
        <p:nvSpPr>
          <p:cNvPr id="173" name="Google Shape;173;p17"/>
          <p:cNvSpPr txBox="1">
            <a:spLocks noGrp="1"/>
          </p:cNvSpPr>
          <p:nvPr>
            <p:ph type="ctrTitle" idx="4294967295"/>
          </p:nvPr>
        </p:nvSpPr>
        <p:spPr>
          <a:xfrm>
            <a:off x="1184900" y="293950"/>
            <a:ext cx="4264800" cy="412500"/>
          </a:xfrm>
          <a:prstGeom prst="rect">
            <a:avLst/>
          </a:prstGeom>
        </p:spPr>
        <p:txBody>
          <a:bodyPr spcFirstLastPara="1" wrap="square" lIns="0" tIns="0" rIns="0" bIns="0" anchor="t" anchorCtr="0">
            <a:noAutofit/>
          </a:bodyPr>
          <a:lstStyle/>
          <a:p>
            <a:pPr marL="0" lvl="0" indent="0" algn="l" rtl="0">
              <a:spcBef>
                <a:spcPts val="0"/>
              </a:spcBef>
              <a:spcAft>
                <a:spcPts val="0"/>
              </a:spcAft>
              <a:buClr>
                <a:schemeClr val="dk1"/>
              </a:buClr>
              <a:buSzPts val="1100"/>
              <a:buFont typeface="Arial"/>
              <a:buNone/>
            </a:pPr>
            <a:r>
              <a:rPr lang="en" sz="3300" b="0">
                <a:solidFill>
                  <a:srgbClr val="314050"/>
                </a:solidFill>
                <a:latin typeface="Playfair Display Black"/>
                <a:ea typeface="Playfair Display Black"/>
                <a:cs typeface="Playfair Display Black"/>
                <a:sym typeface="Playfair Display Black"/>
              </a:rPr>
              <a:t>Resiliency Initiative Strategies </a:t>
            </a:r>
            <a:r>
              <a:rPr lang="en" sz="2200" b="0">
                <a:solidFill>
                  <a:srgbClr val="314050"/>
                </a:solidFill>
                <a:latin typeface="Playfair Display Black"/>
                <a:ea typeface="Playfair Display Black"/>
                <a:cs typeface="Playfair Display Black"/>
                <a:sym typeface="Playfair Display Black"/>
              </a:rPr>
              <a:t>(continued)</a:t>
            </a:r>
            <a:endParaRPr sz="2200" b="0">
              <a:solidFill>
                <a:srgbClr val="31404F"/>
              </a:solidFill>
              <a:latin typeface="Playfair Display Black"/>
              <a:ea typeface="Playfair Display Black"/>
              <a:cs typeface="Playfair Display Black"/>
              <a:sym typeface="Playfair Display Black"/>
            </a:endParaRPr>
          </a:p>
        </p:txBody>
      </p:sp>
      <p:pic>
        <p:nvPicPr>
          <p:cNvPr id="174" name="Google Shape;174;p17"/>
          <p:cNvPicPr preferRelativeResize="0"/>
          <p:nvPr/>
        </p:nvPicPr>
        <p:blipFill>
          <a:blip r:embed="rId5">
            <a:alphaModFix/>
          </a:blip>
          <a:stretch>
            <a:fillRect/>
          </a:stretch>
        </p:blipFill>
        <p:spPr>
          <a:xfrm>
            <a:off x="6880938" y="4187162"/>
            <a:ext cx="777336" cy="412525"/>
          </a:xfrm>
          <a:prstGeom prst="rect">
            <a:avLst/>
          </a:prstGeom>
          <a:noFill/>
          <a:ln>
            <a:noFill/>
          </a:ln>
        </p:spPr>
      </p:pic>
      <p:sp>
        <p:nvSpPr>
          <p:cNvPr id="175" name="Google Shape;175;p17"/>
          <p:cNvSpPr txBox="1">
            <a:spLocks noGrp="1"/>
          </p:cNvSpPr>
          <p:nvPr>
            <p:ph type="sldNum" idx="12"/>
          </p:nvPr>
        </p:nvSpPr>
        <p:spPr>
          <a:xfrm>
            <a:off x="435894" y="4849625"/>
            <a:ext cx="1658700" cy="1050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sz="800">
                <a:solidFill>
                  <a:srgbClr val="B9953C"/>
                </a:solidFill>
                <a:latin typeface="Oswald"/>
                <a:ea typeface="Oswald"/>
                <a:cs typeface="Oswald"/>
                <a:sym typeface="Oswald"/>
              </a:rPr>
              <a:t>MONTANA’S YELLOWSTONE COUNTRY</a:t>
            </a:r>
            <a:endParaRPr sz="800">
              <a:solidFill>
                <a:srgbClr val="B9953C"/>
              </a:solidFill>
              <a:latin typeface="Oswald"/>
              <a:ea typeface="Oswald"/>
              <a:cs typeface="Oswald"/>
              <a:sym typeface="Oswa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pic>
        <p:nvPicPr>
          <p:cNvPr id="180" name="Google Shape;180;p18"/>
          <p:cNvPicPr preferRelativeResize="0"/>
          <p:nvPr/>
        </p:nvPicPr>
        <p:blipFill rotWithShape="1">
          <a:blip r:embed="rId3">
            <a:alphaModFix/>
          </a:blip>
          <a:srcRect l="13148" r="13155"/>
          <a:stretch/>
        </p:blipFill>
        <p:spPr>
          <a:xfrm>
            <a:off x="0" y="0"/>
            <a:ext cx="9144003" cy="5143501"/>
          </a:xfrm>
          <a:prstGeom prst="rect">
            <a:avLst/>
          </a:prstGeom>
          <a:noFill/>
          <a:ln>
            <a:noFill/>
          </a:ln>
        </p:spPr>
      </p:pic>
      <p:sp>
        <p:nvSpPr>
          <p:cNvPr id="181" name="Google Shape;181;p18"/>
          <p:cNvSpPr txBox="1">
            <a:spLocks noGrp="1"/>
          </p:cNvSpPr>
          <p:nvPr>
            <p:ph type="ctrTitle"/>
          </p:nvPr>
        </p:nvSpPr>
        <p:spPr>
          <a:xfrm>
            <a:off x="3196350" y="814500"/>
            <a:ext cx="2751300" cy="6222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4400">
                <a:solidFill>
                  <a:srgbClr val="F8F4F0"/>
                </a:solidFill>
                <a:latin typeface="Oswald SemiBold"/>
                <a:ea typeface="Oswald SemiBold"/>
                <a:cs typeface="Oswald SemiBold"/>
                <a:sym typeface="Oswald SemiBold"/>
              </a:rPr>
              <a:t>THANK YOU!</a:t>
            </a:r>
            <a:endParaRPr sz="4400">
              <a:solidFill>
                <a:srgbClr val="F8F4F0"/>
              </a:solidFill>
              <a:latin typeface="Oswald SemiBold"/>
              <a:ea typeface="Oswald SemiBold"/>
              <a:cs typeface="Oswald SemiBold"/>
              <a:sym typeface="Oswald SemiBold"/>
            </a:endParaRPr>
          </a:p>
        </p:txBody>
      </p:sp>
      <p:sp>
        <p:nvSpPr>
          <p:cNvPr id="182" name="Google Shape;182;p18"/>
          <p:cNvSpPr txBox="1">
            <a:spLocks noGrp="1"/>
          </p:cNvSpPr>
          <p:nvPr>
            <p:ph type="subTitle" idx="1"/>
          </p:nvPr>
        </p:nvSpPr>
        <p:spPr>
          <a:xfrm>
            <a:off x="5071125" y="4733525"/>
            <a:ext cx="1655100" cy="1686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1300">
                <a:latin typeface="Oswald"/>
                <a:ea typeface="Oswald"/>
                <a:cs typeface="Oswald"/>
                <a:sym typeface="Oswald"/>
              </a:rPr>
              <a:t>JANUARY 30, 2024</a:t>
            </a:r>
            <a:endParaRPr sz="1300">
              <a:latin typeface="Oswald"/>
              <a:ea typeface="Oswald"/>
              <a:cs typeface="Oswald"/>
              <a:sym typeface="Oswa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7"/>
        <p:cNvGrpSpPr/>
        <p:nvPr/>
      </p:nvGrpSpPr>
      <p:grpSpPr>
        <a:xfrm>
          <a:off x="0" y="0"/>
          <a:ext cx="0" cy="0"/>
          <a:chOff x="0" y="0"/>
          <a:chExt cx="0" cy="0"/>
        </a:xfrm>
      </p:grpSpPr>
      <p:pic>
        <p:nvPicPr>
          <p:cNvPr id="28" name="Google Shape;28;p5" title="Biking_Red Lodge_Andy Austin_No EXP.jpg"/>
          <p:cNvPicPr preferRelativeResize="0"/>
          <p:nvPr/>
        </p:nvPicPr>
        <p:blipFill rotWithShape="1">
          <a:blip r:embed="rId3">
            <a:alphaModFix/>
          </a:blip>
          <a:srcRect t="7834" b="7834"/>
          <a:stretch/>
        </p:blipFill>
        <p:spPr>
          <a:xfrm>
            <a:off x="0" y="0"/>
            <a:ext cx="9144003" cy="5143502"/>
          </a:xfrm>
          <a:prstGeom prst="rect">
            <a:avLst/>
          </a:prstGeom>
          <a:noFill/>
          <a:ln>
            <a:noFill/>
          </a:ln>
        </p:spPr>
      </p:pic>
      <p:sp>
        <p:nvSpPr>
          <p:cNvPr id="29" name="Google Shape;29;p5"/>
          <p:cNvSpPr txBox="1">
            <a:spLocks noGrp="1"/>
          </p:cNvSpPr>
          <p:nvPr>
            <p:ph type="sldNum" idx="12"/>
          </p:nvPr>
        </p:nvSpPr>
        <p:spPr>
          <a:xfrm>
            <a:off x="8" y="-259992"/>
            <a:ext cx="2325000" cy="168600"/>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r>
              <a:rPr lang="en" sz="600">
                <a:solidFill>
                  <a:srgbClr val="414142"/>
                </a:solidFill>
                <a:latin typeface="IBM Plex Mono"/>
                <a:ea typeface="IBM Plex Mono"/>
                <a:cs typeface="IBM Plex Mono"/>
                <a:sym typeface="IBM Plex Mono"/>
              </a:rPr>
              <a:t>TITLE SLIDE</a:t>
            </a:r>
            <a:endParaRPr sz="600">
              <a:solidFill>
                <a:srgbClr val="414142"/>
              </a:solidFill>
              <a:latin typeface="IBM Plex Mono"/>
              <a:ea typeface="IBM Plex Mono"/>
              <a:cs typeface="IBM Plex Mono"/>
              <a:sym typeface="IBM Plex Mono"/>
            </a:endParaRPr>
          </a:p>
        </p:txBody>
      </p:sp>
      <p:pic>
        <p:nvPicPr>
          <p:cNvPr id="30" name="Google Shape;30;p5"/>
          <p:cNvPicPr preferRelativeResize="0"/>
          <p:nvPr/>
        </p:nvPicPr>
        <p:blipFill>
          <a:blip r:embed="rId4">
            <a:alphaModFix/>
          </a:blip>
          <a:stretch>
            <a:fillRect/>
          </a:stretch>
        </p:blipFill>
        <p:spPr>
          <a:xfrm>
            <a:off x="10508847" y="-259973"/>
            <a:ext cx="139500" cy="168524"/>
          </a:xfrm>
          <a:prstGeom prst="rect">
            <a:avLst/>
          </a:prstGeom>
          <a:noFill/>
          <a:ln>
            <a:noFill/>
          </a:ln>
        </p:spPr>
      </p:pic>
      <p:sp>
        <p:nvSpPr>
          <p:cNvPr id="31" name="Google Shape;31;p5"/>
          <p:cNvSpPr/>
          <p:nvPr/>
        </p:nvSpPr>
        <p:spPr>
          <a:xfrm>
            <a:off x="0" y="3384200"/>
            <a:ext cx="3916200" cy="855300"/>
          </a:xfrm>
          <a:prstGeom prst="rect">
            <a:avLst/>
          </a:prstGeom>
          <a:solidFill>
            <a:srgbClr val="31404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2" name="Google Shape;32;p5"/>
          <p:cNvSpPr txBox="1">
            <a:spLocks noGrp="1"/>
          </p:cNvSpPr>
          <p:nvPr>
            <p:ph type="ctrTitle"/>
          </p:nvPr>
        </p:nvSpPr>
        <p:spPr>
          <a:xfrm>
            <a:off x="1209150" y="3548325"/>
            <a:ext cx="2651100" cy="527100"/>
          </a:xfrm>
          <a:prstGeom prst="rect">
            <a:avLst/>
          </a:prstGeom>
        </p:spPr>
        <p:txBody>
          <a:bodyPr spcFirstLastPara="1" wrap="square" lIns="0" tIns="0" rIns="0" bIns="0" anchor="t" anchorCtr="0">
            <a:noAutofit/>
          </a:bodyPr>
          <a:lstStyle/>
          <a:p>
            <a:pPr marL="0" lvl="0" indent="0" algn="l" rtl="0">
              <a:spcBef>
                <a:spcPts val="0"/>
              </a:spcBef>
              <a:spcAft>
                <a:spcPts val="0"/>
              </a:spcAft>
              <a:buClr>
                <a:schemeClr val="dk1"/>
              </a:buClr>
              <a:buSzPts val="1100"/>
              <a:buFont typeface="Arial"/>
              <a:buNone/>
            </a:pPr>
            <a:r>
              <a:rPr lang="en" sz="3300">
                <a:solidFill>
                  <a:schemeClr val="lt1"/>
                </a:solidFill>
                <a:latin typeface="Oswald"/>
                <a:ea typeface="Oswald"/>
                <a:cs typeface="Oswald"/>
                <a:sym typeface="Oswald"/>
              </a:rPr>
              <a:t>FY27 PRIORITIES</a:t>
            </a:r>
            <a:endParaRPr sz="3300" b="0" i="1">
              <a:solidFill>
                <a:srgbClr val="F8F4F0"/>
              </a:solidFill>
              <a:latin typeface="Oswald"/>
              <a:ea typeface="Oswald"/>
              <a:cs typeface="Oswald"/>
              <a:sym typeface="Oswald"/>
            </a:endParaRPr>
          </a:p>
        </p:txBody>
      </p:sp>
      <p:pic>
        <p:nvPicPr>
          <p:cNvPr id="33" name="Google Shape;33;p5"/>
          <p:cNvPicPr preferRelativeResize="0"/>
          <p:nvPr/>
        </p:nvPicPr>
        <p:blipFill rotWithShape="1">
          <a:blip r:embed="rId5">
            <a:alphaModFix/>
          </a:blip>
          <a:srcRect l="66150"/>
          <a:stretch/>
        </p:blipFill>
        <p:spPr>
          <a:xfrm>
            <a:off x="1" y="3513263"/>
            <a:ext cx="1212849" cy="5971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6F6EF"/>
        </a:solidFill>
        <a:effectLst/>
      </p:bgPr>
    </p:bg>
    <p:spTree>
      <p:nvGrpSpPr>
        <p:cNvPr id="1" name="Shape 37"/>
        <p:cNvGrpSpPr/>
        <p:nvPr/>
      </p:nvGrpSpPr>
      <p:grpSpPr>
        <a:xfrm>
          <a:off x="0" y="0"/>
          <a:ext cx="0" cy="0"/>
          <a:chOff x="0" y="0"/>
          <a:chExt cx="0" cy="0"/>
        </a:xfrm>
      </p:grpSpPr>
      <p:grpSp>
        <p:nvGrpSpPr>
          <p:cNvPr id="38" name="Google Shape;38;p6"/>
          <p:cNvGrpSpPr/>
          <p:nvPr/>
        </p:nvGrpSpPr>
        <p:grpSpPr>
          <a:xfrm>
            <a:off x="435900" y="156300"/>
            <a:ext cx="8272200" cy="4566150"/>
            <a:chOff x="435900" y="156300"/>
            <a:chExt cx="8272200" cy="4566150"/>
          </a:xfrm>
        </p:grpSpPr>
        <p:sp>
          <p:nvSpPr>
            <p:cNvPr id="39" name="Google Shape;39;p6"/>
            <p:cNvSpPr/>
            <p:nvPr/>
          </p:nvSpPr>
          <p:spPr>
            <a:xfrm>
              <a:off x="435900" y="421050"/>
              <a:ext cx="8272200" cy="4301400"/>
            </a:xfrm>
            <a:prstGeom prst="rect">
              <a:avLst/>
            </a:prstGeom>
            <a:noFill/>
            <a:ln w="9525" cap="flat" cmpd="sng">
              <a:solidFill>
                <a:srgbClr val="B9953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ppins"/>
                <a:ea typeface="Poppins"/>
                <a:cs typeface="Poppins"/>
                <a:sym typeface="Poppins"/>
              </a:endParaRPr>
            </a:p>
          </p:txBody>
        </p:sp>
        <p:grpSp>
          <p:nvGrpSpPr>
            <p:cNvPr id="40" name="Google Shape;40;p6"/>
            <p:cNvGrpSpPr/>
            <p:nvPr/>
          </p:nvGrpSpPr>
          <p:grpSpPr>
            <a:xfrm>
              <a:off x="4122150" y="156300"/>
              <a:ext cx="899700" cy="583200"/>
              <a:chOff x="3728100" y="156300"/>
              <a:chExt cx="899700" cy="583200"/>
            </a:xfrm>
          </p:grpSpPr>
          <p:sp>
            <p:nvSpPr>
              <p:cNvPr id="41" name="Google Shape;41;p6"/>
              <p:cNvSpPr/>
              <p:nvPr/>
            </p:nvSpPr>
            <p:spPr>
              <a:xfrm>
                <a:off x="3728100" y="156300"/>
                <a:ext cx="899700" cy="583200"/>
              </a:xfrm>
              <a:prstGeom prst="rect">
                <a:avLst/>
              </a:prstGeom>
              <a:solidFill>
                <a:srgbClr val="31404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42" name="Google Shape;42;p6"/>
              <p:cNvPicPr preferRelativeResize="0"/>
              <p:nvPr/>
            </p:nvPicPr>
            <p:blipFill>
              <a:blip r:embed="rId3">
                <a:alphaModFix/>
              </a:blip>
              <a:stretch>
                <a:fillRect/>
              </a:stretch>
            </p:blipFill>
            <p:spPr>
              <a:xfrm>
                <a:off x="3897597" y="299103"/>
                <a:ext cx="560731" cy="297544"/>
              </a:xfrm>
              <a:prstGeom prst="rect">
                <a:avLst/>
              </a:prstGeom>
              <a:noFill/>
              <a:ln>
                <a:noFill/>
              </a:ln>
            </p:spPr>
          </p:pic>
        </p:grpSp>
      </p:grpSp>
      <p:sp>
        <p:nvSpPr>
          <p:cNvPr id="43" name="Google Shape;43;p6"/>
          <p:cNvSpPr txBox="1">
            <a:spLocks noGrp="1"/>
          </p:cNvSpPr>
          <p:nvPr>
            <p:ph type="sldNum" idx="12"/>
          </p:nvPr>
        </p:nvSpPr>
        <p:spPr>
          <a:xfrm>
            <a:off x="435894" y="4849625"/>
            <a:ext cx="1658700" cy="1050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sz="800">
                <a:solidFill>
                  <a:srgbClr val="B9953C"/>
                </a:solidFill>
                <a:latin typeface="Oswald"/>
                <a:ea typeface="Oswald"/>
                <a:cs typeface="Oswald"/>
                <a:sym typeface="Oswald"/>
              </a:rPr>
              <a:t>MONTANA’S YELLOWSTONE COUNTRY</a:t>
            </a:r>
            <a:endParaRPr sz="800">
              <a:solidFill>
                <a:srgbClr val="B9953C"/>
              </a:solidFill>
              <a:latin typeface="Oswald"/>
              <a:ea typeface="Oswald"/>
              <a:cs typeface="Oswald"/>
              <a:sym typeface="Oswald"/>
            </a:endParaRPr>
          </a:p>
        </p:txBody>
      </p:sp>
      <p:sp>
        <p:nvSpPr>
          <p:cNvPr id="44" name="Google Shape;44;p6"/>
          <p:cNvSpPr txBox="1">
            <a:spLocks noGrp="1"/>
          </p:cNvSpPr>
          <p:nvPr>
            <p:ph type="ctrTitle" idx="4294967295"/>
          </p:nvPr>
        </p:nvSpPr>
        <p:spPr>
          <a:xfrm>
            <a:off x="854006" y="1237125"/>
            <a:ext cx="3405600" cy="6126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sz="3300" b="0">
                <a:solidFill>
                  <a:srgbClr val="31404F"/>
                </a:solidFill>
                <a:latin typeface="Playfair Display Black"/>
                <a:ea typeface="Playfair Display Black"/>
                <a:cs typeface="Playfair Display Black"/>
                <a:sym typeface="Playfair Display Black"/>
              </a:rPr>
              <a:t>Top Priorities</a:t>
            </a:r>
            <a:endParaRPr sz="3300" b="0" i="1">
              <a:solidFill>
                <a:srgbClr val="31404F"/>
              </a:solidFill>
              <a:latin typeface="Playfair Display Black"/>
              <a:ea typeface="Playfair Display Black"/>
              <a:cs typeface="Playfair Display Black"/>
              <a:sym typeface="Playfair Display Black"/>
            </a:endParaRPr>
          </a:p>
        </p:txBody>
      </p:sp>
      <p:sp>
        <p:nvSpPr>
          <p:cNvPr id="45" name="Google Shape;45;p6"/>
          <p:cNvSpPr txBox="1">
            <a:spLocks noGrp="1"/>
          </p:cNvSpPr>
          <p:nvPr>
            <p:ph type="subTitle" idx="4294967295"/>
          </p:nvPr>
        </p:nvSpPr>
        <p:spPr>
          <a:xfrm>
            <a:off x="805275" y="1942350"/>
            <a:ext cx="3581100" cy="1432200"/>
          </a:xfrm>
          <a:prstGeom prst="rect">
            <a:avLst/>
          </a:prstGeom>
        </p:spPr>
        <p:txBody>
          <a:bodyPr spcFirstLastPara="1" wrap="square" lIns="0" tIns="0" rIns="0" bIns="0" anchor="t" anchorCtr="0">
            <a:noAutofit/>
          </a:bodyPr>
          <a:lstStyle/>
          <a:p>
            <a:pPr indent="-298450">
              <a:buSzPts val="1100"/>
            </a:pPr>
            <a:r>
              <a:rPr lang="en" sz="1100" b="1" dirty="0">
                <a:latin typeface="Arial"/>
                <a:ea typeface="Arial"/>
                <a:cs typeface="Arial"/>
                <a:sym typeface="Arial"/>
              </a:rPr>
              <a:t>Increase visitation:</a:t>
            </a:r>
            <a:endParaRPr sz="1100" b="1" dirty="0">
              <a:latin typeface="Arial"/>
              <a:ea typeface="Arial"/>
              <a:cs typeface="Arial"/>
              <a:sym typeface="Arial"/>
            </a:endParaRPr>
          </a:p>
          <a:p>
            <a:pPr marL="914400" indent="-298450">
              <a:buSzPts val="1100"/>
            </a:pPr>
            <a:r>
              <a:rPr lang="en" sz="1100" dirty="0">
                <a:latin typeface="Arial"/>
                <a:ea typeface="Arial"/>
                <a:cs typeface="Arial"/>
                <a:sym typeface="Arial"/>
              </a:rPr>
              <a:t>During shoulder and winter seasons</a:t>
            </a:r>
            <a:endParaRPr sz="1100" dirty="0">
              <a:latin typeface="Arial"/>
              <a:ea typeface="Arial"/>
              <a:cs typeface="Arial"/>
              <a:sym typeface="Arial"/>
            </a:endParaRPr>
          </a:p>
          <a:p>
            <a:pPr marL="914400" indent="-298450">
              <a:buSzPts val="1100"/>
            </a:pPr>
            <a:r>
              <a:rPr lang="en" sz="1100" dirty="0">
                <a:latin typeface="Arial"/>
                <a:ea typeface="Arial"/>
                <a:cs typeface="Arial"/>
                <a:sym typeface="Arial"/>
              </a:rPr>
              <a:t>To rural communities</a:t>
            </a:r>
            <a:endParaRPr sz="1100" dirty="0">
              <a:latin typeface="Arial"/>
              <a:ea typeface="Arial"/>
              <a:cs typeface="Arial"/>
              <a:sym typeface="Arial"/>
            </a:endParaRPr>
          </a:p>
          <a:p>
            <a:pPr marL="914400" indent="-298450">
              <a:buSzPts val="1100"/>
            </a:pPr>
            <a:r>
              <a:rPr lang="en" sz="1100" dirty="0">
                <a:latin typeface="Arial"/>
                <a:ea typeface="Arial"/>
                <a:cs typeface="Arial"/>
                <a:sym typeface="Arial"/>
              </a:rPr>
              <a:t>To areas with greater lodging capacity</a:t>
            </a:r>
            <a:endParaRPr sz="1100" dirty="0">
              <a:latin typeface="Arial"/>
              <a:ea typeface="Arial"/>
              <a:cs typeface="Arial"/>
              <a:sym typeface="Arial"/>
            </a:endParaRPr>
          </a:p>
          <a:p>
            <a:pPr>
              <a:lnSpc>
                <a:spcPct val="100000"/>
              </a:lnSpc>
              <a:spcBef>
                <a:spcPts val="1000"/>
              </a:spcBef>
              <a:spcAft>
                <a:spcPts val="1200"/>
              </a:spcAft>
            </a:pPr>
            <a:r>
              <a:rPr lang="en" sz="1100" b="1" dirty="0">
                <a:latin typeface="Arial"/>
                <a:ea typeface="Arial"/>
                <a:cs typeface="Arial"/>
                <a:sym typeface="Arial"/>
              </a:rPr>
              <a:t>Continue to advance initiatives from our 2023 Tourism Resiliency Plan</a:t>
            </a:r>
            <a:endParaRPr sz="1100" b="1" dirty="0">
              <a:latin typeface="Arial"/>
              <a:ea typeface="Arial"/>
              <a:cs typeface="Arial"/>
              <a:sym typeface="Arial"/>
            </a:endParaRPr>
          </a:p>
        </p:txBody>
      </p:sp>
      <p:grpSp>
        <p:nvGrpSpPr>
          <p:cNvPr id="47" name="Google Shape;47;p6"/>
          <p:cNvGrpSpPr/>
          <p:nvPr/>
        </p:nvGrpSpPr>
        <p:grpSpPr>
          <a:xfrm>
            <a:off x="4572085" y="1755597"/>
            <a:ext cx="4201290" cy="2852898"/>
            <a:chOff x="4162175" y="1669900"/>
            <a:chExt cx="4370425" cy="2967750"/>
          </a:xfrm>
        </p:grpSpPr>
        <p:pic>
          <p:nvPicPr>
            <p:cNvPr id="48" name="Google Shape;48;p6"/>
            <p:cNvPicPr preferRelativeResize="0"/>
            <p:nvPr/>
          </p:nvPicPr>
          <p:blipFill>
            <a:blip r:embed="rId4">
              <a:alphaModFix/>
            </a:blip>
            <a:stretch>
              <a:fillRect/>
            </a:stretch>
          </p:blipFill>
          <p:spPr>
            <a:xfrm>
              <a:off x="4572000" y="1768949"/>
              <a:ext cx="3926286" cy="2427750"/>
            </a:xfrm>
            <a:prstGeom prst="rect">
              <a:avLst/>
            </a:prstGeom>
            <a:noFill/>
            <a:ln>
              <a:noFill/>
            </a:ln>
          </p:spPr>
        </p:pic>
        <p:sp>
          <p:nvSpPr>
            <p:cNvPr id="49" name="Google Shape;49;p6"/>
            <p:cNvSpPr txBox="1"/>
            <p:nvPr/>
          </p:nvSpPr>
          <p:spPr>
            <a:xfrm>
              <a:off x="4648225" y="1669900"/>
              <a:ext cx="1318800" cy="554100"/>
            </a:xfrm>
            <a:prstGeom prst="rect">
              <a:avLst/>
            </a:prstGeom>
            <a:noFill/>
            <a:ln>
              <a:noFill/>
            </a:ln>
          </p:spPr>
          <p:txBody>
            <a:bodyPr spcFirstLastPara="1" wrap="square" lIns="87875" tIns="87875" rIns="87875" bIns="87875" anchor="t" anchorCtr="0">
              <a:spAutoFit/>
            </a:bodyPr>
            <a:lstStyle/>
            <a:p>
              <a:pPr marL="0" lvl="0" indent="0" algn="ctr" rtl="0">
                <a:spcBef>
                  <a:spcPts val="0"/>
                </a:spcBef>
                <a:spcAft>
                  <a:spcPts val="0"/>
                </a:spcAft>
                <a:buNone/>
              </a:pPr>
              <a:r>
                <a:rPr lang="en" sz="1154" b="1">
                  <a:solidFill>
                    <a:srgbClr val="526931"/>
                  </a:solidFill>
                </a:rPr>
                <a:t>Destination </a:t>
              </a:r>
              <a:endParaRPr sz="1154" b="1">
                <a:solidFill>
                  <a:srgbClr val="526931"/>
                </a:solidFill>
              </a:endParaRPr>
            </a:p>
            <a:p>
              <a:pPr marL="0" lvl="0" indent="0" algn="ctr" rtl="0">
                <a:spcBef>
                  <a:spcPts val="0"/>
                </a:spcBef>
                <a:spcAft>
                  <a:spcPts val="0"/>
                </a:spcAft>
                <a:buNone/>
              </a:pPr>
              <a:r>
                <a:rPr lang="en" sz="1154" b="1">
                  <a:solidFill>
                    <a:srgbClr val="526931"/>
                  </a:solidFill>
                </a:rPr>
                <a:t>Development</a:t>
              </a:r>
              <a:endParaRPr sz="1154" b="1">
                <a:solidFill>
                  <a:srgbClr val="526931"/>
                </a:solidFill>
              </a:endParaRPr>
            </a:p>
          </p:txBody>
        </p:sp>
        <p:sp>
          <p:nvSpPr>
            <p:cNvPr id="50" name="Google Shape;50;p6"/>
            <p:cNvSpPr txBox="1"/>
            <p:nvPr/>
          </p:nvSpPr>
          <p:spPr>
            <a:xfrm>
              <a:off x="7319700" y="1943600"/>
              <a:ext cx="1212900" cy="554100"/>
            </a:xfrm>
            <a:prstGeom prst="rect">
              <a:avLst/>
            </a:prstGeom>
            <a:noFill/>
            <a:ln>
              <a:noFill/>
            </a:ln>
          </p:spPr>
          <p:txBody>
            <a:bodyPr spcFirstLastPara="1" wrap="square" lIns="87875" tIns="87875" rIns="87875" bIns="87875" anchor="t" anchorCtr="0">
              <a:spAutoFit/>
            </a:bodyPr>
            <a:lstStyle/>
            <a:p>
              <a:pPr marL="0" lvl="0" indent="0" algn="ctr" rtl="0">
                <a:spcBef>
                  <a:spcPts val="0"/>
                </a:spcBef>
                <a:spcAft>
                  <a:spcPts val="0"/>
                </a:spcAft>
                <a:buNone/>
              </a:pPr>
              <a:r>
                <a:rPr lang="en" sz="1154" b="1">
                  <a:solidFill>
                    <a:srgbClr val="314050"/>
                  </a:solidFill>
                </a:rPr>
                <a:t>Destination </a:t>
              </a:r>
              <a:endParaRPr sz="1154" b="1">
                <a:solidFill>
                  <a:srgbClr val="314050"/>
                </a:solidFill>
              </a:endParaRPr>
            </a:p>
            <a:p>
              <a:pPr marL="0" lvl="0" indent="0" algn="ctr" rtl="0">
                <a:spcBef>
                  <a:spcPts val="0"/>
                </a:spcBef>
                <a:spcAft>
                  <a:spcPts val="0"/>
                </a:spcAft>
                <a:buNone/>
              </a:pPr>
              <a:r>
                <a:rPr lang="en" sz="1154" b="1">
                  <a:solidFill>
                    <a:srgbClr val="314050"/>
                  </a:solidFill>
                </a:rPr>
                <a:t>Marketing</a:t>
              </a:r>
              <a:endParaRPr sz="1154" b="1">
                <a:solidFill>
                  <a:srgbClr val="314050"/>
                </a:solidFill>
              </a:endParaRPr>
            </a:p>
          </p:txBody>
        </p:sp>
        <p:sp>
          <p:nvSpPr>
            <p:cNvPr id="51" name="Google Shape;51;p6"/>
            <p:cNvSpPr txBox="1"/>
            <p:nvPr/>
          </p:nvSpPr>
          <p:spPr>
            <a:xfrm>
              <a:off x="5691575" y="4083550"/>
              <a:ext cx="1444500" cy="554100"/>
            </a:xfrm>
            <a:prstGeom prst="rect">
              <a:avLst/>
            </a:prstGeom>
            <a:noFill/>
            <a:ln>
              <a:noFill/>
            </a:ln>
          </p:spPr>
          <p:txBody>
            <a:bodyPr spcFirstLastPara="1" wrap="square" lIns="87875" tIns="87875" rIns="87875" bIns="87875" anchor="t" anchorCtr="0">
              <a:spAutoFit/>
            </a:bodyPr>
            <a:lstStyle/>
            <a:p>
              <a:pPr marL="0" lvl="0" indent="0" algn="ctr" rtl="0">
                <a:spcBef>
                  <a:spcPts val="0"/>
                </a:spcBef>
                <a:spcAft>
                  <a:spcPts val="0"/>
                </a:spcAft>
                <a:buNone/>
              </a:pPr>
              <a:r>
                <a:rPr lang="en" sz="1154" b="1">
                  <a:solidFill>
                    <a:srgbClr val="B9953C"/>
                  </a:solidFill>
                </a:rPr>
                <a:t>Destination </a:t>
              </a:r>
              <a:endParaRPr sz="1154" b="1">
                <a:solidFill>
                  <a:srgbClr val="B9953C"/>
                </a:solidFill>
              </a:endParaRPr>
            </a:p>
            <a:p>
              <a:pPr marL="0" lvl="0" indent="0" algn="ctr" rtl="0">
                <a:spcBef>
                  <a:spcPts val="0"/>
                </a:spcBef>
                <a:spcAft>
                  <a:spcPts val="0"/>
                </a:spcAft>
                <a:buNone/>
              </a:pPr>
              <a:r>
                <a:rPr lang="en" sz="1154" b="1">
                  <a:solidFill>
                    <a:srgbClr val="B9953C"/>
                  </a:solidFill>
                </a:rPr>
                <a:t>Management</a:t>
              </a:r>
              <a:endParaRPr sz="1154" b="1">
                <a:solidFill>
                  <a:srgbClr val="B9953C"/>
                </a:solidFill>
              </a:endParaRPr>
            </a:p>
          </p:txBody>
        </p:sp>
        <p:sp>
          <p:nvSpPr>
            <p:cNvPr id="52" name="Google Shape;52;p6"/>
            <p:cNvSpPr txBox="1"/>
            <p:nvPr/>
          </p:nvSpPr>
          <p:spPr>
            <a:xfrm>
              <a:off x="4162175" y="2842225"/>
              <a:ext cx="1444500" cy="554100"/>
            </a:xfrm>
            <a:prstGeom prst="rect">
              <a:avLst/>
            </a:prstGeom>
            <a:noFill/>
            <a:ln>
              <a:noFill/>
            </a:ln>
          </p:spPr>
          <p:txBody>
            <a:bodyPr spcFirstLastPara="1" wrap="square" lIns="87875" tIns="87875" rIns="87875" bIns="87875" anchor="t" anchorCtr="0">
              <a:spAutoFit/>
            </a:bodyPr>
            <a:lstStyle/>
            <a:p>
              <a:pPr marL="0" lvl="0" indent="0" algn="ctr" rtl="0">
                <a:spcBef>
                  <a:spcPts val="0"/>
                </a:spcBef>
                <a:spcAft>
                  <a:spcPts val="0"/>
                </a:spcAft>
                <a:buNone/>
              </a:pPr>
              <a:r>
                <a:rPr lang="en" sz="1154" b="1">
                  <a:solidFill>
                    <a:srgbClr val="B95028"/>
                  </a:solidFill>
                </a:rPr>
                <a:t>Destination</a:t>
              </a:r>
              <a:endParaRPr sz="1154" b="1">
                <a:solidFill>
                  <a:srgbClr val="B95028"/>
                </a:solidFill>
              </a:endParaRPr>
            </a:p>
            <a:p>
              <a:pPr marL="0" lvl="0" indent="0" algn="ctr" rtl="0">
                <a:spcBef>
                  <a:spcPts val="0"/>
                </a:spcBef>
                <a:spcAft>
                  <a:spcPts val="0"/>
                </a:spcAft>
                <a:buNone/>
              </a:pPr>
              <a:r>
                <a:rPr lang="en" sz="1154" b="1">
                  <a:solidFill>
                    <a:srgbClr val="B95028"/>
                  </a:solidFill>
                </a:rPr>
                <a:t> Stewardship</a:t>
              </a:r>
              <a:endParaRPr sz="1154" b="1">
                <a:solidFill>
                  <a:srgbClr val="B95028"/>
                </a:solidFill>
              </a:endParaRPr>
            </a:p>
          </p:txBody>
        </p:sp>
      </p:grpSp>
      <p:sp>
        <p:nvSpPr>
          <p:cNvPr id="53" name="Google Shape;53;p6"/>
          <p:cNvSpPr txBox="1"/>
          <p:nvPr/>
        </p:nvSpPr>
        <p:spPr>
          <a:xfrm>
            <a:off x="4861788" y="1031375"/>
            <a:ext cx="36810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000">
                <a:solidFill>
                  <a:srgbClr val="434343"/>
                </a:solidFill>
                <a:latin typeface="Bebas Neue"/>
                <a:ea typeface="Bebas Neue"/>
                <a:cs typeface="Bebas Neue"/>
                <a:sym typeface="Bebas Neue"/>
              </a:rPr>
              <a:t>Board-Determined Budget Allocations</a:t>
            </a:r>
            <a:endParaRPr sz="2300">
              <a:latin typeface="Bebas Neue"/>
              <a:ea typeface="Bebas Neue"/>
              <a:cs typeface="Bebas Neue"/>
              <a:sym typeface="Bebas Neue"/>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pic>
        <p:nvPicPr>
          <p:cNvPr id="58" name="Google Shape;58;p7" title="Tippet Rise_Fishtail_Taylar Robbins_2.JPG"/>
          <p:cNvPicPr preferRelativeResize="0"/>
          <p:nvPr/>
        </p:nvPicPr>
        <p:blipFill rotWithShape="1">
          <a:blip r:embed="rId3">
            <a:alphaModFix/>
          </a:blip>
          <a:srcRect t="7798" b="7807"/>
          <a:stretch/>
        </p:blipFill>
        <p:spPr>
          <a:xfrm>
            <a:off x="0" y="0"/>
            <a:ext cx="9144003" cy="5143501"/>
          </a:xfrm>
          <a:prstGeom prst="rect">
            <a:avLst/>
          </a:prstGeom>
          <a:noFill/>
          <a:ln>
            <a:noFill/>
          </a:ln>
        </p:spPr>
      </p:pic>
      <p:sp>
        <p:nvSpPr>
          <p:cNvPr id="59" name="Google Shape;59;p7"/>
          <p:cNvSpPr txBox="1">
            <a:spLocks noGrp="1"/>
          </p:cNvSpPr>
          <p:nvPr>
            <p:ph type="sldNum" idx="12"/>
          </p:nvPr>
        </p:nvSpPr>
        <p:spPr>
          <a:xfrm>
            <a:off x="8" y="-259992"/>
            <a:ext cx="2325000" cy="168600"/>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r>
              <a:rPr lang="en" sz="600">
                <a:solidFill>
                  <a:srgbClr val="414142"/>
                </a:solidFill>
                <a:latin typeface="IBM Plex Mono"/>
                <a:ea typeface="IBM Plex Mono"/>
                <a:cs typeface="IBM Plex Mono"/>
                <a:sym typeface="IBM Plex Mono"/>
              </a:rPr>
              <a:t>TITLE SLIDE</a:t>
            </a:r>
            <a:endParaRPr sz="600">
              <a:solidFill>
                <a:srgbClr val="414142"/>
              </a:solidFill>
              <a:latin typeface="IBM Plex Mono"/>
              <a:ea typeface="IBM Plex Mono"/>
              <a:cs typeface="IBM Plex Mono"/>
              <a:sym typeface="IBM Plex Mono"/>
            </a:endParaRPr>
          </a:p>
        </p:txBody>
      </p:sp>
      <p:sp>
        <p:nvSpPr>
          <p:cNvPr id="60" name="Google Shape;60;p7"/>
          <p:cNvSpPr/>
          <p:nvPr/>
        </p:nvSpPr>
        <p:spPr>
          <a:xfrm>
            <a:off x="0" y="3384200"/>
            <a:ext cx="5734800" cy="855300"/>
          </a:xfrm>
          <a:prstGeom prst="rect">
            <a:avLst/>
          </a:prstGeom>
          <a:solidFill>
            <a:srgbClr val="31404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1" name="Google Shape;61;p7"/>
          <p:cNvSpPr txBox="1">
            <a:spLocks noGrp="1"/>
          </p:cNvSpPr>
          <p:nvPr>
            <p:ph type="ctrTitle"/>
          </p:nvPr>
        </p:nvSpPr>
        <p:spPr>
          <a:xfrm>
            <a:off x="1209150" y="3548325"/>
            <a:ext cx="4525500" cy="5271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3300">
                <a:solidFill>
                  <a:srgbClr val="F8F4F0"/>
                </a:solidFill>
                <a:latin typeface="Oswald"/>
                <a:ea typeface="Oswald"/>
                <a:cs typeface="Oswald"/>
                <a:sym typeface="Oswald"/>
              </a:rPr>
              <a:t>REGIONAL CONSIDERATIONS</a:t>
            </a:r>
            <a:endParaRPr sz="3300" b="0" i="1">
              <a:solidFill>
                <a:srgbClr val="F8F4F0"/>
              </a:solidFill>
              <a:latin typeface="Oswald"/>
              <a:ea typeface="Oswald"/>
              <a:cs typeface="Oswald"/>
              <a:sym typeface="Oswald"/>
            </a:endParaRPr>
          </a:p>
        </p:txBody>
      </p:sp>
      <p:pic>
        <p:nvPicPr>
          <p:cNvPr id="62" name="Google Shape;62;p7"/>
          <p:cNvPicPr preferRelativeResize="0"/>
          <p:nvPr/>
        </p:nvPicPr>
        <p:blipFill rotWithShape="1">
          <a:blip r:embed="rId4">
            <a:alphaModFix/>
          </a:blip>
          <a:srcRect l="66150"/>
          <a:stretch/>
        </p:blipFill>
        <p:spPr>
          <a:xfrm>
            <a:off x="1" y="3513263"/>
            <a:ext cx="1212849" cy="5971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6F6EF"/>
        </a:solidFill>
        <a:effectLst/>
      </p:bgPr>
    </p:bg>
    <p:spTree>
      <p:nvGrpSpPr>
        <p:cNvPr id="1" name="Shape 66"/>
        <p:cNvGrpSpPr/>
        <p:nvPr/>
      </p:nvGrpSpPr>
      <p:grpSpPr>
        <a:xfrm>
          <a:off x="0" y="0"/>
          <a:ext cx="0" cy="0"/>
          <a:chOff x="0" y="0"/>
          <a:chExt cx="0" cy="0"/>
        </a:xfrm>
      </p:grpSpPr>
      <p:pic>
        <p:nvPicPr>
          <p:cNvPr id="67" name="Google Shape;67;p8" title="Big Sky Resort_Big Sky_Alex Hanich_NO EXP-5.jpg"/>
          <p:cNvPicPr preferRelativeResize="0"/>
          <p:nvPr/>
        </p:nvPicPr>
        <p:blipFill rotWithShape="1">
          <a:blip r:embed="rId3">
            <a:alphaModFix/>
          </a:blip>
          <a:srcRect t="4246" b="4237"/>
          <a:stretch/>
        </p:blipFill>
        <p:spPr>
          <a:xfrm>
            <a:off x="5395200" y="0"/>
            <a:ext cx="3748803" cy="5143501"/>
          </a:xfrm>
          <a:prstGeom prst="rect">
            <a:avLst/>
          </a:prstGeom>
          <a:solidFill>
            <a:srgbClr val="526931"/>
          </a:solidFill>
          <a:ln>
            <a:noFill/>
          </a:ln>
        </p:spPr>
      </p:pic>
      <p:pic>
        <p:nvPicPr>
          <p:cNvPr id="68" name="Google Shape;68;p8"/>
          <p:cNvPicPr preferRelativeResize="0"/>
          <p:nvPr/>
        </p:nvPicPr>
        <p:blipFill rotWithShape="1">
          <a:blip r:embed="rId4">
            <a:alphaModFix/>
          </a:blip>
          <a:srcRect l="66150"/>
          <a:stretch/>
        </p:blipFill>
        <p:spPr>
          <a:xfrm>
            <a:off x="-61074" y="256500"/>
            <a:ext cx="1212849" cy="597175"/>
          </a:xfrm>
          <a:prstGeom prst="rect">
            <a:avLst/>
          </a:prstGeom>
          <a:noFill/>
          <a:ln>
            <a:noFill/>
          </a:ln>
        </p:spPr>
      </p:pic>
      <p:sp>
        <p:nvSpPr>
          <p:cNvPr id="69" name="Google Shape;69;p8"/>
          <p:cNvSpPr txBox="1">
            <a:spLocks noGrp="1"/>
          </p:cNvSpPr>
          <p:nvPr>
            <p:ph type="subTitle" idx="4294967295"/>
          </p:nvPr>
        </p:nvSpPr>
        <p:spPr>
          <a:xfrm>
            <a:off x="288875" y="1414125"/>
            <a:ext cx="4848600" cy="2518500"/>
          </a:xfrm>
          <a:prstGeom prst="rect">
            <a:avLst/>
          </a:prstGeom>
        </p:spPr>
        <p:txBody>
          <a:bodyPr spcFirstLastPara="1" wrap="square" lIns="0" tIns="0" rIns="0" bIns="0" anchor="t" anchorCtr="0">
            <a:noAutofit/>
          </a:bodyPr>
          <a:lstStyle/>
          <a:p>
            <a:pPr marL="0" lvl="0" indent="0" algn="l" rtl="0">
              <a:lnSpc>
                <a:spcPct val="100000"/>
              </a:lnSpc>
              <a:spcBef>
                <a:spcPts val="1000"/>
              </a:spcBef>
              <a:spcAft>
                <a:spcPts val="0"/>
              </a:spcAft>
              <a:buNone/>
            </a:pPr>
            <a:r>
              <a:rPr lang="en" sz="1100" b="1">
                <a:latin typeface="Arial"/>
                <a:ea typeface="Arial"/>
                <a:cs typeface="Arial"/>
                <a:sym typeface="Arial"/>
              </a:rPr>
              <a:t>Between Bozeman Yellowstone International Airport and Yellowstone National Park, the east and west sides of the region create a natural tourism ecosystem. However, each area has unique needs: </a:t>
            </a:r>
            <a:endParaRPr sz="1100" b="1">
              <a:latin typeface="Arial"/>
              <a:ea typeface="Arial"/>
              <a:cs typeface="Arial"/>
              <a:sym typeface="Arial"/>
            </a:endParaRPr>
          </a:p>
          <a:p>
            <a:pPr marL="457200" lvl="0" indent="-298450" algn="l" rtl="0">
              <a:lnSpc>
                <a:spcPct val="100000"/>
              </a:lnSpc>
              <a:spcBef>
                <a:spcPts val="1200"/>
              </a:spcBef>
              <a:spcAft>
                <a:spcPts val="0"/>
              </a:spcAft>
              <a:buSzPts val="1100"/>
              <a:buFont typeface="Arial"/>
              <a:buChar char="●"/>
            </a:pPr>
            <a:r>
              <a:rPr lang="en" sz="1100">
                <a:latin typeface="Arial"/>
                <a:ea typeface="Arial"/>
                <a:cs typeface="Arial"/>
                <a:sym typeface="Arial"/>
              </a:rPr>
              <a:t>Four of the five counties in Yellowstone Country are mainly rural with most of the visitation occurring during peak summer months.</a:t>
            </a:r>
            <a:endParaRPr sz="1100">
              <a:latin typeface="Arial"/>
              <a:ea typeface="Arial"/>
              <a:cs typeface="Arial"/>
              <a:sym typeface="Arial"/>
            </a:endParaRPr>
          </a:p>
          <a:p>
            <a:pPr marL="457200" lvl="0" indent="-298450" algn="l" rtl="0">
              <a:lnSpc>
                <a:spcPct val="100000"/>
              </a:lnSpc>
              <a:spcBef>
                <a:spcPts val="1200"/>
              </a:spcBef>
              <a:spcAft>
                <a:spcPts val="0"/>
              </a:spcAft>
              <a:buSzPts val="1100"/>
              <a:buFont typeface="Arial"/>
              <a:buChar char="●"/>
            </a:pPr>
            <a:r>
              <a:rPr lang="en" sz="1100">
                <a:latin typeface="Arial"/>
                <a:ea typeface="Arial"/>
                <a:cs typeface="Arial"/>
                <a:sym typeface="Arial"/>
              </a:rPr>
              <a:t>Bozeman and Belgrade also see peak visitation during summer but have significantly more hotel inventory, with more coming online.</a:t>
            </a:r>
            <a:endParaRPr sz="1100">
              <a:latin typeface="Arial"/>
              <a:ea typeface="Arial"/>
              <a:cs typeface="Arial"/>
              <a:sym typeface="Arial"/>
            </a:endParaRPr>
          </a:p>
          <a:p>
            <a:pPr marL="457200" lvl="0" indent="-298450" algn="l" rtl="0">
              <a:lnSpc>
                <a:spcPct val="100000"/>
              </a:lnSpc>
              <a:spcBef>
                <a:spcPts val="1000"/>
              </a:spcBef>
              <a:spcAft>
                <a:spcPts val="0"/>
              </a:spcAft>
              <a:buSzPts val="1100"/>
              <a:buFont typeface="Arial"/>
              <a:buChar char="●"/>
            </a:pPr>
            <a:r>
              <a:rPr lang="en" sz="1100">
                <a:latin typeface="Arial"/>
                <a:ea typeface="Arial"/>
                <a:cs typeface="Arial"/>
                <a:sym typeface="Arial"/>
              </a:rPr>
              <a:t>Luxury hotels in Big Sky cater to a different demographic than most of the region, and while currently their peak season is winter, there is opportunity to increase both winter and summer visitation.</a:t>
            </a:r>
            <a:endParaRPr sz="1100">
              <a:latin typeface="Arial"/>
              <a:ea typeface="Arial"/>
              <a:cs typeface="Arial"/>
              <a:sym typeface="Arial"/>
            </a:endParaRPr>
          </a:p>
          <a:p>
            <a:pPr marL="457200" lvl="0" indent="-298450" algn="l" rtl="0">
              <a:lnSpc>
                <a:spcPct val="100000"/>
              </a:lnSpc>
              <a:spcBef>
                <a:spcPts val="1000"/>
              </a:spcBef>
              <a:spcAft>
                <a:spcPts val="1200"/>
              </a:spcAft>
              <a:buSzPts val="1100"/>
              <a:buFont typeface="Arial"/>
              <a:buChar char="●"/>
            </a:pPr>
            <a:r>
              <a:rPr lang="en" sz="1100">
                <a:latin typeface="Arial"/>
                <a:ea typeface="Arial"/>
                <a:cs typeface="Arial"/>
                <a:sym typeface="Arial"/>
              </a:rPr>
              <a:t>West Yellowstone is seeing high ADR, causing travelers to stay in other towns. Two more hotels are coming.</a:t>
            </a:r>
            <a:endParaRPr sz="1100">
              <a:latin typeface="Arial"/>
              <a:ea typeface="Arial"/>
              <a:cs typeface="Arial"/>
              <a:sym typeface="Arial"/>
            </a:endParaRPr>
          </a:p>
        </p:txBody>
      </p:sp>
      <p:pic>
        <p:nvPicPr>
          <p:cNvPr id="70" name="Google Shape;70;p8"/>
          <p:cNvPicPr preferRelativeResize="0"/>
          <p:nvPr/>
        </p:nvPicPr>
        <p:blipFill>
          <a:blip r:embed="rId5">
            <a:alphaModFix/>
          </a:blip>
          <a:stretch>
            <a:fillRect/>
          </a:stretch>
        </p:blipFill>
        <p:spPr>
          <a:xfrm>
            <a:off x="6880938" y="377162"/>
            <a:ext cx="777336" cy="412525"/>
          </a:xfrm>
          <a:prstGeom prst="rect">
            <a:avLst/>
          </a:prstGeom>
          <a:noFill/>
          <a:ln>
            <a:noFill/>
          </a:ln>
        </p:spPr>
      </p:pic>
      <p:sp>
        <p:nvSpPr>
          <p:cNvPr id="71" name="Google Shape;71;p8"/>
          <p:cNvSpPr txBox="1">
            <a:spLocks noGrp="1"/>
          </p:cNvSpPr>
          <p:nvPr>
            <p:ph type="ctrTitle" idx="4294967295"/>
          </p:nvPr>
        </p:nvSpPr>
        <p:spPr>
          <a:xfrm>
            <a:off x="1184900" y="293950"/>
            <a:ext cx="4537800" cy="9240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3300" b="0">
                <a:solidFill>
                  <a:srgbClr val="31404F"/>
                </a:solidFill>
                <a:latin typeface="Playfair Display Black"/>
                <a:ea typeface="Playfair Display Black"/>
                <a:cs typeface="Playfair Display Black"/>
                <a:sym typeface="Playfair Display Black"/>
              </a:rPr>
              <a:t>Yellowstone Country</a:t>
            </a:r>
            <a:endParaRPr sz="3300" b="0">
              <a:solidFill>
                <a:srgbClr val="31404F"/>
              </a:solidFill>
              <a:latin typeface="Playfair Display Black"/>
              <a:ea typeface="Playfair Display Black"/>
              <a:cs typeface="Playfair Display Black"/>
              <a:sym typeface="Playfair Display Black"/>
            </a:endParaRPr>
          </a:p>
          <a:p>
            <a:pPr marL="0" lvl="0" indent="0" algn="l" rtl="0">
              <a:spcBef>
                <a:spcPts val="0"/>
              </a:spcBef>
              <a:spcAft>
                <a:spcPts val="0"/>
              </a:spcAft>
              <a:buNone/>
            </a:pPr>
            <a:r>
              <a:rPr lang="en" sz="3300" b="0">
                <a:solidFill>
                  <a:srgbClr val="31404F"/>
                </a:solidFill>
                <a:latin typeface="Playfair Display Black"/>
                <a:ea typeface="Playfair Display Black"/>
                <a:cs typeface="Playfair Display Black"/>
                <a:sym typeface="Playfair Display Black"/>
              </a:rPr>
              <a:t>at a Glance</a:t>
            </a:r>
            <a:endParaRPr sz="3300" b="0" i="1">
              <a:solidFill>
                <a:srgbClr val="31404F"/>
              </a:solidFill>
              <a:latin typeface="Playfair Display Black"/>
              <a:ea typeface="Playfair Display Black"/>
              <a:cs typeface="Playfair Display Black"/>
              <a:sym typeface="Playfair Display Black"/>
            </a:endParaRPr>
          </a:p>
        </p:txBody>
      </p:sp>
      <p:sp>
        <p:nvSpPr>
          <p:cNvPr id="72" name="Google Shape;72;p8"/>
          <p:cNvSpPr txBox="1">
            <a:spLocks noGrp="1"/>
          </p:cNvSpPr>
          <p:nvPr>
            <p:ph type="sldNum" idx="12"/>
          </p:nvPr>
        </p:nvSpPr>
        <p:spPr>
          <a:xfrm>
            <a:off x="435894" y="4849625"/>
            <a:ext cx="1658700" cy="1050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sz="800">
                <a:solidFill>
                  <a:srgbClr val="B9953C"/>
                </a:solidFill>
                <a:latin typeface="Oswald"/>
                <a:ea typeface="Oswald"/>
                <a:cs typeface="Oswald"/>
                <a:sym typeface="Oswald"/>
              </a:rPr>
              <a:t>MONTANA’S YELLOWSTONE COUNTRY</a:t>
            </a:r>
            <a:endParaRPr sz="800">
              <a:solidFill>
                <a:srgbClr val="B9953C"/>
              </a:solidFill>
              <a:latin typeface="Oswald"/>
              <a:ea typeface="Oswald"/>
              <a:cs typeface="Oswald"/>
              <a:sym typeface="Oswa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6F6EF"/>
        </a:solidFill>
        <a:effectLst/>
      </p:bgPr>
    </p:bg>
    <p:spTree>
      <p:nvGrpSpPr>
        <p:cNvPr id="1" name="Shape 76"/>
        <p:cNvGrpSpPr/>
        <p:nvPr/>
      </p:nvGrpSpPr>
      <p:grpSpPr>
        <a:xfrm>
          <a:off x="0" y="0"/>
          <a:ext cx="0" cy="0"/>
          <a:chOff x="0" y="0"/>
          <a:chExt cx="0" cy="0"/>
        </a:xfrm>
      </p:grpSpPr>
      <p:sp>
        <p:nvSpPr>
          <p:cNvPr id="77" name="Google Shape;77;p9"/>
          <p:cNvSpPr/>
          <p:nvPr/>
        </p:nvSpPr>
        <p:spPr>
          <a:xfrm>
            <a:off x="435900" y="421050"/>
            <a:ext cx="8272200" cy="4301400"/>
          </a:xfrm>
          <a:prstGeom prst="rect">
            <a:avLst/>
          </a:prstGeom>
          <a:noFill/>
          <a:ln w="9525" cap="flat" cmpd="sng">
            <a:solidFill>
              <a:srgbClr val="B9953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ppins"/>
              <a:ea typeface="Poppins"/>
              <a:cs typeface="Poppins"/>
              <a:sym typeface="Poppins"/>
            </a:endParaRPr>
          </a:p>
        </p:txBody>
      </p:sp>
      <p:sp>
        <p:nvSpPr>
          <p:cNvPr id="78" name="Google Shape;78;p9"/>
          <p:cNvSpPr txBox="1">
            <a:spLocks noGrp="1"/>
          </p:cNvSpPr>
          <p:nvPr>
            <p:ph type="subTitle" idx="4294967295"/>
          </p:nvPr>
        </p:nvSpPr>
        <p:spPr>
          <a:xfrm>
            <a:off x="782600" y="3474400"/>
            <a:ext cx="5955300" cy="718200"/>
          </a:xfrm>
          <a:prstGeom prst="rect">
            <a:avLst/>
          </a:prstGeom>
        </p:spPr>
        <p:txBody>
          <a:bodyPr spcFirstLastPara="1" wrap="square" lIns="0" tIns="0" rIns="0" bIns="0" anchor="t" anchorCtr="0">
            <a:noAutofit/>
          </a:bodyPr>
          <a:lstStyle/>
          <a:p>
            <a:pPr marL="457200" lvl="0" indent="-304800" algn="l" rtl="0">
              <a:spcBef>
                <a:spcPts val="0"/>
              </a:spcBef>
              <a:spcAft>
                <a:spcPts val="0"/>
              </a:spcAft>
              <a:buClr>
                <a:schemeClr val="dk1"/>
              </a:buClr>
              <a:buSzPts val="1200"/>
              <a:buFont typeface="Arial"/>
              <a:buChar char="●"/>
            </a:pPr>
            <a:r>
              <a:rPr lang="en" sz="1200">
                <a:solidFill>
                  <a:schemeClr val="dk1"/>
                </a:solidFill>
                <a:latin typeface="Arial"/>
                <a:ea typeface="Arial"/>
                <a:cs typeface="Arial"/>
                <a:sym typeface="Arial"/>
              </a:rPr>
              <a:t>60% increase in number of rooms in Bozeman and Belgrade since 2016.</a:t>
            </a:r>
            <a:endParaRPr sz="1200">
              <a:solidFill>
                <a:schemeClr val="dk1"/>
              </a:solidFill>
              <a:latin typeface="Arial"/>
              <a:ea typeface="Arial"/>
              <a:cs typeface="Arial"/>
              <a:sym typeface="Arial"/>
            </a:endParaRPr>
          </a:p>
          <a:p>
            <a:pPr marL="457200" lvl="0" indent="-304800" algn="l" rtl="0">
              <a:spcBef>
                <a:spcPts val="0"/>
              </a:spcBef>
              <a:spcAft>
                <a:spcPts val="0"/>
              </a:spcAft>
              <a:buClr>
                <a:schemeClr val="dk1"/>
              </a:buClr>
              <a:buSzPts val="1200"/>
              <a:buFont typeface="Arial"/>
              <a:buChar char="●"/>
            </a:pPr>
            <a:r>
              <a:rPr lang="en" sz="1200">
                <a:solidFill>
                  <a:schemeClr val="dk1"/>
                </a:solidFill>
                <a:latin typeface="Arial"/>
                <a:ea typeface="Arial"/>
                <a:cs typeface="Arial"/>
                <a:sym typeface="Arial"/>
              </a:rPr>
              <a:t>Number of rooms is expected to double in the next five years. </a:t>
            </a:r>
            <a:endParaRPr sz="1200">
              <a:solidFill>
                <a:schemeClr val="dk1"/>
              </a:solidFill>
              <a:latin typeface="Arial"/>
              <a:ea typeface="Arial"/>
              <a:cs typeface="Arial"/>
              <a:sym typeface="Arial"/>
            </a:endParaRPr>
          </a:p>
          <a:p>
            <a:pPr marL="457200" lvl="0" indent="-304800" algn="l" rtl="0">
              <a:spcBef>
                <a:spcPts val="0"/>
              </a:spcBef>
              <a:spcAft>
                <a:spcPts val="0"/>
              </a:spcAft>
              <a:buClr>
                <a:schemeClr val="dk1"/>
              </a:buClr>
              <a:buSzPts val="1200"/>
              <a:buFont typeface="Arial"/>
              <a:buChar char="●"/>
            </a:pPr>
            <a:r>
              <a:rPr lang="en" sz="1200">
                <a:solidFill>
                  <a:schemeClr val="dk1"/>
                </a:solidFill>
                <a:latin typeface="Arial"/>
                <a:ea typeface="Arial"/>
                <a:cs typeface="Arial"/>
                <a:sym typeface="Arial"/>
              </a:rPr>
              <a:t>Big Sky and West Yellowstone are also seeing an increase. </a:t>
            </a:r>
            <a:endParaRPr sz="1200" b="1">
              <a:latin typeface="Arial"/>
              <a:ea typeface="Arial"/>
              <a:cs typeface="Arial"/>
              <a:sym typeface="Arial"/>
            </a:endParaRPr>
          </a:p>
          <a:p>
            <a:pPr marL="0" lvl="0" indent="0" algn="l" rtl="0">
              <a:lnSpc>
                <a:spcPct val="100000"/>
              </a:lnSpc>
              <a:spcBef>
                <a:spcPts val="0"/>
              </a:spcBef>
              <a:spcAft>
                <a:spcPts val="0"/>
              </a:spcAft>
              <a:buNone/>
            </a:pPr>
            <a:endParaRPr sz="1200">
              <a:latin typeface="Arial"/>
              <a:ea typeface="Arial"/>
              <a:cs typeface="Arial"/>
              <a:sym typeface="Arial"/>
            </a:endParaRPr>
          </a:p>
          <a:p>
            <a:pPr marL="0" lvl="0" indent="0" algn="l" rtl="0">
              <a:spcBef>
                <a:spcPts val="1200"/>
              </a:spcBef>
              <a:spcAft>
                <a:spcPts val="1200"/>
              </a:spcAft>
              <a:buNone/>
            </a:pPr>
            <a:endParaRPr sz="1200">
              <a:latin typeface="Arial"/>
              <a:ea typeface="Arial"/>
              <a:cs typeface="Arial"/>
              <a:sym typeface="Arial"/>
            </a:endParaRPr>
          </a:p>
        </p:txBody>
      </p:sp>
      <p:sp>
        <p:nvSpPr>
          <p:cNvPr id="79" name="Google Shape;79;p9"/>
          <p:cNvSpPr txBox="1"/>
          <p:nvPr/>
        </p:nvSpPr>
        <p:spPr>
          <a:xfrm>
            <a:off x="435925" y="964800"/>
            <a:ext cx="8272200" cy="4125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Clr>
                <a:schemeClr val="dk1"/>
              </a:buClr>
              <a:buSzPts val="1100"/>
              <a:buFont typeface="Arial"/>
              <a:buNone/>
            </a:pPr>
            <a:r>
              <a:rPr lang="en" sz="3300">
                <a:solidFill>
                  <a:srgbClr val="31404F"/>
                </a:solidFill>
                <a:latin typeface="Playfair Display Black"/>
                <a:ea typeface="Playfair Display Black"/>
                <a:cs typeface="Playfair Display Black"/>
                <a:sym typeface="Playfair Display Black"/>
              </a:rPr>
              <a:t>Bozeman and Belgrade Hotel Inventory</a:t>
            </a:r>
            <a:endParaRPr sz="3300">
              <a:solidFill>
                <a:srgbClr val="31404F"/>
              </a:solidFill>
              <a:latin typeface="Playfair Display Black"/>
              <a:ea typeface="Playfair Display Black"/>
              <a:cs typeface="Playfair Display Black"/>
              <a:sym typeface="Playfair Display Black"/>
            </a:endParaRPr>
          </a:p>
          <a:p>
            <a:pPr marL="0" lvl="0" indent="0" algn="ctr" rtl="0">
              <a:spcBef>
                <a:spcPts val="0"/>
              </a:spcBef>
              <a:spcAft>
                <a:spcPts val="0"/>
              </a:spcAft>
              <a:buNone/>
            </a:pPr>
            <a:endParaRPr sz="3300">
              <a:solidFill>
                <a:srgbClr val="31404F"/>
              </a:solidFill>
              <a:latin typeface="Playfair Display Black"/>
              <a:ea typeface="Playfair Display Black"/>
              <a:cs typeface="Playfair Display Black"/>
              <a:sym typeface="Playfair Display Black"/>
            </a:endParaRPr>
          </a:p>
        </p:txBody>
      </p:sp>
      <p:grpSp>
        <p:nvGrpSpPr>
          <p:cNvPr id="80" name="Google Shape;80;p9"/>
          <p:cNvGrpSpPr/>
          <p:nvPr/>
        </p:nvGrpSpPr>
        <p:grpSpPr>
          <a:xfrm>
            <a:off x="4122150" y="156300"/>
            <a:ext cx="899700" cy="583200"/>
            <a:chOff x="3728100" y="156300"/>
            <a:chExt cx="899700" cy="583200"/>
          </a:xfrm>
        </p:grpSpPr>
        <p:sp>
          <p:nvSpPr>
            <p:cNvPr id="81" name="Google Shape;81;p9"/>
            <p:cNvSpPr/>
            <p:nvPr/>
          </p:nvSpPr>
          <p:spPr>
            <a:xfrm>
              <a:off x="3728100" y="156300"/>
              <a:ext cx="899700" cy="583200"/>
            </a:xfrm>
            <a:prstGeom prst="rect">
              <a:avLst/>
            </a:prstGeom>
            <a:solidFill>
              <a:srgbClr val="31404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82" name="Google Shape;82;p9"/>
            <p:cNvPicPr preferRelativeResize="0"/>
            <p:nvPr/>
          </p:nvPicPr>
          <p:blipFill>
            <a:blip r:embed="rId3">
              <a:alphaModFix/>
            </a:blip>
            <a:stretch>
              <a:fillRect/>
            </a:stretch>
          </p:blipFill>
          <p:spPr>
            <a:xfrm>
              <a:off x="3897597" y="299103"/>
              <a:ext cx="560731" cy="297544"/>
            </a:xfrm>
            <a:prstGeom prst="rect">
              <a:avLst/>
            </a:prstGeom>
            <a:noFill/>
            <a:ln>
              <a:noFill/>
            </a:ln>
          </p:spPr>
        </p:pic>
      </p:grpSp>
      <p:graphicFrame>
        <p:nvGraphicFramePr>
          <p:cNvPr id="83" name="Google Shape;83;p9"/>
          <p:cNvGraphicFramePr/>
          <p:nvPr/>
        </p:nvGraphicFramePr>
        <p:xfrm>
          <a:off x="1426575" y="1818563"/>
          <a:ext cx="6290900" cy="1310610"/>
        </p:xfrm>
        <a:graphic>
          <a:graphicData uri="http://schemas.openxmlformats.org/drawingml/2006/table">
            <a:tbl>
              <a:tblPr>
                <a:noFill/>
                <a:tableStyleId>{5E43E96F-2F79-447C-9961-D00FC2CF2BFB}</a:tableStyleId>
              </a:tblPr>
              <a:tblGrid>
                <a:gridCol w="1572725">
                  <a:extLst>
                    <a:ext uri="{9D8B030D-6E8A-4147-A177-3AD203B41FA5}">
                      <a16:colId xmlns:a16="http://schemas.microsoft.com/office/drawing/2014/main" val="20000"/>
                    </a:ext>
                  </a:extLst>
                </a:gridCol>
                <a:gridCol w="1572725">
                  <a:extLst>
                    <a:ext uri="{9D8B030D-6E8A-4147-A177-3AD203B41FA5}">
                      <a16:colId xmlns:a16="http://schemas.microsoft.com/office/drawing/2014/main" val="20001"/>
                    </a:ext>
                  </a:extLst>
                </a:gridCol>
                <a:gridCol w="1572725">
                  <a:extLst>
                    <a:ext uri="{9D8B030D-6E8A-4147-A177-3AD203B41FA5}">
                      <a16:colId xmlns:a16="http://schemas.microsoft.com/office/drawing/2014/main" val="20002"/>
                    </a:ext>
                  </a:extLst>
                </a:gridCol>
                <a:gridCol w="1572725">
                  <a:extLst>
                    <a:ext uri="{9D8B030D-6E8A-4147-A177-3AD203B41FA5}">
                      <a16:colId xmlns:a16="http://schemas.microsoft.com/office/drawing/2014/main" val="20003"/>
                    </a:ext>
                  </a:extLst>
                </a:gridCol>
              </a:tblGrid>
              <a:tr h="381000">
                <a:tc>
                  <a:txBody>
                    <a:bodyPr/>
                    <a:lstStyle/>
                    <a:p>
                      <a:pPr marL="0" lvl="0" indent="0" algn="ctr" rtl="0">
                        <a:spcBef>
                          <a:spcPts val="0"/>
                        </a:spcBef>
                        <a:spcAft>
                          <a:spcPts val="0"/>
                        </a:spcAft>
                        <a:buNone/>
                      </a:pPr>
                      <a:r>
                        <a:rPr lang="en" sz="1200" b="1">
                          <a:solidFill>
                            <a:schemeClr val="lt1"/>
                          </a:solidFill>
                        </a:rPr>
                        <a:t>Year</a:t>
                      </a:r>
                      <a:endParaRPr sz="1200" b="1">
                        <a:solidFill>
                          <a:schemeClr val="lt1"/>
                        </a:solidFill>
                      </a:endParaRPr>
                    </a:p>
                  </a:txBody>
                  <a:tcPr marL="91425" marR="91425" marT="91425" marB="91425" anchor="ctr">
                    <a:lnL w="9525" cap="flat" cmpd="sng">
                      <a:solidFill>
                        <a:srgbClr val="F5F6EF"/>
                      </a:solidFill>
                      <a:prstDash val="solid"/>
                      <a:round/>
                      <a:headEnd type="none" w="sm" len="sm"/>
                      <a:tailEnd type="none" w="sm" len="sm"/>
                    </a:lnL>
                    <a:lnR w="9525" cap="flat" cmpd="sng">
                      <a:solidFill>
                        <a:srgbClr val="F5F6EF"/>
                      </a:solidFill>
                      <a:prstDash val="solid"/>
                      <a:round/>
                      <a:headEnd type="none" w="sm" len="sm"/>
                      <a:tailEnd type="none" w="sm" len="sm"/>
                    </a:lnR>
                    <a:lnT w="9525" cap="flat" cmpd="sng">
                      <a:solidFill>
                        <a:srgbClr val="F5F6EF"/>
                      </a:solidFill>
                      <a:prstDash val="solid"/>
                      <a:round/>
                      <a:headEnd type="none" w="sm" len="sm"/>
                      <a:tailEnd type="none" w="sm" len="sm"/>
                    </a:lnT>
                    <a:lnB w="9525" cap="flat" cmpd="sng">
                      <a:solidFill>
                        <a:srgbClr val="F5F6EF"/>
                      </a:solidFill>
                      <a:prstDash val="solid"/>
                      <a:round/>
                      <a:headEnd type="none" w="sm" len="sm"/>
                      <a:tailEnd type="none" w="sm" len="sm"/>
                    </a:lnB>
                    <a:solidFill>
                      <a:srgbClr val="31404F"/>
                    </a:solidFill>
                  </a:tcPr>
                </a:tc>
                <a:tc>
                  <a:txBody>
                    <a:bodyPr/>
                    <a:lstStyle/>
                    <a:p>
                      <a:pPr marL="0" lvl="0" indent="0" algn="ctr" rtl="0">
                        <a:spcBef>
                          <a:spcPts val="0"/>
                        </a:spcBef>
                        <a:spcAft>
                          <a:spcPts val="0"/>
                        </a:spcAft>
                        <a:buNone/>
                      </a:pPr>
                      <a:r>
                        <a:rPr lang="en" sz="1200" b="1">
                          <a:solidFill>
                            <a:schemeClr val="lt1"/>
                          </a:solidFill>
                        </a:rPr>
                        <a:t>Rooms</a:t>
                      </a:r>
                      <a:endParaRPr sz="1200" b="1">
                        <a:solidFill>
                          <a:schemeClr val="lt1"/>
                        </a:solidFill>
                      </a:endParaRPr>
                    </a:p>
                  </a:txBody>
                  <a:tcPr marL="91425" marR="91425" marT="91425" marB="91425" anchor="ctr">
                    <a:lnL w="9525" cap="flat" cmpd="sng">
                      <a:solidFill>
                        <a:srgbClr val="F5F6EF"/>
                      </a:solidFill>
                      <a:prstDash val="solid"/>
                      <a:round/>
                      <a:headEnd type="none" w="sm" len="sm"/>
                      <a:tailEnd type="none" w="sm" len="sm"/>
                    </a:lnL>
                    <a:lnR w="9525" cap="flat" cmpd="sng">
                      <a:solidFill>
                        <a:srgbClr val="F5F6EF"/>
                      </a:solidFill>
                      <a:prstDash val="solid"/>
                      <a:round/>
                      <a:headEnd type="none" w="sm" len="sm"/>
                      <a:tailEnd type="none" w="sm" len="sm"/>
                    </a:lnR>
                    <a:lnT w="9525" cap="flat" cmpd="sng">
                      <a:solidFill>
                        <a:srgbClr val="F5F6EF"/>
                      </a:solidFill>
                      <a:prstDash val="solid"/>
                      <a:round/>
                      <a:headEnd type="none" w="sm" len="sm"/>
                      <a:tailEnd type="none" w="sm" len="sm"/>
                    </a:lnT>
                    <a:lnB w="9525" cap="flat" cmpd="sng">
                      <a:solidFill>
                        <a:srgbClr val="F5F6EF"/>
                      </a:solidFill>
                      <a:prstDash val="solid"/>
                      <a:round/>
                      <a:headEnd type="none" w="sm" len="sm"/>
                      <a:tailEnd type="none" w="sm" len="sm"/>
                    </a:lnB>
                    <a:solidFill>
                      <a:srgbClr val="31404F"/>
                    </a:solidFill>
                  </a:tcPr>
                </a:tc>
                <a:tc>
                  <a:txBody>
                    <a:bodyPr/>
                    <a:lstStyle/>
                    <a:p>
                      <a:pPr marL="0" lvl="0" indent="0" algn="ctr" rtl="0">
                        <a:spcBef>
                          <a:spcPts val="0"/>
                        </a:spcBef>
                        <a:spcAft>
                          <a:spcPts val="0"/>
                        </a:spcAft>
                        <a:buNone/>
                      </a:pPr>
                      <a:r>
                        <a:rPr lang="en" sz="1200" b="1">
                          <a:solidFill>
                            <a:schemeClr val="lt1"/>
                          </a:solidFill>
                        </a:rPr>
                        <a:t>Rooms Under Construction</a:t>
                      </a:r>
                      <a:endParaRPr sz="1200" b="1">
                        <a:solidFill>
                          <a:schemeClr val="lt1"/>
                        </a:solidFill>
                      </a:endParaRPr>
                    </a:p>
                  </a:txBody>
                  <a:tcPr marL="91425" marR="91425" marT="91425" marB="91425" anchor="ctr">
                    <a:lnL w="9525" cap="flat" cmpd="sng">
                      <a:solidFill>
                        <a:srgbClr val="F5F6EF"/>
                      </a:solidFill>
                      <a:prstDash val="solid"/>
                      <a:round/>
                      <a:headEnd type="none" w="sm" len="sm"/>
                      <a:tailEnd type="none" w="sm" len="sm"/>
                    </a:lnL>
                    <a:lnR w="9525" cap="flat" cmpd="sng">
                      <a:solidFill>
                        <a:srgbClr val="F5F6EF"/>
                      </a:solidFill>
                      <a:prstDash val="solid"/>
                      <a:round/>
                      <a:headEnd type="none" w="sm" len="sm"/>
                      <a:tailEnd type="none" w="sm" len="sm"/>
                    </a:lnR>
                    <a:lnT w="9525" cap="flat" cmpd="sng">
                      <a:solidFill>
                        <a:srgbClr val="F5F6EF"/>
                      </a:solidFill>
                      <a:prstDash val="solid"/>
                      <a:round/>
                      <a:headEnd type="none" w="sm" len="sm"/>
                      <a:tailEnd type="none" w="sm" len="sm"/>
                    </a:lnT>
                    <a:lnB w="9525" cap="flat" cmpd="sng">
                      <a:solidFill>
                        <a:srgbClr val="F5F6EF"/>
                      </a:solidFill>
                      <a:prstDash val="solid"/>
                      <a:round/>
                      <a:headEnd type="none" w="sm" len="sm"/>
                      <a:tailEnd type="none" w="sm" len="sm"/>
                    </a:lnB>
                    <a:solidFill>
                      <a:srgbClr val="31404F"/>
                    </a:solidFill>
                  </a:tcPr>
                </a:tc>
                <a:tc>
                  <a:txBody>
                    <a:bodyPr/>
                    <a:lstStyle/>
                    <a:p>
                      <a:pPr marL="0" lvl="0" indent="0" algn="ctr" rtl="0">
                        <a:spcBef>
                          <a:spcPts val="0"/>
                        </a:spcBef>
                        <a:spcAft>
                          <a:spcPts val="0"/>
                        </a:spcAft>
                        <a:buNone/>
                      </a:pPr>
                      <a:r>
                        <a:rPr lang="en" sz="1200" b="1">
                          <a:solidFill>
                            <a:schemeClr val="lt1"/>
                          </a:solidFill>
                        </a:rPr>
                        <a:t>Buildings Under Construction</a:t>
                      </a:r>
                      <a:endParaRPr sz="1200" b="1">
                        <a:solidFill>
                          <a:schemeClr val="lt1"/>
                        </a:solidFill>
                      </a:endParaRPr>
                    </a:p>
                  </a:txBody>
                  <a:tcPr marL="91425" marR="91425" marT="91425" marB="91425" anchor="ctr">
                    <a:lnL w="9525" cap="flat" cmpd="sng">
                      <a:solidFill>
                        <a:srgbClr val="F5F6EF"/>
                      </a:solidFill>
                      <a:prstDash val="solid"/>
                      <a:round/>
                      <a:headEnd type="none" w="sm" len="sm"/>
                      <a:tailEnd type="none" w="sm" len="sm"/>
                    </a:lnL>
                    <a:lnR w="9525" cap="flat" cmpd="sng">
                      <a:solidFill>
                        <a:srgbClr val="F5F6EF"/>
                      </a:solidFill>
                      <a:prstDash val="solid"/>
                      <a:round/>
                      <a:headEnd type="none" w="sm" len="sm"/>
                      <a:tailEnd type="none" w="sm" len="sm"/>
                    </a:lnR>
                    <a:lnT w="9525" cap="flat" cmpd="sng">
                      <a:solidFill>
                        <a:srgbClr val="F5F6EF"/>
                      </a:solidFill>
                      <a:prstDash val="solid"/>
                      <a:round/>
                      <a:headEnd type="none" w="sm" len="sm"/>
                      <a:tailEnd type="none" w="sm" len="sm"/>
                    </a:lnT>
                    <a:lnB w="9525" cap="flat" cmpd="sng">
                      <a:solidFill>
                        <a:srgbClr val="F5F6EF"/>
                      </a:solidFill>
                      <a:prstDash val="solid"/>
                      <a:round/>
                      <a:headEnd type="none" w="sm" len="sm"/>
                      <a:tailEnd type="none" w="sm" len="sm"/>
                    </a:lnB>
                    <a:solidFill>
                      <a:srgbClr val="31404F"/>
                    </a:solidFill>
                  </a:tcPr>
                </a:tc>
                <a:extLst>
                  <a:ext uri="{0D108BD9-81ED-4DB2-BD59-A6C34878D82A}">
                    <a16:rowId xmlns:a16="http://schemas.microsoft.com/office/drawing/2014/main" val="10000"/>
                  </a:ext>
                </a:extLst>
              </a:tr>
              <a:tr h="381000">
                <a:tc>
                  <a:txBody>
                    <a:bodyPr/>
                    <a:lstStyle/>
                    <a:p>
                      <a:pPr marL="0" lvl="0" indent="0" algn="ctr" rtl="0">
                        <a:lnSpc>
                          <a:spcPct val="115000"/>
                        </a:lnSpc>
                        <a:spcBef>
                          <a:spcPts val="0"/>
                        </a:spcBef>
                        <a:spcAft>
                          <a:spcPts val="1200"/>
                        </a:spcAft>
                        <a:buNone/>
                      </a:pPr>
                      <a:r>
                        <a:rPr lang="en" sz="1200">
                          <a:solidFill>
                            <a:srgbClr val="414142"/>
                          </a:solidFill>
                        </a:rPr>
                        <a:t>2016</a:t>
                      </a:r>
                      <a:endParaRPr sz="1200"/>
                    </a:p>
                  </a:txBody>
                  <a:tcPr marL="91425" marR="91425" marT="91425" marB="91425">
                    <a:lnT w="9525" cap="flat" cmpd="sng">
                      <a:solidFill>
                        <a:srgbClr val="F5F6EF"/>
                      </a:solidFill>
                      <a:prstDash val="solid"/>
                      <a:round/>
                      <a:headEnd type="none" w="sm" len="sm"/>
                      <a:tailEnd type="none" w="sm" len="sm"/>
                    </a:lnT>
                  </a:tcPr>
                </a:tc>
                <a:tc>
                  <a:txBody>
                    <a:bodyPr/>
                    <a:lstStyle/>
                    <a:p>
                      <a:pPr marL="0" lvl="0" indent="0" algn="ctr" rtl="0">
                        <a:lnSpc>
                          <a:spcPct val="115000"/>
                        </a:lnSpc>
                        <a:spcBef>
                          <a:spcPts val="0"/>
                        </a:spcBef>
                        <a:spcAft>
                          <a:spcPts val="1200"/>
                        </a:spcAft>
                        <a:buNone/>
                      </a:pPr>
                      <a:r>
                        <a:rPr lang="en" sz="1200">
                          <a:solidFill>
                            <a:srgbClr val="414142"/>
                          </a:solidFill>
                        </a:rPr>
                        <a:t>2,528</a:t>
                      </a:r>
                      <a:endParaRPr sz="1200"/>
                    </a:p>
                  </a:txBody>
                  <a:tcPr marL="91425" marR="91425" marT="91425" marB="91425">
                    <a:lnT w="9525" cap="flat" cmpd="sng">
                      <a:solidFill>
                        <a:srgbClr val="F5F6EF"/>
                      </a:solidFill>
                      <a:prstDash val="solid"/>
                      <a:round/>
                      <a:headEnd type="none" w="sm" len="sm"/>
                      <a:tailEnd type="none" w="sm" len="sm"/>
                    </a:lnT>
                  </a:tcPr>
                </a:tc>
                <a:tc>
                  <a:txBody>
                    <a:bodyPr/>
                    <a:lstStyle/>
                    <a:p>
                      <a:pPr marL="0" lvl="0" indent="0" algn="ctr" rtl="0">
                        <a:spcBef>
                          <a:spcPts val="0"/>
                        </a:spcBef>
                        <a:spcAft>
                          <a:spcPts val="0"/>
                        </a:spcAft>
                        <a:buNone/>
                      </a:pPr>
                      <a:r>
                        <a:rPr lang="en" sz="1200"/>
                        <a:t>0</a:t>
                      </a:r>
                      <a:endParaRPr sz="1200"/>
                    </a:p>
                  </a:txBody>
                  <a:tcPr marL="91425" marR="91425" marT="91425" marB="91425">
                    <a:lnT w="9525" cap="flat" cmpd="sng">
                      <a:solidFill>
                        <a:srgbClr val="F5F6EF"/>
                      </a:solidFill>
                      <a:prstDash val="solid"/>
                      <a:round/>
                      <a:headEnd type="none" w="sm" len="sm"/>
                      <a:tailEnd type="none" w="sm" len="sm"/>
                    </a:lnT>
                  </a:tcPr>
                </a:tc>
                <a:tc>
                  <a:txBody>
                    <a:bodyPr/>
                    <a:lstStyle/>
                    <a:p>
                      <a:pPr marL="0" lvl="0" indent="0" algn="ctr" rtl="0">
                        <a:spcBef>
                          <a:spcPts val="0"/>
                        </a:spcBef>
                        <a:spcAft>
                          <a:spcPts val="0"/>
                        </a:spcAft>
                        <a:buNone/>
                      </a:pPr>
                      <a:r>
                        <a:rPr lang="en" sz="1200"/>
                        <a:t>0</a:t>
                      </a:r>
                      <a:endParaRPr sz="1200"/>
                    </a:p>
                  </a:txBody>
                  <a:tcPr marL="91425" marR="91425" marT="91425" marB="91425">
                    <a:lnT w="9525" cap="flat" cmpd="sng">
                      <a:solidFill>
                        <a:srgbClr val="F5F6EF"/>
                      </a:solidFill>
                      <a:prstDash val="solid"/>
                      <a:round/>
                      <a:headEnd type="none" w="sm" len="sm"/>
                      <a:tailEnd type="none" w="sm" len="sm"/>
                    </a:lnT>
                  </a:tcPr>
                </a:tc>
                <a:extLst>
                  <a:ext uri="{0D108BD9-81ED-4DB2-BD59-A6C34878D82A}">
                    <a16:rowId xmlns:a16="http://schemas.microsoft.com/office/drawing/2014/main" val="10001"/>
                  </a:ext>
                </a:extLst>
              </a:tr>
              <a:tr h="381000">
                <a:tc>
                  <a:txBody>
                    <a:bodyPr/>
                    <a:lstStyle/>
                    <a:p>
                      <a:pPr marL="0" lvl="0" indent="0" algn="ctr" rtl="0">
                        <a:lnSpc>
                          <a:spcPct val="115000"/>
                        </a:lnSpc>
                        <a:spcBef>
                          <a:spcPts val="0"/>
                        </a:spcBef>
                        <a:spcAft>
                          <a:spcPts val="1200"/>
                        </a:spcAft>
                        <a:buNone/>
                      </a:pPr>
                      <a:r>
                        <a:rPr lang="en" sz="1200">
                          <a:solidFill>
                            <a:srgbClr val="414142"/>
                          </a:solidFill>
                        </a:rPr>
                        <a:t>2026</a:t>
                      </a:r>
                      <a:endParaRPr sz="1200"/>
                    </a:p>
                  </a:txBody>
                  <a:tcPr marL="91425" marR="91425" marT="91425" marB="91425"/>
                </a:tc>
                <a:tc>
                  <a:txBody>
                    <a:bodyPr/>
                    <a:lstStyle/>
                    <a:p>
                      <a:pPr marL="0" lvl="0" indent="0" algn="ctr" rtl="0">
                        <a:lnSpc>
                          <a:spcPct val="115000"/>
                        </a:lnSpc>
                        <a:spcBef>
                          <a:spcPts val="0"/>
                        </a:spcBef>
                        <a:spcAft>
                          <a:spcPts val="1200"/>
                        </a:spcAft>
                        <a:buNone/>
                      </a:pPr>
                      <a:r>
                        <a:rPr lang="en" sz="1200">
                          <a:solidFill>
                            <a:srgbClr val="414142"/>
                          </a:solidFill>
                        </a:rPr>
                        <a:t>4,069</a:t>
                      </a:r>
                      <a:endParaRPr sz="1200"/>
                    </a:p>
                  </a:txBody>
                  <a:tcPr marL="91425" marR="91425" marT="91425" marB="91425"/>
                </a:tc>
                <a:tc>
                  <a:txBody>
                    <a:bodyPr/>
                    <a:lstStyle/>
                    <a:p>
                      <a:pPr marL="0" lvl="0" indent="0" algn="ctr" rtl="0">
                        <a:lnSpc>
                          <a:spcPct val="115000"/>
                        </a:lnSpc>
                        <a:spcBef>
                          <a:spcPts val="0"/>
                        </a:spcBef>
                        <a:spcAft>
                          <a:spcPts val="1200"/>
                        </a:spcAft>
                        <a:buNone/>
                      </a:pPr>
                      <a:r>
                        <a:rPr lang="en" sz="1200">
                          <a:solidFill>
                            <a:srgbClr val="414142"/>
                          </a:solidFill>
                        </a:rPr>
                        <a:t>842</a:t>
                      </a:r>
                      <a:endParaRPr sz="1200"/>
                    </a:p>
                  </a:txBody>
                  <a:tcPr marL="91425" marR="91425" marT="91425" marB="91425"/>
                </a:tc>
                <a:tc>
                  <a:txBody>
                    <a:bodyPr/>
                    <a:lstStyle/>
                    <a:p>
                      <a:pPr marL="0" lvl="0" indent="0" algn="ctr" rtl="0">
                        <a:spcBef>
                          <a:spcPts val="0"/>
                        </a:spcBef>
                        <a:spcAft>
                          <a:spcPts val="0"/>
                        </a:spcAft>
                        <a:buNone/>
                      </a:pPr>
                      <a:r>
                        <a:rPr lang="en" sz="1200"/>
                        <a:t>7</a:t>
                      </a:r>
                      <a:endParaRPr sz="1200"/>
                    </a:p>
                  </a:txBody>
                  <a:tcPr marL="91425" marR="91425" marT="91425" marB="91425"/>
                </a:tc>
                <a:extLst>
                  <a:ext uri="{0D108BD9-81ED-4DB2-BD59-A6C34878D82A}">
                    <a16:rowId xmlns:a16="http://schemas.microsoft.com/office/drawing/2014/main" val="10002"/>
                  </a:ext>
                </a:extLst>
              </a:tr>
            </a:tbl>
          </a:graphicData>
        </a:graphic>
      </p:graphicFrame>
      <p:sp>
        <p:nvSpPr>
          <p:cNvPr id="84" name="Google Shape;84;p9"/>
          <p:cNvSpPr txBox="1">
            <a:spLocks noGrp="1"/>
          </p:cNvSpPr>
          <p:nvPr>
            <p:ph type="sldNum" idx="12"/>
          </p:nvPr>
        </p:nvSpPr>
        <p:spPr>
          <a:xfrm>
            <a:off x="435894" y="4849625"/>
            <a:ext cx="1658700" cy="1050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sz="800">
                <a:solidFill>
                  <a:srgbClr val="B9953C"/>
                </a:solidFill>
                <a:latin typeface="Oswald"/>
                <a:ea typeface="Oswald"/>
                <a:cs typeface="Oswald"/>
                <a:sym typeface="Oswald"/>
              </a:rPr>
              <a:t>MONTANA’S YELLOWSTONE COUNTRY</a:t>
            </a:r>
            <a:endParaRPr sz="800">
              <a:solidFill>
                <a:srgbClr val="B9953C"/>
              </a:solidFill>
              <a:latin typeface="Oswald"/>
              <a:ea typeface="Oswald"/>
              <a:cs typeface="Oswald"/>
              <a:sym typeface="Oswa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10" title="Chico Hot Springs Resort &amp; Day Spa_Pray_Paradise Valley_Alyssa Henry_NO EXP-57.jpg"/>
          <p:cNvPicPr preferRelativeResize="0"/>
          <p:nvPr/>
        </p:nvPicPr>
        <p:blipFill rotWithShape="1">
          <a:blip r:embed="rId3">
            <a:alphaModFix/>
          </a:blip>
          <a:srcRect t="7798" b="7807"/>
          <a:stretch/>
        </p:blipFill>
        <p:spPr>
          <a:xfrm>
            <a:off x="0" y="0"/>
            <a:ext cx="9144003" cy="5143501"/>
          </a:xfrm>
          <a:prstGeom prst="rect">
            <a:avLst/>
          </a:prstGeom>
          <a:noFill/>
          <a:ln>
            <a:noFill/>
          </a:ln>
        </p:spPr>
      </p:pic>
      <p:sp>
        <p:nvSpPr>
          <p:cNvPr id="90" name="Google Shape;90;p10"/>
          <p:cNvSpPr txBox="1">
            <a:spLocks noGrp="1"/>
          </p:cNvSpPr>
          <p:nvPr>
            <p:ph type="sldNum" idx="12"/>
          </p:nvPr>
        </p:nvSpPr>
        <p:spPr>
          <a:xfrm>
            <a:off x="8" y="-259992"/>
            <a:ext cx="2325000" cy="168600"/>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r>
              <a:rPr lang="en" sz="600">
                <a:solidFill>
                  <a:srgbClr val="414142"/>
                </a:solidFill>
                <a:latin typeface="IBM Plex Mono"/>
                <a:ea typeface="IBM Plex Mono"/>
                <a:cs typeface="IBM Plex Mono"/>
                <a:sym typeface="IBM Plex Mono"/>
              </a:rPr>
              <a:t>TITLE SLIDE</a:t>
            </a:r>
            <a:endParaRPr sz="600">
              <a:solidFill>
                <a:srgbClr val="414142"/>
              </a:solidFill>
              <a:latin typeface="IBM Plex Mono"/>
              <a:ea typeface="IBM Plex Mono"/>
              <a:cs typeface="IBM Plex Mono"/>
              <a:sym typeface="IBM Plex Mono"/>
            </a:endParaRPr>
          </a:p>
        </p:txBody>
      </p:sp>
      <p:sp>
        <p:nvSpPr>
          <p:cNvPr id="91" name="Google Shape;91;p10"/>
          <p:cNvSpPr/>
          <p:nvPr/>
        </p:nvSpPr>
        <p:spPr>
          <a:xfrm>
            <a:off x="0" y="3379175"/>
            <a:ext cx="3402900" cy="860400"/>
          </a:xfrm>
          <a:prstGeom prst="rect">
            <a:avLst/>
          </a:prstGeom>
          <a:solidFill>
            <a:srgbClr val="31404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2" name="Google Shape;92;p10"/>
          <p:cNvSpPr txBox="1">
            <a:spLocks noGrp="1"/>
          </p:cNvSpPr>
          <p:nvPr>
            <p:ph type="ctrTitle"/>
          </p:nvPr>
        </p:nvSpPr>
        <p:spPr>
          <a:xfrm>
            <a:off x="1209150" y="3548325"/>
            <a:ext cx="3595200" cy="5271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3300">
                <a:solidFill>
                  <a:srgbClr val="F8F4F0"/>
                </a:solidFill>
                <a:latin typeface="Oswald"/>
                <a:ea typeface="Oswald"/>
                <a:cs typeface="Oswald"/>
                <a:sym typeface="Oswald"/>
              </a:rPr>
              <a:t>PRIORITY #1</a:t>
            </a:r>
            <a:endParaRPr sz="3300" b="0" i="1">
              <a:solidFill>
                <a:srgbClr val="F8F4F0"/>
              </a:solidFill>
              <a:latin typeface="Oswald"/>
              <a:ea typeface="Oswald"/>
              <a:cs typeface="Oswald"/>
              <a:sym typeface="Oswald"/>
            </a:endParaRPr>
          </a:p>
        </p:txBody>
      </p:sp>
      <p:pic>
        <p:nvPicPr>
          <p:cNvPr id="93" name="Google Shape;93;p10"/>
          <p:cNvPicPr preferRelativeResize="0"/>
          <p:nvPr/>
        </p:nvPicPr>
        <p:blipFill rotWithShape="1">
          <a:blip r:embed="rId4">
            <a:alphaModFix/>
          </a:blip>
          <a:srcRect l="66150"/>
          <a:stretch/>
        </p:blipFill>
        <p:spPr>
          <a:xfrm>
            <a:off x="1" y="3513263"/>
            <a:ext cx="1212849" cy="5971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6F6EF"/>
        </a:solidFill>
        <a:effectLst/>
      </p:bgPr>
    </p:bg>
    <p:spTree>
      <p:nvGrpSpPr>
        <p:cNvPr id="1" name="Shape 97"/>
        <p:cNvGrpSpPr/>
        <p:nvPr/>
      </p:nvGrpSpPr>
      <p:grpSpPr>
        <a:xfrm>
          <a:off x="0" y="0"/>
          <a:ext cx="0" cy="0"/>
          <a:chOff x="0" y="0"/>
          <a:chExt cx="0" cy="0"/>
        </a:xfrm>
      </p:grpSpPr>
      <p:grpSp>
        <p:nvGrpSpPr>
          <p:cNvPr id="98" name="Google Shape;98;p11"/>
          <p:cNvGrpSpPr/>
          <p:nvPr/>
        </p:nvGrpSpPr>
        <p:grpSpPr>
          <a:xfrm>
            <a:off x="435900" y="22"/>
            <a:ext cx="8708078" cy="5206973"/>
            <a:chOff x="435900" y="22"/>
            <a:chExt cx="8708078" cy="5206973"/>
          </a:xfrm>
        </p:grpSpPr>
        <p:pic>
          <p:nvPicPr>
            <p:cNvPr id="99" name="Google Shape;99;p11"/>
            <p:cNvPicPr preferRelativeResize="0"/>
            <p:nvPr/>
          </p:nvPicPr>
          <p:blipFill rotWithShape="1">
            <a:blip r:embed="rId3">
              <a:alphaModFix/>
            </a:blip>
            <a:srcRect t="12046" b="12046"/>
            <a:stretch/>
          </p:blipFill>
          <p:spPr>
            <a:xfrm>
              <a:off x="4571975" y="22"/>
              <a:ext cx="4572003" cy="5206973"/>
            </a:xfrm>
            <a:prstGeom prst="rect">
              <a:avLst/>
            </a:prstGeom>
            <a:noFill/>
            <a:ln>
              <a:noFill/>
            </a:ln>
          </p:spPr>
        </p:pic>
        <p:grpSp>
          <p:nvGrpSpPr>
            <p:cNvPr id="100" name="Google Shape;100;p11"/>
            <p:cNvGrpSpPr/>
            <p:nvPr/>
          </p:nvGrpSpPr>
          <p:grpSpPr>
            <a:xfrm>
              <a:off x="435900" y="278275"/>
              <a:ext cx="8272200" cy="4444175"/>
              <a:chOff x="435900" y="278275"/>
              <a:chExt cx="8272200" cy="4444175"/>
            </a:xfrm>
          </p:grpSpPr>
          <p:sp>
            <p:nvSpPr>
              <p:cNvPr id="101" name="Google Shape;101;p11"/>
              <p:cNvSpPr/>
              <p:nvPr/>
            </p:nvSpPr>
            <p:spPr>
              <a:xfrm>
                <a:off x="435900" y="421050"/>
                <a:ext cx="8272200" cy="4301400"/>
              </a:xfrm>
              <a:prstGeom prst="rect">
                <a:avLst/>
              </a:prstGeom>
              <a:noFill/>
              <a:ln w="9525" cap="flat" cmpd="sng">
                <a:solidFill>
                  <a:srgbClr val="B9953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ppins"/>
                  <a:ea typeface="Poppins"/>
                  <a:cs typeface="Poppins"/>
                  <a:sym typeface="Poppins"/>
                </a:endParaRPr>
              </a:p>
            </p:txBody>
          </p:sp>
          <p:pic>
            <p:nvPicPr>
              <p:cNvPr id="102" name="Google Shape;102;p11"/>
              <p:cNvPicPr preferRelativeResize="0"/>
              <p:nvPr/>
            </p:nvPicPr>
            <p:blipFill>
              <a:blip r:embed="rId4">
                <a:alphaModFix/>
              </a:blip>
              <a:stretch>
                <a:fillRect/>
              </a:stretch>
            </p:blipFill>
            <p:spPr>
              <a:xfrm>
                <a:off x="4240062" y="278275"/>
                <a:ext cx="663875" cy="352275"/>
              </a:xfrm>
              <a:prstGeom prst="rect">
                <a:avLst/>
              </a:prstGeom>
              <a:noFill/>
              <a:ln>
                <a:noFill/>
              </a:ln>
            </p:spPr>
          </p:pic>
        </p:grpSp>
      </p:grpSp>
      <p:sp>
        <p:nvSpPr>
          <p:cNvPr id="103" name="Google Shape;103;p11"/>
          <p:cNvSpPr txBox="1">
            <a:spLocks noGrp="1"/>
          </p:cNvSpPr>
          <p:nvPr>
            <p:ph type="sldNum" idx="3"/>
          </p:nvPr>
        </p:nvSpPr>
        <p:spPr>
          <a:xfrm>
            <a:off x="8085765" y="4817067"/>
            <a:ext cx="804000" cy="105000"/>
          </a:xfrm>
          <a:prstGeom prst="rect">
            <a:avLst/>
          </a:prstGeom>
        </p:spPr>
        <p:txBody>
          <a:bodyPr spcFirstLastPara="1" wrap="square" lIns="0" tIns="0" rIns="0" bIns="0" anchor="b" anchorCtr="0">
            <a:normAutofit/>
          </a:bodyPr>
          <a:lstStyle/>
          <a:p>
            <a:pPr marL="0" lvl="0" indent="0" algn="r" rtl="0">
              <a:spcBef>
                <a:spcPts val="0"/>
              </a:spcBef>
              <a:spcAft>
                <a:spcPts val="0"/>
              </a:spcAft>
              <a:buNone/>
            </a:pPr>
            <a:fld id="{00000000-1234-1234-1234-123412341234}" type="slidenum">
              <a:rPr lang="en" sz="600" b="1">
                <a:solidFill>
                  <a:srgbClr val="31404F"/>
                </a:solidFill>
                <a:latin typeface="Oswald"/>
                <a:ea typeface="Oswald"/>
                <a:cs typeface="Oswald"/>
                <a:sym typeface="Oswald"/>
              </a:rPr>
              <a:t>8</a:t>
            </a:fld>
            <a:endParaRPr sz="600" b="1">
              <a:solidFill>
                <a:srgbClr val="31404F"/>
              </a:solidFill>
              <a:latin typeface="Oswald"/>
              <a:ea typeface="Oswald"/>
              <a:cs typeface="Oswald"/>
              <a:sym typeface="Oswald"/>
            </a:endParaRPr>
          </a:p>
        </p:txBody>
      </p:sp>
      <p:sp>
        <p:nvSpPr>
          <p:cNvPr id="104" name="Google Shape;104;p11"/>
          <p:cNvSpPr txBox="1">
            <a:spLocks noGrp="1"/>
          </p:cNvSpPr>
          <p:nvPr>
            <p:ph type="subTitle" idx="4294967295"/>
          </p:nvPr>
        </p:nvSpPr>
        <p:spPr>
          <a:xfrm>
            <a:off x="676400" y="1545525"/>
            <a:ext cx="3820800" cy="2834400"/>
          </a:xfrm>
          <a:prstGeom prst="rect">
            <a:avLst/>
          </a:prstGeom>
        </p:spPr>
        <p:txBody>
          <a:bodyPr spcFirstLastPara="1" wrap="square" lIns="0" tIns="0" rIns="0" bIns="0" anchor="t" anchorCtr="0">
            <a:noAutofit/>
          </a:bodyPr>
          <a:lstStyle/>
          <a:p>
            <a:pPr marL="0" lvl="0" indent="0" algn="l" rtl="0">
              <a:lnSpc>
                <a:spcPct val="100000"/>
              </a:lnSpc>
              <a:spcBef>
                <a:spcPts val="800"/>
              </a:spcBef>
              <a:spcAft>
                <a:spcPts val="0"/>
              </a:spcAft>
              <a:buClr>
                <a:schemeClr val="dk1"/>
              </a:buClr>
              <a:buSzPts val="1100"/>
              <a:buFont typeface="Arial"/>
              <a:buNone/>
            </a:pPr>
            <a:r>
              <a:rPr lang="en" sz="1100" b="1">
                <a:solidFill>
                  <a:schemeClr val="accent2"/>
                </a:solidFill>
                <a:latin typeface="Arial"/>
                <a:ea typeface="Arial"/>
                <a:cs typeface="Arial"/>
                <a:sym typeface="Arial"/>
              </a:rPr>
              <a:t>Increase year-round visitation, specifically during winter and shoulder seasons, to rural communities, and to areas with greater lodging capacity.</a:t>
            </a:r>
            <a:endParaRPr sz="1100" b="1">
              <a:solidFill>
                <a:schemeClr val="accent2"/>
              </a:solidFill>
              <a:latin typeface="Arial"/>
              <a:ea typeface="Arial"/>
              <a:cs typeface="Arial"/>
              <a:sym typeface="Arial"/>
            </a:endParaRPr>
          </a:p>
          <a:p>
            <a:pPr marL="0" lvl="0" indent="0" algn="l" rtl="0">
              <a:lnSpc>
                <a:spcPct val="100000"/>
              </a:lnSpc>
              <a:spcBef>
                <a:spcPts val="800"/>
              </a:spcBef>
              <a:spcAft>
                <a:spcPts val="0"/>
              </a:spcAft>
              <a:buClr>
                <a:schemeClr val="dk1"/>
              </a:buClr>
              <a:buSzPts val="1100"/>
              <a:buFont typeface="Arial"/>
              <a:buNone/>
            </a:pPr>
            <a:r>
              <a:rPr lang="en" sz="1100" b="1">
                <a:solidFill>
                  <a:schemeClr val="accent2"/>
                </a:solidFill>
                <a:latin typeface="Arial"/>
                <a:ea typeface="Arial"/>
                <a:cs typeface="Arial"/>
                <a:sym typeface="Arial"/>
              </a:rPr>
              <a:t>Strategies include:</a:t>
            </a:r>
            <a:endParaRPr sz="1100" b="1">
              <a:solidFill>
                <a:schemeClr val="accent2"/>
              </a:solidFill>
              <a:latin typeface="Arial"/>
              <a:ea typeface="Arial"/>
              <a:cs typeface="Arial"/>
              <a:sym typeface="Arial"/>
            </a:endParaRPr>
          </a:p>
          <a:p>
            <a:pPr marL="457200" lvl="0" indent="-298450" algn="l" rtl="0">
              <a:lnSpc>
                <a:spcPct val="100000"/>
              </a:lnSpc>
              <a:spcBef>
                <a:spcPts val="800"/>
              </a:spcBef>
              <a:spcAft>
                <a:spcPts val="0"/>
              </a:spcAft>
              <a:buClr>
                <a:schemeClr val="accent2"/>
              </a:buClr>
              <a:buSzPts val="1100"/>
              <a:buFont typeface="Arial"/>
              <a:buChar char="●"/>
            </a:pPr>
            <a:r>
              <a:rPr lang="en" sz="1100">
                <a:solidFill>
                  <a:schemeClr val="accent2"/>
                </a:solidFill>
                <a:latin typeface="Arial"/>
                <a:ea typeface="Arial"/>
                <a:cs typeface="Arial"/>
                <a:sym typeface="Arial"/>
              </a:rPr>
              <a:t>Develop a single unifying campaign that can speak to varying demographics, interests and geographic areas.</a:t>
            </a:r>
            <a:endParaRPr sz="1100">
              <a:solidFill>
                <a:schemeClr val="accent2"/>
              </a:solidFill>
              <a:latin typeface="Arial"/>
              <a:ea typeface="Arial"/>
              <a:cs typeface="Arial"/>
              <a:sym typeface="Arial"/>
            </a:endParaRPr>
          </a:p>
          <a:p>
            <a:pPr marL="457200" lvl="0" indent="-298450" algn="l" rtl="0">
              <a:lnSpc>
                <a:spcPct val="100000"/>
              </a:lnSpc>
              <a:spcBef>
                <a:spcPts val="800"/>
              </a:spcBef>
              <a:spcAft>
                <a:spcPts val="0"/>
              </a:spcAft>
              <a:buClr>
                <a:schemeClr val="accent2"/>
              </a:buClr>
              <a:buSzPts val="1100"/>
              <a:buFont typeface="Arial"/>
              <a:buChar char="●"/>
            </a:pPr>
            <a:r>
              <a:rPr lang="en" sz="1100">
                <a:solidFill>
                  <a:schemeClr val="accent2"/>
                </a:solidFill>
                <a:latin typeface="Arial"/>
                <a:ea typeface="Arial"/>
                <a:cs typeface="Arial"/>
                <a:sym typeface="Arial"/>
              </a:rPr>
              <a:t>Increase awareness and visitation through paid, earned and social media, newsletter promotion and in-market activations across different interests and motivations.</a:t>
            </a:r>
            <a:endParaRPr sz="1100">
              <a:solidFill>
                <a:schemeClr val="accent2"/>
              </a:solidFill>
              <a:latin typeface="Arial"/>
              <a:ea typeface="Arial"/>
              <a:cs typeface="Arial"/>
              <a:sym typeface="Arial"/>
            </a:endParaRPr>
          </a:p>
          <a:p>
            <a:pPr marL="457200" lvl="0" indent="-298450" algn="l" rtl="0">
              <a:lnSpc>
                <a:spcPct val="100000"/>
              </a:lnSpc>
              <a:spcBef>
                <a:spcPts val="800"/>
              </a:spcBef>
              <a:spcAft>
                <a:spcPts val="0"/>
              </a:spcAft>
              <a:buClr>
                <a:schemeClr val="accent2"/>
              </a:buClr>
              <a:buSzPts val="1100"/>
              <a:buFont typeface="Arial"/>
              <a:buChar char="●"/>
            </a:pPr>
            <a:r>
              <a:rPr lang="en" sz="1100">
                <a:solidFill>
                  <a:schemeClr val="accent2"/>
                </a:solidFill>
                <a:latin typeface="Arial"/>
                <a:ea typeface="Arial"/>
                <a:cs typeface="Arial"/>
                <a:sym typeface="Arial"/>
              </a:rPr>
              <a:t>Promote our new Arts and Culture audio trail product</a:t>
            </a:r>
            <a:endParaRPr sz="1100">
              <a:solidFill>
                <a:schemeClr val="accent2"/>
              </a:solidFill>
              <a:latin typeface="Arial"/>
              <a:ea typeface="Arial"/>
              <a:cs typeface="Arial"/>
              <a:sym typeface="Arial"/>
            </a:endParaRPr>
          </a:p>
          <a:p>
            <a:pPr marL="457200" lvl="0" indent="-298450" algn="l" rtl="0">
              <a:lnSpc>
                <a:spcPct val="100000"/>
              </a:lnSpc>
              <a:spcBef>
                <a:spcPts val="800"/>
              </a:spcBef>
              <a:spcAft>
                <a:spcPts val="0"/>
              </a:spcAft>
              <a:buClr>
                <a:schemeClr val="accent2"/>
              </a:buClr>
              <a:buSzPts val="1100"/>
              <a:buFont typeface="Arial"/>
              <a:buChar char="●"/>
            </a:pPr>
            <a:r>
              <a:rPr lang="en" sz="1100">
                <a:solidFill>
                  <a:schemeClr val="accent2"/>
                </a:solidFill>
                <a:latin typeface="Arial"/>
                <a:ea typeface="Arial"/>
                <a:cs typeface="Arial"/>
                <a:sym typeface="Arial"/>
              </a:rPr>
              <a:t>Promote small-group travel including weddings, corporate retreats and “bleisure” travel to help fill year-round hotel inventory. </a:t>
            </a:r>
            <a:endParaRPr sz="1100">
              <a:solidFill>
                <a:schemeClr val="accent2"/>
              </a:solidFill>
              <a:latin typeface="Arial"/>
              <a:ea typeface="Arial"/>
              <a:cs typeface="Arial"/>
              <a:sym typeface="Arial"/>
            </a:endParaRPr>
          </a:p>
        </p:txBody>
      </p:sp>
      <p:sp>
        <p:nvSpPr>
          <p:cNvPr id="105" name="Google Shape;105;p11"/>
          <p:cNvSpPr txBox="1">
            <a:spLocks noGrp="1"/>
          </p:cNvSpPr>
          <p:nvPr>
            <p:ph type="sldNum" idx="3"/>
          </p:nvPr>
        </p:nvSpPr>
        <p:spPr>
          <a:xfrm>
            <a:off x="8085765" y="4817067"/>
            <a:ext cx="804000" cy="105000"/>
          </a:xfrm>
          <a:prstGeom prst="rect">
            <a:avLst/>
          </a:prstGeom>
        </p:spPr>
        <p:txBody>
          <a:bodyPr spcFirstLastPara="1" wrap="square" lIns="0" tIns="0" rIns="0" bIns="0" anchor="b" anchorCtr="0">
            <a:normAutofit/>
          </a:bodyPr>
          <a:lstStyle/>
          <a:p>
            <a:pPr marL="0" lvl="0" indent="0" algn="r" rtl="0">
              <a:spcBef>
                <a:spcPts val="0"/>
              </a:spcBef>
              <a:spcAft>
                <a:spcPts val="0"/>
              </a:spcAft>
              <a:buNone/>
            </a:pPr>
            <a:fld id="{00000000-1234-1234-1234-123412341234}" type="slidenum">
              <a:rPr lang="en" sz="600" b="1">
                <a:solidFill>
                  <a:srgbClr val="31404F"/>
                </a:solidFill>
                <a:latin typeface="Oswald"/>
                <a:ea typeface="Oswald"/>
                <a:cs typeface="Oswald"/>
                <a:sym typeface="Oswald"/>
              </a:rPr>
              <a:t>8</a:t>
            </a:fld>
            <a:endParaRPr sz="600" b="1">
              <a:solidFill>
                <a:srgbClr val="31404F"/>
              </a:solidFill>
              <a:latin typeface="Oswald"/>
              <a:ea typeface="Oswald"/>
              <a:cs typeface="Oswald"/>
              <a:sym typeface="Oswald"/>
            </a:endParaRPr>
          </a:p>
        </p:txBody>
      </p:sp>
      <p:sp>
        <p:nvSpPr>
          <p:cNvPr id="106" name="Google Shape;106;p11"/>
          <p:cNvSpPr txBox="1">
            <a:spLocks noGrp="1"/>
          </p:cNvSpPr>
          <p:nvPr>
            <p:ph type="ctrTitle" idx="4294967295"/>
          </p:nvPr>
        </p:nvSpPr>
        <p:spPr>
          <a:xfrm>
            <a:off x="676400" y="1060780"/>
            <a:ext cx="3136800" cy="3915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2700" b="0">
                <a:solidFill>
                  <a:srgbClr val="31404F"/>
                </a:solidFill>
                <a:latin typeface="Playfair Display Black"/>
                <a:ea typeface="Playfair Display Black"/>
                <a:cs typeface="Playfair Display Black"/>
                <a:sym typeface="Playfair Display Black"/>
              </a:rPr>
              <a:t>Increase Visitation</a:t>
            </a:r>
            <a:endParaRPr sz="2700" b="0">
              <a:solidFill>
                <a:srgbClr val="31404F"/>
              </a:solidFill>
              <a:latin typeface="Playfair Display Black"/>
              <a:ea typeface="Playfair Display Black"/>
              <a:cs typeface="Playfair Display Black"/>
              <a:sym typeface="Playfair Display Black"/>
            </a:endParaRPr>
          </a:p>
        </p:txBody>
      </p:sp>
      <p:sp>
        <p:nvSpPr>
          <p:cNvPr id="107" name="Google Shape;107;p11"/>
          <p:cNvSpPr txBox="1"/>
          <p:nvPr/>
        </p:nvSpPr>
        <p:spPr>
          <a:xfrm>
            <a:off x="8085765" y="4817067"/>
            <a:ext cx="804000" cy="105000"/>
          </a:xfrm>
          <a:prstGeom prst="rect">
            <a:avLst/>
          </a:prstGeom>
          <a:noFill/>
          <a:ln>
            <a:noFill/>
          </a:ln>
        </p:spPr>
        <p:txBody>
          <a:bodyPr spcFirstLastPara="1" wrap="square" lIns="0" tIns="0" rIns="0" bIns="0" anchor="b" anchorCtr="0">
            <a:normAutofit/>
          </a:bodyPr>
          <a:lstStyle/>
          <a:p>
            <a:pPr marL="0" lvl="0" indent="0" algn="r" rtl="0">
              <a:spcBef>
                <a:spcPts val="0"/>
              </a:spcBef>
              <a:spcAft>
                <a:spcPts val="0"/>
              </a:spcAft>
              <a:buNone/>
            </a:pPr>
            <a:fld id="{00000000-1234-1234-1234-123412341234}" type="slidenum">
              <a:rPr lang="en" sz="600">
                <a:solidFill>
                  <a:srgbClr val="414142"/>
                </a:solidFill>
                <a:latin typeface="DM Sans"/>
                <a:ea typeface="DM Sans"/>
                <a:cs typeface="DM Sans"/>
                <a:sym typeface="DM Sans"/>
              </a:rPr>
              <a:t>8</a:t>
            </a:fld>
            <a:endParaRPr sz="600">
              <a:solidFill>
                <a:srgbClr val="414142"/>
              </a:solidFill>
              <a:latin typeface="DM Sans"/>
              <a:ea typeface="DM Sans"/>
              <a:cs typeface="DM Sans"/>
              <a:sym typeface="DM Sans"/>
            </a:endParaRPr>
          </a:p>
        </p:txBody>
      </p:sp>
      <p:sp>
        <p:nvSpPr>
          <p:cNvPr id="108" name="Google Shape;108;p11"/>
          <p:cNvSpPr txBox="1"/>
          <p:nvPr/>
        </p:nvSpPr>
        <p:spPr>
          <a:xfrm>
            <a:off x="676400" y="738375"/>
            <a:ext cx="2524500" cy="2844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1900">
                <a:solidFill>
                  <a:srgbClr val="B9953C"/>
                </a:solidFill>
                <a:latin typeface="Oswald"/>
                <a:ea typeface="Oswald"/>
                <a:cs typeface="Oswald"/>
                <a:sym typeface="Oswald"/>
              </a:rPr>
              <a:t>PRIORITY #1</a:t>
            </a:r>
            <a:endParaRPr sz="1900" i="1">
              <a:solidFill>
                <a:srgbClr val="B9953C"/>
              </a:solidFill>
              <a:latin typeface="Oswald"/>
              <a:ea typeface="Oswald"/>
              <a:cs typeface="Oswald"/>
              <a:sym typeface="Oswald"/>
            </a:endParaRPr>
          </a:p>
        </p:txBody>
      </p:sp>
      <p:sp>
        <p:nvSpPr>
          <p:cNvPr id="109" name="Google Shape;109;p11"/>
          <p:cNvSpPr txBox="1">
            <a:spLocks noGrp="1"/>
          </p:cNvSpPr>
          <p:nvPr>
            <p:ph type="sldNum" idx="12"/>
          </p:nvPr>
        </p:nvSpPr>
        <p:spPr>
          <a:xfrm>
            <a:off x="435894" y="4849625"/>
            <a:ext cx="1658700" cy="1050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sz="800">
                <a:solidFill>
                  <a:srgbClr val="B9953C"/>
                </a:solidFill>
                <a:latin typeface="Oswald"/>
                <a:ea typeface="Oswald"/>
                <a:cs typeface="Oswald"/>
                <a:sym typeface="Oswald"/>
              </a:rPr>
              <a:t>MONTANA’S YELLOWSTONE COUNTRY</a:t>
            </a:r>
            <a:endParaRPr sz="800">
              <a:solidFill>
                <a:srgbClr val="B9953C"/>
              </a:solidFill>
              <a:latin typeface="Oswald"/>
              <a:ea typeface="Oswald"/>
              <a:cs typeface="Oswald"/>
              <a:sym typeface="Oswa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6F6EF"/>
        </a:solidFill>
        <a:effectLst/>
      </p:bgPr>
    </p:bg>
    <p:spTree>
      <p:nvGrpSpPr>
        <p:cNvPr id="1" name="Shape 113"/>
        <p:cNvGrpSpPr/>
        <p:nvPr/>
      </p:nvGrpSpPr>
      <p:grpSpPr>
        <a:xfrm>
          <a:off x="0" y="0"/>
          <a:ext cx="0" cy="0"/>
          <a:chOff x="0" y="0"/>
          <a:chExt cx="0" cy="0"/>
        </a:xfrm>
      </p:grpSpPr>
      <p:pic>
        <p:nvPicPr>
          <p:cNvPr id="114" name="Google Shape;114;p12"/>
          <p:cNvPicPr preferRelativeResize="0"/>
          <p:nvPr/>
        </p:nvPicPr>
        <p:blipFill rotWithShape="1">
          <a:blip r:embed="rId3">
            <a:alphaModFix/>
          </a:blip>
          <a:srcRect l="20380" r="20374"/>
          <a:stretch/>
        </p:blipFill>
        <p:spPr>
          <a:xfrm>
            <a:off x="0" y="0"/>
            <a:ext cx="4572001" cy="5143501"/>
          </a:xfrm>
          <a:prstGeom prst="rect">
            <a:avLst/>
          </a:prstGeom>
          <a:noFill/>
          <a:ln>
            <a:noFill/>
          </a:ln>
        </p:spPr>
      </p:pic>
      <p:sp>
        <p:nvSpPr>
          <p:cNvPr id="115" name="Google Shape;115;p12"/>
          <p:cNvSpPr/>
          <p:nvPr/>
        </p:nvSpPr>
        <p:spPr>
          <a:xfrm rot="5400000">
            <a:off x="4100850" y="104275"/>
            <a:ext cx="5147400" cy="4938900"/>
          </a:xfrm>
          <a:prstGeom prst="rect">
            <a:avLst/>
          </a:prstGeom>
          <a:solidFill>
            <a:srgbClr val="31404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16" name="Google Shape;116;p12"/>
          <p:cNvSpPr txBox="1"/>
          <p:nvPr/>
        </p:nvSpPr>
        <p:spPr>
          <a:xfrm>
            <a:off x="8" y="-259992"/>
            <a:ext cx="2325000" cy="168600"/>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r>
              <a:rPr lang="en" sz="600">
                <a:solidFill>
                  <a:srgbClr val="414142"/>
                </a:solidFill>
                <a:latin typeface="IBM Plex Mono"/>
                <a:ea typeface="IBM Plex Mono"/>
                <a:cs typeface="IBM Plex Mono"/>
                <a:sym typeface="IBM Plex Mono"/>
              </a:rPr>
              <a:t>SUB SLIDE</a:t>
            </a:r>
            <a:endParaRPr sz="600">
              <a:solidFill>
                <a:srgbClr val="414142"/>
              </a:solidFill>
              <a:latin typeface="IBM Plex Mono"/>
              <a:ea typeface="IBM Plex Mono"/>
              <a:cs typeface="IBM Plex Mono"/>
              <a:sym typeface="IBM Plex Mono"/>
            </a:endParaRPr>
          </a:p>
        </p:txBody>
      </p:sp>
      <p:sp>
        <p:nvSpPr>
          <p:cNvPr id="117" name="Google Shape;117;p12"/>
          <p:cNvSpPr txBox="1"/>
          <p:nvPr/>
        </p:nvSpPr>
        <p:spPr>
          <a:xfrm>
            <a:off x="4572000" y="455525"/>
            <a:ext cx="4969800" cy="4125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1100"/>
              <a:buFont typeface="Arial"/>
              <a:buNone/>
            </a:pPr>
            <a:r>
              <a:rPr lang="en" sz="3300">
                <a:solidFill>
                  <a:schemeClr val="lt1"/>
                </a:solidFill>
                <a:latin typeface="Playfair Display Black"/>
                <a:ea typeface="Playfair Display Black"/>
                <a:cs typeface="Playfair Display Black"/>
                <a:sym typeface="Playfair Display Black"/>
              </a:rPr>
              <a:t>Consumer Sentiment Research</a:t>
            </a:r>
            <a:endParaRPr sz="3300">
              <a:solidFill>
                <a:schemeClr val="lt1"/>
              </a:solidFill>
              <a:latin typeface="Playfair Display Black"/>
              <a:ea typeface="Playfair Display Black"/>
              <a:cs typeface="Playfair Display Black"/>
              <a:sym typeface="Playfair Display Black"/>
            </a:endParaRPr>
          </a:p>
          <a:p>
            <a:pPr marL="0" lvl="0" indent="0" algn="l" rtl="0">
              <a:spcBef>
                <a:spcPts val="0"/>
              </a:spcBef>
              <a:spcAft>
                <a:spcPts val="0"/>
              </a:spcAft>
              <a:buNone/>
            </a:pPr>
            <a:endParaRPr sz="2400">
              <a:solidFill>
                <a:schemeClr val="lt1"/>
              </a:solidFill>
              <a:latin typeface="Oswald"/>
              <a:ea typeface="Oswald"/>
              <a:cs typeface="Oswald"/>
              <a:sym typeface="Oswald"/>
            </a:endParaRPr>
          </a:p>
        </p:txBody>
      </p:sp>
      <p:cxnSp>
        <p:nvCxnSpPr>
          <p:cNvPr id="118" name="Google Shape;118;p12"/>
          <p:cNvCxnSpPr/>
          <p:nvPr/>
        </p:nvCxnSpPr>
        <p:spPr>
          <a:xfrm rot="10800000" flipH="1">
            <a:off x="4558200" y="1706850"/>
            <a:ext cx="4232700" cy="10800"/>
          </a:xfrm>
          <a:prstGeom prst="straightConnector1">
            <a:avLst/>
          </a:prstGeom>
          <a:noFill/>
          <a:ln w="28575" cap="flat" cmpd="sng">
            <a:solidFill>
              <a:srgbClr val="B9953C"/>
            </a:solidFill>
            <a:prstDash val="solid"/>
            <a:round/>
            <a:headEnd type="none" w="med" len="med"/>
            <a:tailEnd type="none" w="med" len="med"/>
          </a:ln>
        </p:spPr>
      </p:cxnSp>
      <p:sp>
        <p:nvSpPr>
          <p:cNvPr id="119" name="Google Shape;119;p12"/>
          <p:cNvSpPr txBox="1">
            <a:spLocks noGrp="1"/>
          </p:cNvSpPr>
          <p:nvPr>
            <p:ph type="sldNum" idx="3"/>
          </p:nvPr>
        </p:nvSpPr>
        <p:spPr>
          <a:xfrm>
            <a:off x="8085765" y="4817067"/>
            <a:ext cx="804000" cy="105000"/>
          </a:xfrm>
          <a:prstGeom prst="rect">
            <a:avLst/>
          </a:prstGeom>
        </p:spPr>
        <p:txBody>
          <a:bodyPr spcFirstLastPara="1" wrap="square" lIns="0" tIns="0" rIns="0" bIns="0" anchor="b" anchorCtr="0">
            <a:normAutofit/>
          </a:bodyPr>
          <a:lstStyle/>
          <a:p>
            <a:pPr marL="0" lvl="0" indent="0" algn="r" rtl="0">
              <a:spcBef>
                <a:spcPts val="0"/>
              </a:spcBef>
              <a:spcAft>
                <a:spcPts val="0"/>
              </a:spcAft>
              <a:buNone/>
            </a:pPr>
            <a:fld id="{00000000-1234-1234-1234-123412341234}" type="slidenum">
              <a:rPr lang="en" sz="600" b="1">
                <a:solidFill>
                  <a:srgbClr val="31404F"/>
                </a:solidFill>
                <a:latin typeface="Oswald"/>
                <a:ea typeface="Oswald"/>
                <a:cs typeface="Oswald"/>
                <a:sym typeface="Oswald"/>
              </a:rPr>
              <a:t>9</a:t>
            </a:fld>
            <a:endParaRPr sz="600" b="1">
              <a:solidFill>
                <a:srgbClr val="31404F"/>
              </a:solidFill>
              <a:latin typeface="Oswald"/>
              <a:ea typeface="Oswald"/>
              <a:cs typeface="Oswald"/>
              <a:sym typeface="Oswald"/>
            </a:endParaRPr>
          </a:p>
        </p:txBody>
      </p:sp>
      <p:sp>
        <p:nvSpPr>
          <p:cNvPr id="120" name="Google Shape;120;p12"/>
          <p:cNvSpPr txBox="1">
            <a:spLocks noGrp="1"/>
          </p:cNvSpPr>
          <p:nvPr>
            <p:ph type="subTitle" idx="4294967295"/>
          </p:nvPr>
        </p:nvSpPr>
        <p:spPr>
          <a:xfrm>
            <a:off x="4583575" y="1935475"/>
            <a:ext cx="4232700" cy="2688300"/>
          </a:xfrm>
          <a:prstGeom prst="rect">
            <a:avLst/>
          </a:prstGeom>
        </p:spPr>
        <p:txBody>
          <a:bodyPr spcFirstLastPara="1" wrap="square" lIns="0" tIns="0" rIns="0" bIns="0" anchor="t" anchorCtr="0">
            <a:noAutofit/>
          </a:bodyPr>
          <a:lstStyle/>
          <a:p>
            <a:pPr marL="0" lvl="0" indent="0" algn="l" rtl="0">
              <a:lnSpc>
                <a:spcPct val="100000"/>
              </a:lnSpc>
              <a:spcBef>
                <a:spcPts val="1000"/>
              </a:spcBef>
              <a:spcAft>
                <a:spcPts val="0"/>
              </a:spcAft>
              <a:buClr>
                <a:schemeClr val="dk1"/>
              </a:buClr>
              <a:buSzPts val="1100"/>
              <a:buFont typeface="Arial"/>
              <a:buNone/>
            </a:pPr>
            <a:r>
              <a:rPr lang="en" sz="1100" b="1">
                <a:solidFill>
                  <a:schemeClr val="lt1"/>
                </a:solidFill>
                <a:latin typeface="Arial"/>
                <a:ea typeface="Arial"/>
                <a:cs typeface="Arial"/>
                <a:sym typeface="Arial"/>
              </a:rPr>
              <a:t>Yellowstone Country engaged Future Partners to conduct consumer sentiment research to inform steps to implement Priority #1 strategies.</a:t>
            </a:r>
            <a:endParaRPr sz="1100" b="1">
              <a:solidFill>
                <a:schemeClr val="lt1"/>
              </a:solidFill>
              <a:latin typeface="Arial"/>
              <a:ea typeface="Arial"/>
              <a:cs typeface="Arial"/>
              <a:sym typeface="Arial"/>
            </a:endParaRPr>
          </a:p>
          <a:p>
            <a:pPr marL="0" lvl="0" indent="0" algn="l" rtl="0">
              <a:lnSpc>
                <a:spcPct val="100000"/>
              </a:lnSpc>
              <a:spcBef>
                <a:spcPts val="1200"/>
              </a:spcBef>
              <a:spcAft>
                <a:spcPts val="0"/>
              </a:spcAft>
              <a:buClr>
                <a:schemeClr val="dk1"/>
              </a:buClr>
              <a:buSzPts val="1100"/>
              <a:buFont typeface="Arial"/>
              <a:buNone/>
            </a:pPr>
            <a:r>
              <a:rPr lang="en" sz="1100" b="1">
                <a:solidFill>
                  <a:schemeClr val="lt1"/>
                </a:solidFill>
                <a:latin typeface="Arial"/>
                <a:ea typeface="Arial"/>
                <a:cs typeface="Arial"/>
                <a:sym typeface="Arial"/>
              </a:rPr>
              <a:t>The study’s research objectives were:</a:t>
            </a:r>
            <a:endParaRPr sz="1100" b="1">
              <a:solidFill>
                <a:schemeClr val="lt1"/>
              </a:solidFill>
              <a:latin typeface="Arial"/>
              <a:ea typeface="Arial"/>
              <a:cs typeface="Arial"/>
              <a:sym typeface="Arial"/>
            </a:endParaRPr>
          </a:p>
          <a:p>
            <a:pPr marL="457200" lvl="0" indent="-298450" algn="l" rtl="0">
              <a:lnSpc>
                <a:spcPct val="100000"/>
              </a:lnSpc>
              <a:spcBef>
                <a:spcPts val="1200"/>
              </a:spcBef>
              <a:spcAft>
                <a:spcPts val="0"/>
              </a:spcAft>
              <a:buClr>
                <a:schemeClr val="lt1"/>
              </a:buClr>
              <a:buSzPts val="1100"/>
              <a:buFont typeface="Arial"/>
              <a:buChar char="●"/>
            </a:pPr>
            <a:r>
              <a:rPr lang="en" sz="1100">
                <a:solidFill>
                  <a:schemeClr val="lt1"/>
                </a:solidFill>
                <a:latin typeface="Arial"/>
                <a:ea typeface="Arial"/>
                <a:cs typeface="Arial"/>
                <a:sym typeface="Arial"/>
              </a:rPr>
              <a:t>To understand current and potential visitors in order to guide future strategy in the midst of shifts in visitation volume to Yellowstone Country. </a:t>
            </a:r>
            <a:endParaRPr sz="1100">
              <a:solidFill>
                <a:schemeClr val="lt1"/>
              </a:solidFill>
              <a:latin typeface="Arial"/>
              <a:ea typeface="Arial"/>
              <a:cs typeface="Arial"/>
              <a:sym typeface="Arial"/>
            </a:endParaRPr>
          </a:p>
          <a:p>
            <a:pPr marL="457200" lvl="0" indent="-298450" algn="l" rtl="0">
              <a:lnSpc>
                <a:spcPct val="100000"/>
              </a:lnSpc>
              <a:spcBef>
                <a:spcPts val="1200"/>
              </a:spcBef>
              <a:spcAft>
                <a:spcPts val="0"/>
              </a:spcAft>
              <a:buClr>
                <a:schemeClr val="lt1"/>
              </a:buClr>
              <a:buSzPts val="1100"/>
              <a:buFont typeface="Arial"/>
              <a:buChar char="●"/>
            </a:pPr>
            <a:r>
              <a:rPr lang="en" sz="1100">
                <a:solidFill>
                  <a:schemeClr val="lt1"/>
                </a:solidFill>
                <a:latin typeface="Arial"/>
                <a:ea typeface="Arial"/>
                <a:cs typeface="Arial"/>
                <a:sym typeface="Arial"/>
              </a:rPr>
              <a:t>To provide more targeted data for the region.</a:t>
            </a:r>
            <a:endParaRPr sz="1100">
              <a:solidFill>
                <a:schemeClr val="lt1"/>
              </a:solidFill>
              <a:latin typeface="Arial"/>
              <a:ea typeface="Arial"/>
              <a:cs typeface="Arial"/>
              <a:sym typeface="Arial"/>
            </a:endParaRPr>
          </a:p>
          <a:p>
            <a:pPr marL="457200" lvl="0" indent="-298450" algn="l" rtl="0">
              <a:lnSpc>
                <a:spcPct val="100000"/>
              </a:lnSpc>
              <a:spcBef>
                <a:spcPts val="1000"/>
              </a:spcBef>
              <a:spcAft>
                <a:spcPts val="1200"/>
              </a:spcAft>
              <a:buClr>
                <a:schemeClr val="lt1"/>
              </a:buClr>
              <a:buSzPts val="1100"/>
              <a:buFont typeface="Arial"/>
              <a:buChar char="●"/>
            </a:pPr>
            <a:r>
              <a:rPr lang="en" sz="1100">
                <a:solidFill>
                  <a:schemeClr val="lt1"/>
                </a:solidFill>
                <a:latin typeface="Arial"/>
                <a:ea typeface="Arial"/>
                <a:cs typeface="Arial"/>
                <a:sym typeface="Arial"/>
              </a:rPr>
              <a:t>To examine the current Yellowstone Country brand among target consumers and identify strategic ways to increase visitation to the region.</a:t>
            </a:r>
            <a:r>
              <a:rPr lang="en" sz="1100" i="1">
                <a:solidFill>
                  <a:schemeClr val="lt1"/>
                </a:solidFill>
                <a:latin typeface="Arial"/>
                <a:ea typeface="Arial"/>
                <a:cs typeface="Arial"/>
                <a:sym typeface="Arial"/>
              </a:rPr>
              <a:t>  </a:t>
            </a:r>
            <a:endParaRPr sz="1100" b="1">
              <a:solidFill>
                <a:schemeClr val="lt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1003</Words>
  <Application>Microsoft Macintosh PowerPoint</Application>
  <PresentationFormat>On-screen Show (16:9)</PresentationFormat>
  <Paragraphs>115</Paragraphs>
  <Slides>15</Slides>
  <Notes>15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15</vt:i4>
      </vt:variant>
    </vt:vector>
  </HeadingPairs>
  <TitlesOfParts>
    <vt:vector size="25" baseType="lpstr">
      <vt:lpstr>Bebas Neue</vt:lpstr>
      <vt:lpstr>DM Sans</vt:lpstr>
      <vt:lpstr>Oswald SemiBold</vt:lpstr>
      <vt:lpstr>Poppins SemiBold</vt:lpstr>
      <vt:lpstr>Poppins</vt:lpstr>
      <vt:lpstr>Arial</vt:lpstr>
      <vt:lpstr>Oswald</vt:lpstr>
      <vt:lpstr>IBM Plex Mono</vt:lpstr>
      <vt:lpstr>Playfair Display Black</vt:lpstr>
      <vt:lpstr>Simple Light</vt:lpstr>
      <vt:lpstr>FY27 MARKETING PLAN June 9, 2026 </vt:lpstr>
      <vt:lpstr>FY27 PRIORITIES</vt:lpstr>
      <vt:lpstr>Top Priorities</vt:lpstr>
      <vt:lpstr>REGIONAL CONSIDERATIONS</vt:lpstr>
      <vt:lpstr>Yellowstone Country at a Glance</vt:lpstr>
      <vt:lpstr>PowerPoint Presentation</vt:lpstr>
      <vt:lpstr>PRIORITY #1</vt:lpstr>
      <vt:lpstr>Increase Visitation</vt:lpstr>
      <vt:lpstr>PowerPoint Presentation</vt:lpstr>
      <vt:lpstr>Key Takeaways</vt:lpstr>
      <vt:lpstr>Campaign Development   </vt:lpstr>
      <vt:lpstr>PRIORITY #2</vt:lpstr>
      <vt:lpstr>Advance Resiliency Initiatives</vt:lpstr>
      <vt:lpstr>Resiliency Initiative Strategies (continued)</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Heather Phillips</cp:lastModifiedBy>
  <cp:revision>1</cp:revision>
  <dcterms:modified xsi:type="dcterms:W3CDTF">2026-06-01T20:17:45Z</dcterms:modified>
</cp:coreProperties>
</file>