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7" r:id="rId4"/>
    <p:sldId id="265" r:id="rId5"/>
    <p:sldId id="266" r:id="rId6"/>
    <p:sldId id="268" r:id="rId7"/>
    <p:sldId id="264" r:id="rId8"/>
    <p:sldId id="260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882" y="26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 u="sng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5921375"/>
          </a:xfrm>
          <a:custGeom>
            <a:avLst/>
            <a:gdLst/>
            <a:ahLst/>
            <a:cxnLst/>
            <a:rect l="l" t="t" r="r" b="b"/>
            <a:pathLst>
              <a:path w="12192000" h="5921375">
                <a:moveTo>
                  <a:pt x="0" y="5921121"/>
                </a:moveTo>
                <a:lnTo>
                  <a:pt x="12192000" y="5921121"/>
                </a:lnTo>
                <a:lnTo>
                  <a:pt x="12192000" y="0"/>
                </a:lnTo>
                <a:lnTo>
                  <a:pt x="0" y="0"/>
                </a:lnTo>
                <a:lnTo>
                  <a:pt x="0" y="5921121"/>
                </a:lnTo>
                <a:close/>
              </a:path>
            </a:pathLst>
          </a:custGeom>
          <a:solidFill>
            <a:srgbClr val="1C2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921121"/>
            <a:ext cx="12192000" cy="937260"/>
          </a:xfrm>
          <a:custGeom>
            <a:avLst/>
            <a:gdLst/>
            <a:ahLst/>
            <a:cxnLst/>
            <a:rect l="l" t="t" r="r" b="b"/>
            <a:pathLst>
              <a:path w="12192000" h="937259">
                <a:moveTo>
                  <a:pt x="12192000" y="0"/>
                </a:moveTo>
                <a:lnTo>
                  <a:pt x="0" y="0"/>
                </a:lnTo>
                <a:lnTo>
                  <a:pt x="0" y="936878"/>
                </a:lnTo>
                <a:lnTo>
                  <a:pt x="12192000" y="936878"/>
                </a:lnTo>
                <a:lnTo>
                  <a:pt x="12192000" y="0"/>
                </a:lnTo>
                <a:close/>
              </a:path>
            </a:pathLst>
          </a:custGeom>
          <a:solidFill>
            <a:srgbClr val="3979B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90209" y="5703904"/>
            <a:ext cx="789355" cy="48575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 u="sng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 u="sng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5921375"/>
          </a:xfrm>
          <a:custGeom>
            <a:avLst/>
            <a:gdLst/>
            <a:ahLst/>
            <a:cxnLst/>
            <a:rect l="l" t="t" r="r" b="b"/>
            <a:pathLst>
              <a:path w="12192000" h="5921375">
                <a:moveTo>
                  <a:pt x="0" y="5921121"/>
                </a:moveTo>
                <a:lnTo>
                  <a:pt x="12192000" y="5921121"/>
                </a:lnTo>
                <a:lnTo>
                  <a:pt x="12192000" y="0"/>
                </a:lnTo>
                <a:lnTo>
                  <a:pt x="0" y="0"/>
                </a:lnTo>
                <a:lnTo>
                  <a:pt x="0" y="5921121"/>
                </a:lnTo>
                <a:close/>
              </a:path>
            </a:pathLst>
          </a:custGeom>
          <a:solidFill>
            <a:srgbClr val="1C2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921121"/>
            <a:ext cx="12192000" cy="937260"/>
          </a:xfrm>
          <a:custGeom>
            <a:avLst/>
            <a:gdLst/>
            <a:ahLst/>
            <a:cxnLst/>
            <a:rect l="l" t="t" r="r" b="b"/>
            <a:pathLst>
              <a:path w="12192000" h="937259">
                <a:moveTo>
                  <a:pt x="12192000" y="0"/>
                </a:moveTo>
                <a:lnTo>
                  <a:pt x="0" y="0"/>
                </a:lnTo>
                <a:lnTo>
                  <a:pt x="0" y="936878"/>
                </a:lnTo>
                <a:lnTo>
                  <a:pt x="12192000" y="936878"/>
                </a:lnTo>
                <a:lnTo>
                  <a:pt x="12192000" y="0"/>
                </a:lnTo>
                <a:close/>
              </a:path>
            </a:pathLst>
          </a:custGeom>
          <a:solidFill>
            <a:srgbClr val="3979B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90209" y="5703904"/>
            <a:ext cx="789355" cy="48575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 u="sng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47805" y="375269"/>
            <a:ext cx="2246629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 u="sng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83163" y="1390578"/>
            <a:ext cx="9825672" cy="2713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1649086"/>
            <a:ext cx="8072309" cy="2618024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5080" indent="406400" algn="ctr">
              <a:lnSpc>
                <a:spcPts val="6480"/>
              </a:lnSpc>
              <a:spcBef>
                <a:spcPts val="915"/>
              </a:spcBef>
              <a:tabLst>
                <a:tab pos="2185670" algn="l"/>
              </a:tabLst>
            </a:pPr>
            <a:r>
              <a:rPr lang="en-US" sz="6000" u="none" spc="-20" dirty="0"/>
              <a:t>Trade Missions: </a:t>
            </a:r>
            <a:br>
              <a:rPr lang="en-US" sz="6000" u="none" spc="-20" dirty="0"/>
            </a:br>
            <a:r>
              <a:rPr lang="en-US" sz="6000" u="none" spc="-20" dirty="0"/>
              <a:t>  How To &amp; Best Practices</a:t>
            </a:r>
            <a:endParaRPr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5921375"/>
            </a:xfrm>
            <a:custGeom>
              <a:avLst/>
              <a:gdLst/>
              <a:ahLst/>
              <a:cxnLst/>
              <a:rect l="l" t="t" r="r" b="b"/>
              <a:pathLst>
                <a:path w="12192000" h="5921375">
                  <a:moveTo>
                    <a:pt x="0" y="5921121"/>
                  </a:moveTo>
                  <a:lnTo>
                    <a:pt x="12192000" y="5921121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5921121"/>
                  </a:lnTo>
                  <a:close/>
                </a:path>
              </a:pathLst>
            </a:custGeom>
            <a:solidFill>
              <a:srgbClr val="1C2E5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5921121"/>
              <a:ext cx="12192000" cy="937260"/>
            </a:xfrm>
            <a:custGeom>
              <a:avLst/>
              <a:gdLst/>
              <a:ahLst/>
              <a:cxnLst/>
              <a:rect l="l" t="t" r="r" b="b"/>
              <a:pathLst>
                <a:path w="12192000" h="937259">
                  <a:moveTo>
                    <a:pt x="12192000" y="0"/>
                  </a:moveTo>
                  <a:lnTo>
                    <a:pt x="0" y="0"/>
                  </a:lnTo>
                  <a:lnTo>
                    <a:pt x="0" y="936878"/>
                  </a:lnTo>
                  <a:lnTo>
                    <a:pt x="12192000" y="93687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3979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90209" y="5703904"/>
              <a:ext cx="789355" cy="485757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295400" y="974003"/>
            <a:ext cx="9351010" cy="4122282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Laying the Groundwork:</a:t>
            </a: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there are a number of focus sectors we normally take into account when putting together a mission overseas or hosting an inbound. 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u="sng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Agriculture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Business Attraction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Culture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Education (student exchanges and research)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Government 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Industry Development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Partner organizations 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Tourism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Trade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i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4363F-77BF-547A-CB80-5CD7DA7DD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BC0A1D08-882E-6700-D81F-A5F7005426A1}"/>
              </a:ext>
            </a:extLst>
          </p:cNvPr>
          <p:cNvGrpSpPr/>
          <p:nvPr/>
        </p:nvGrpSpPr>
        <p:grpSpPr>
          <a:xfrm>
            <a:off x="-54351" y="0"/>
            <a:ext cx="12192000" cy="6858000"/>
            <a:chOff x="0" y="0"/>
            <a:chExt cx="12192000" cy="685800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8F08757B-976C-7072-9A69-C1B46D685553}"/>
                </a:ext>
              </a:extLst>
            </p:cNvPr>
            <p:cNvSpPr/>
            <p:nvPr/>
          </p:nvSpPr>
          <p:spPr>
            <a:xfrm>
              <a:off x="0" y="0"/>
              <a:ext cx="12192000" cy="5921375"/>
            </a:xfrm>
            <a:custGeom>
              <a:avLst/>
              <a:gdLst/>
              <a:ahLst/>
              <a:cxnLst/>
              <a:rect l="l" t="t" r="r" b="b"/>
              <a:pathLst>
                <a:path w="12192000" h="5921375">
                  <a:moveTo>
                    <a:pt x="0" y="5921121"/>
                  </a:moveTo>
                  <a:lnTo>
                    <a:pt x="12192000" y="5921121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5921121"/>
                  </a:lnTo>
                  <a:close/>
                </a:path>
              </a:pathLst>
            </a:custGeom>
            <a:solidFill>
              <a:srgbClr val="1C2E5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AEE185CE-1286-2D26-9E0F-1B3CB3C879F3}"/>
                </a:ext>
              </a:extLst>
            </p:cNvPr>
            <p:cNvSpPr/>
            <p:nvPr/>
          </p:nvSpPr>
          <p:spPr>
            <a:xfrm>
              <a:off x="0" y="5921121"/>
              <a:ext cx="12192000" cy="937260"/>
            </a:xfrm>
            <a:custGeom>
              <a:avLst/>
              <a:gdLst/>
              <a:ahLst/>
              <a:cxnLst/>
              <a:rect l="l" t="t" r="r" b="b"/>
              <a:pathLst>
                <a:path w="12192000" h="937259">
                  <a:moveTo>
                    <a:pt x="12192000" y="0"/>
                  </a:moveTo>
                  <a:lnTo>
                    <a:pt x="0" y="0"/>
                  </a:lnTo>
                  <a:lnTo>
                    <a:pt x="0" y="936878"/>
                  </a:lnTo>
                  <a:lnTo>
                    <a:pt x="12192000" y="93687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3979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42E083AF-5EA7-F8E3-0C74-018D879B0F5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90209" y="5703904"/>
              <a:ext cx="789355" cy="485757"/>
            </a:xfrm>
            <a:prstGeom prst="rect">
              <a:avLst/>
            </a:prstGeom>
          </p:spPr>
        </p:pic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601DE766-3E76-58A4-3938-D0EC1DC715BE}"/>
              </a:ext>
            </a:extLst>
          </p:cNvPr>
          <p:cNvSpPr txBox="1"/>
          <p:nvPr/>
        </p:nvSpPr>
        <p:spPr>
          <a:xfrm>
            <a:off x="1420495" y="653324"/>
            <a:ext cx="9351010" cy="461472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Scoping Calls &amp; Goals - Part I 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Agriculture-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learn how product is utilized, find distributor or representative 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Business Attraction-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form connections with businesses who are interested in US expansion, multipliers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Culture-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diverse, paleontology exchange (MOTR), artist exchange (Archie Bray) </a:t>
            </a: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Education (student exchanges and research)-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student to student, short term, int’l student attraction, research</a:t>
            </a: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Government –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tend to be focused on policy or best practices, also large initiatives with funding (i.e. quantum, BIRD foundation, etc.) </a:t>
            </a: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9877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4363F-77BF-547A-CB80-5CD7DA7DD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BC0A1D08-882E-6700-D81F-A5F7005426A1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8F08757B-976C-7072-9A69-C1B46D685553}"/>
                </a:ext>
              </a:extLst>
            </p:cNvPr>
            <p:cNvSpPr/>
            <p:nvPr/>
          </p:nvSpPr>
          <p:spPr>
            <a:xfrm>
              <a:off x="0" y="0"/>
              <a:ext cx="12192000" cy="5921375"/>
            </a:xfrm>
            <a:custGeom>
              <a:avLst/>
              <a:gdLst/>
              <a:ahLst/>
              <a:cxnLst/>
              <a:rect l="l" t="t" r="r" b="b"/>
              <a:pathLst>
                <a:path w="12192000" h="5921375">
                  <a:moveTo>
                    <a:pt x="0" y="5921121"/>
                  </a:moveTo>
                  <a:lnTo>
                    <a:pt x="12192000" y="5921121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5921121"/>
                  </a:lnTo>
                  <a:close/>
                </a:path>
              </a:pathLst>
            </a:custGeom>
            <a:solidFill>
              <a:srgbClr val="1C2E5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AEE185CE-1286-2D26-9E0F-1B3CB3C879F3}"/>
                </a:ext>
              </a:extLst>
            </p:cNvPr>
            <p:cNvSpPr/>
            <p:nvPr/>
          </p:nvSpPr>
          <p:spPr>
            <a:xfrm>
              <a:off x="0" y="5921121"/>
              <a:ext cx="12192000" cy="937260"/>
            </a:xfrm>
            <a:custGeom>
              <a:avLst/>
              <a:gdLst/>
              <a:ahLst/>
              <a:cxnLst/>
              <a:rect l="l" t="t" r="r" b="b"/>
              <a:pathLst>
                <a:path w="12192000" h="937259">
                  <a:moveTo>
                    <a:pt x="12192000" y="0"/>
                  </a:moveTo>
                  <a:lnTo>
                    <a:pt x="0" y="0"/>
                  </a:lnTo>
                  <a:lnTo>
                    <a:pt x="0" y="936878"/>
                  </a:lnTo>
                  <a:lnTo>
                    <a:pt x="12192000" y="93687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3979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42E083AF-5EA7-F8E3-0C74-018D879B0F5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90209" y="5703904"/>
              <a:ext cx="789355" cy="485757"/>
            </a:xfrm>
            <a:prstGeom prst="rect">
              <a:avLst/>
            </a:prstGeom>
          </p:spPr>
        </p:pic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601DE766-3E76-58A4-3938-D0EC1DC715BE}"/>
              </a:ext>
            </a:extLst>
          </p:cNvPr>
          <p:cNvSpPr txBox="1"/>
          <p:nvPr/>
        </p:nvSpPr>
        <p:spPr>
          <a:xfrm>
            <a:off x="1600200" y="1444236"/>
            <a:ext cx="9351010" cy="3475952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Scoping Calls &amp; Goals- Part II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Industry Development-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business attraction, research exchanges, joint events (quantum pitch competition </a:t>
            </a: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Partner organizations-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diverse, Korea Foundation, London &amp; Partners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i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Tourism-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tour operators, direct to consumer, film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i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Trade-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large companies vs. small companies, distributor/rep, relationship building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Business expansion </a:t>
            </a: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2032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367DB-7447-BFE2-AA15-A7C752D82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EF12E792-D2CC-7487-2A26-F8732E0E943B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7B1FA5D3-8E31-9F74-4A95-32FFAA3AAB8E}"/>
                </a:ext>
              </a:extLst>
            </p:cNvPr>
            <p:cNvSpPr/>
            <p:nvPr/>
          </p:nvSpPr>
          <p:spPr>
            <a:xfrm>
              <a:off x="0" y="0"/>
              <a:ext cx="12192000" cy="5921375"/>
            </a:xfrm>
            <a:custGeom>
              <a:avLst/>
              <a:gdLst/>
              <a:ahLst/>
              <a:cxnLst/>
              <a:rect l="l" t="t" r="r" b="b"/>
              <a:pathLst>
                <a:path w="12192000" h="5921375">
                  <a:moveTo>
                    <a:pt x="0" y="5921121"/>
                  </a:moveTo>
                  <a:lnTo>
                    <a:pt x="12192000" y="5921121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5921121"/>
                  </a:lnTo>
                  <a:close/>
                </a:path>
              </a:pathLst>
            </a:custGeom>
            <a:solidFill>
              <a:srgbClr val="1C2E5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8084C69E-A565-E76E-A262-437FC66D52C6}"/>
                </a:ext>
              </a:extLst>
            </p:cNvPr>
            <p:cNvSpPr/>
            <p:nvPr/>
          </p:nvSpPr>
          <p:spPr>
            <a:xfrm>
              <a:off x="0" y="5921121"/>
              <a:ext cx="12192000" cy="937260"/>
            </a:xfrm>
            <a:custGeom>
              <a:avLst/>
              <a:gdLst/>
              <a:ahLst/>
              <a:cxnLst/>
              <a:rect l="l" t="t" r="r" b="b"/>
              <a:pathLst>
                <a:path w="12192000" h="937259">
                  <a:moveTo>
                    <a:pt x="12192000" y="0"/>
                  </a:moveTo>
                  <a:lnTo>
                    <a:pt x="0" y="0"/>
                  </a:lnTo>
                  <a:lnTo>
                    <a:pt x="0" y="936878"/>
                  </a:lnTo>
                  <a:lnTo>
                    <a:pt x="12192000" y="93687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3979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5735B983-7D78-A0AE-6E67-8887E96E115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90209" y="5703904"/>
              <a:ext cx="789355" cy="485757"/>
            </a:xfrm>
            <a:prstGeom prst="rect">
              <a:avLst/>
            </a:prstGeom>
          </p:spPr>
        </p:pic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5CA43590-2AB0-5A7E-F9A9-3101B814FA57}"/>
              </a:ext>
            </a:extLst>
          </p:cNvPr>
          <p:cNvSpPr txBox="1"/>
          <p:nvPr/>
        </p:nvSpPr>
        <p:spPr>
          <a:xfrm>
            <a:off x="1524000" y="952394"/>
            <a:ext cx="9351010" cy="4122282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Partner Organizations: 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Agriculture-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Foreign Ag Service, US Wheat Associates, Flour Miller </a:t>
            </a:r>
            <a:r>
              <a:rPr lang="en-US" sz="2000" i="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Associatoin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Business Attraction-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SelectUSA, trade commission, third party contractors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Culture-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program specific (i.e. Rocky Mountain Ballet Theatre) </a:t>
            </a: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Education (student exchanges and research)-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Education USA, universities/colleges, high schools</a:t>
            </a: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Government –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consulates and Embassies, JETRO</a:t>
            </a: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1570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81115-F289-DA13-F2D6-82CFB1DCB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EA25D660-AC33-2ED4-62A9-42DC9283CEB9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AD2ADD98-916E-47AC-859B-F26B610A8056}"/>
                </a:ext>
              </a:extLst>
            </p:cNvPr>
            <p:cNvSpPr/>
            <p:nvPr/>
          </p:nvSpPr>
          <p:spPr>
            <a:xfrm>
              <a:off x="0" y="0"/>
              <a:ext cx="12192000" cy="5921375"/>
            </a:xfrm>
            <a:custGeom>
              <a:avLst/>
              <a:gdLst/>
              <a:ahLst/>
              <a:cxnLst/>
              <a:rect l="l" t="t" r="r" b="b"/>
              <a:pathLst>
                <a:path w="12192000" h="5921375">
                  <a:moveTo>
                    <a:pt x="0" y="5921121"/>
                  </a:moveTo>
                  <a:lnTo>
                    <a:pt x="12192000" y="5921121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5921121"/>
                  </a:lnTo>
                  <a:close/>
                </a:path>
              </a:pathLst>
            </a:custGeom>
            <a:solidFill>
              <a:srgbClr val="1C2E5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09515EAC-E230-C7CB-8BAC-CCE0005D9C39}"/>
                </a:ext>
              </a:extLst>
            </p:cNvPr>
            <p:cNvSpPr/>
            <p:nvPr/>
          </p:nvSpPr>
          <p:spPr>
            <a:xfrm>
              <a:off x="0" y="5921121"/>
              <a:ext cx="12192000" cy="937260"/>
            </a:xfrm>
            <a:custGeom>
              <a:avLst/>
              <a:gdLst/>
              <a:ahLst/>
              <a:cxnLst/>
              <a:rect l="l" t="t" r="r" b="b"/>
              <a:pathLst>
                <a:path w="12192000" h="937259">
                  <a:moveTo>
                    <a:pt x="12192000" y="0"/>
                  </a:moveTo>
                  <a:lnTo>
                    <a:pt x="0" y="0"/>
                  </a:lnTo>
                  <a:lnTo>
                    <a:pt x="0" y="936878"/>
                  </a:lnTo>
                  <a:lnTo>
                    <a:pt x="12192000" y="93687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3979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3F43DE81-6C79-DCCC-CEAD-087DDC154893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90209" y="5703904"/>
              <a:ext cx="789355" cy="485757"/>
            </a:xfrm>
            <a:prstGeom prst="rect">
              <a:avLst/>
            </a:prstGeom>
          </p:spPr>
        </p:pic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064DBDDF-35BD-693D-99BF-E3AD58D45BC9}"/>
              </a:ext>
            </a:extLst>
          </p:cNvPr>
          <p:cNvSpPr txBox="1"/>
          <p:nvPr/>
        </p:nvSpPr>
        <p:spPr>
          <a:xfrm>
            <a:off x="1600200" y="1168766"/>
            <a:ext cx="9351010" cy="2260234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Partner Organizations: 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Industry Development-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cluster organizations</a:t>
            </a: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Tourism-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site selectors, airlines, rental car companies, etc. </a:t>
            </a: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endParaRPr lang="en-US" sz="2000" i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  <a:p>
            <a:pPr marL="50800" marR="17780" indent="-635">
              <a:lnSpc>
                <a:spcPct val="80000"/>
              </a:lnSpc>
              <a:spcBef>
                <a:spcPts val="585"/>
              </a:spcBef>
            </a:pPr>
            <a:r>
              <a:rPr lang="en-US" sz="20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Trade- </a:t>
            </a:r>
            <a:r>
              <a:rPr lang="en-US" sz="2000" i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US Commercial Services, trade shows, third party contractors, conferences</a:t>
            </a:r>
            <a:endParaRPr lang="en-US" sz="20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6851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1896" y="890064"/>
            <a:ext cx="873442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spc="-10" dirty="0"/>
              <a:t>Costs &amp; Hours </a:t>
            </a:r>
            <a:endParaRPr sz="240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201896" y="1600200"/>
            <a:ext cx="9825672" cy="455131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4015" marR="114300" indent="-342900">
              <a:lnSpc>
                <a:spcPct val="120000"/>
              </a:lnSpc>
              <a:spcBef>
                <a:spcPts val="95"/>
              </a:spcBef>
              <a:buFont typeface="Wingdings"/>
              <a:buChar char=""/>
              <a:tabLst>
                <a:tab pos="374015" algn="l"/>
              </a:tabLst>
            </a:pPr>
            <a:r>
              <a:rPr lang="en-US" spc="-10" dirty="0"/>
              <a:t>Cost per delegate: estimate between $2000-$3500</a:t>
            </a:r>
          </a:p>
          <a:p>
            <a:pPr marL="831215" marR="114300" lvl="1" indent="-342900">
              <a:lnSpc>
                <a:spcPct val="120000"/>
              </a:lnSpc>
              <a:spcBef>
                <a:spcPts val="95"/>
              </a:spcBef>
              <a:buFont typeface="Wingdings"/>
              <a:buChar char=""/>
              <a:tabLst>
                <a:tab pos="374015" algn="l"/>
              </a:tabLst>
            </a:pPr>
            <a:r>
              <a:rPr lang="en-US" sz="2000" spc="-10" dirty="0">
                <a:solidFill>
                  <a:schemeClr val="bg1"/>
                </a:solidFill>
              </a:rPr>
              <a:t>Flights</a:t>
            </a:r>
          </a:p>
          <a:p>
            <a:pPr marL="831215" marR="114300" lvl="1" indent="-342900">
              <a:lnSpc>
                <a:spcPct val="120000"/>
              </a:lnSpc>
              <a:spcBef>
                <a:spcPts val="95"/>
              </a:spcBef>
              <a:buFont typeface="Wingdings"/>
              <a:buChar char=""/>
              <a:tabLst>
                <a:tab pos="374015" algn="l"/>
              </a:tabLst>
            </a:pPr>
            <a:r>
              <a:rPr lang="en-US" sz="2000" spc="-10" dirty="0">
                <a:solidFill>
                  <a:schemeClr val="bg1"/>
                </a:solidFill>
              </a:rPr>
              <a:t>Hotels</a:t>
            </a:r>
          </a:p>
          <a:p>
            <a:pPr marL="831215" marR="114300" lvl="1" indent="-342900">
              <a:lnSpc>
                <a:spcPct val="120000"/>
              </a:lnSpc>
              <a:spcBef>
                <a:spcPts val="95"/>
              </a:spcBef>
              <a:buFont typeface="Wingdings"/>
              <a:buChar char=""/>
              <a:tabLst>
                <a:tab pos="374015" algn="l"/>
              </a:tabLst>
            </a:pPr>
            <a:r>
              <a:rPr lang="en-US" sz="2000" spc="-10" dirty="0">
                <a:solidFill>
                  <a:schemeClr val="bg1"/>
                </a:solidFill>
              </a:rPr>
              <a:t>Marketing Material (individual vs. group) </a:t>
            </a:r>
          </a:p>
          <a:p>
            <a:pPr marL="831215" marR="114300" lvl="1" indent="-342900">
              <a:lnSpc>
                <a:spcPct val="120000"/>
              </a:lnSpc>
              <a:spcBef>
                <a:spcPts val="95"/>
              </a:spcBef>
              <a:buFont typeface="Wingdings"/>
              <a:buChar char=""/>
              <a:tabLst>
                <a:tab pos="374015" algn="l"/>
              </a:tabLst>
            </a:pPr>
            <a:r>
              <a:rPr lang="en-US" sz="2000" spc="-10" dirty="0">
                <a:solidFill>
                  <a:schemeClr val="bg1"/>
                </a:solidFill>
              </a:rPr>
              <a:t>Gifts</a:t>
            </a:r>
          </a:p>
          <a:p>
            <a:pPr marL="374015" marR="114300" indent="-342900">
              <a:lnSpc>
                <a:spcPct val="120000"/>
              </a:lnSpc>
              <a:spcBef>
                <a:spcPts val="95"/>
              </a:spcBef>
              <a:buFont typeface="Wingdings"/>
              <a:buChar char=""/>
              <a:tabLst>
                <a:tab pos="374015" algn="l"/>
              </a:tabLst>
            </a:pPr>
            <a:r>
              <a:rPr lang="en-US" spc="-10" dirty="0"/>
              <a:t>Group expenses:</a:t>
            </a:r>
          </a:p>
          <a:p>
            <a:pPr marL="831215" marR="114300" lvl="1" indent="-342900">
              <a:lnSpc>
                <a:spcPct val="120000"/>
              </a:lnSpc>
              <a:spcBef>
                <a:spcPts val="95"/>
              </a:spcBef>
              <a:buFont typeface="Wingdings"/>
              <a:buChar char=""/>
              <a:tabLst>
                <a:tab pos="374015" algn="l"/>
              </a:tabLst>
            </a:pPr>
            <a:r>
              <a:rPr lang="en-US" sz="2000" spc="-10" dirty="0">
                <a:solidFill>
                  <a:schemeClr val="bg1"/>
                </a:solidFill>
              </a:rPr>
              <a:t>Kick-off dinner</a:t>
            </a:r>
          </a:p>
          <a:p>
            <a:pPr marL="831215" marR="114300" lvl="1" indent="-342900">
              <a:lnSpc>
                <a:spcPct val="120000"/>
              </a:lnSpc>
              <a:spcBef>
                <a:spcPts val="95"/>
              </a:spcBef>
              <a:buFont typeface="Wingdings"/>
              <a:buChar char=""/>
              <a:tabLst>
                <a:tab pos="374015" algn="l"/>
              </a:tabLst>
            </a:pPr>
            <a:r>
              <a:rPr lang="en-US" sz="2000" spc="-10" dirty="0">
                <a:solidFill>
                  <a:schemeClr val="bg1"/>
                </a:solidFill>
              </a:rPr>
              <a:t>Networking reception</a:t>
            </a:r>
          </a:p>
          <a:p>
            <a:pPr marL="831215" marR="114300" lvl="1" indent="-342900">
              <a:lnSpc>
                <a:spcPct val="120000"/>
              </a:lnSpc>
              <a:spcBef>
                <a:spcPts val="95"/>
              </a:spcBef>
              <a:buFont typeface="Wingdings"/>
              <a:buChar char=""/>
              <a:tabLst>
                <a:tab pos="374015" algn="l"/>
              </a:tabLst>
            </a:pPr>
            <a:r>
              <a:rPr lang="en-US" sz="2000" spc="-10" dirty="0">
                <a:solidFill>
                  <a:schemeClr val="bg1"/>
                </a:solidFill>
              </a:rPr>
              <a:t>Venue spaces, contracted liaison, etc. </a:t>
            </a:r>
          </a:p>
          <a:p>
            <a:pPr marL="374015" marR="114300" indent="-342900">
              <a:lnSpc>
                <a:spcPct val="120000"/>
              </a:lnSpc>
              <a:spcBef>
                <a:spcPts val="95"/>
              </a:spcBef>
              <a:buFont typeface="Wingdings"/>
              <a:buChar char=""/>
              <a:tabLst>
                <a:tab pos="374015" algn="l"/>
              </a:tabLst>
            </a:pPr>
            <a:r>
              <a:rPr lang="en-US" spc="-10" dirty="0"/>
              <a:t>Hours per delegate: 15 hours to prepare, plus mission </a:t>
            </a:r>
          </a:p>
          <a:p>
            <a:pPr marL="31115" marR="114300">
              <a:lnSpc>
                <a:spcPct val="120000"/>
              </a:lnSpc>
              <a:spcBef>
                <a:spcPts val="95"/>
              </a:spcBef>
              <a:tabLst>
                <a:tab pos="374015" algn="l"/>
              </a:tabLst>
            </a:pPr>
            <a:endParaRPr lang="en-US" spc="-10" dirty="0"/>
          </a:p>
          <a:p>
            <a:pPr marL="374015" marR="114300" indent="-342900">
              <a:lnSpc>
                <a:spcPct val="120000"/>
              </a:lnSpc>
              <a:spcBef>
                <a:spcPts val="95"/>
              </a:spcBef>
              <a:buFont typeface="Wingdings"/>
              <a:buChar char=""/>
              <a:tabLst>
                <a:tab pos="374015" algn="l"/>
              </a:tabLst>
            </a:pPr>
            <a:endParaRPr spc="-1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C2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5703904"/>
            <a:ext cx="12192000" cy="1154430"/>
            <a:chOff x="0" y="5703904"/>
            <a:chExt cx="12192000" cy="1154430"/>
          </a:xfrm>
        </p:grpSpPr>
        <p:sp>
          <p:nvSpPr>
            <p:cNvPr id="4" name="object 4"/>
            <p:cNvSpPr/>
            <p:nvPr/>
          </p:nvSpPr>
          <p:spPr>
            <a:xfrm>
              <a:off x="0" y="5921121"/>
              <a:ext cx="12192000" cy="937260"/>
            </a:xfrm>
            <a:custGeom>
              <a:avLst/>
              <a:gdLst/>
              <a:ahLst/>
              <a:cxnLst/>
              <a:rect l="l" t="t" r="r" b="b"/>
              <a:pathLst>
                <a:path w="12192000" h="937259">
                  <a:moveTo>
                    <a:pt x="12192000" y="0"/>
                  </a:moveTo>
                  <a:lnTo>
                    <a:pt x="0" y="0"/>
                  </a:lnTo>
                  <a:lnTo>
                    <a:pt x="0" y="936878"/>
                  </a:lnTo>
                  <a:lnTo>
                    <a:pt x="12192000" y="93687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3979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90209" y="5703904"/>
              <a:ext cx="789355" cy="485757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404302" y="2543325"/>
            <a:ext cx="2474595" cy="537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20000"/>
              </a:lnSpc>
              <a:spcBef>
                <a:spcPts val="100"/>
              </a:spcBef>
              <a:buClr>
                <a:srgbClr val="FFFFFF"/>
              </a:buClr>
              <a:buFont typeface="Wingdings"/>
              <a:buChar char=""/>
              <a:tabLst>
                <a:tab pos="35496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Irish</a:t>
            </a:r>
            <a:r>
              <a:rPr sz="1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Studies</a:t>
            </a:r>
            <a:r>
              <a:rPr sz="1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Program,</a:t>
            </a:r>
            <a:r>
              <a:rPr sz="14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University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Montana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04302" y="3223962"/>
            <a:ext cx="2085339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"/>
              <a:tabLst>
                <a:tab pos="35496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Kettle</a:t>
            </a:r>
            <a:r>
              <a:rPr sz="1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House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Brewery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04302" y="3608010"/>
            <a:ext cx="24796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496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Friends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Irish</a:t>
            </a:r>
            <a:r>
              <a:rPr sz="1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Studies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04302" y="3990534"/>
            <a:ext cx="14839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496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City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Helena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04302" y="4373058"/>
            <a:ext cx="22434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496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Lewis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Clark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County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04302" y="4715025"/>
            <a:ext cx="2730500" cy="537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20000"/>
              </a:lnSpc>
              <a:spcBef>
                <a:spcPts val="100"/>
              </a:spcBef>
              <a:buFont typeface="Wingdings"/>
              <a:buChar char=""/>
              <a:tabLst>
                <a:tab pos="35496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Montana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Business</a:t>
            </a:r>
            <a:r>
              <a:rPr sz="14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Assistance Center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04302" y="5395662"/>
            <a:ext cx="175196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496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Helena</a:t>
            </a:r>
            <a:r>
              <a:rPr sz="1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Cathedral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23929" y="4501074"/>
            <a:ext cx="29406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496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Granite</a:t>
            </a:r>
            <a:r>
              <a:rPr sz="1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Mountain</a:t>
            </a:r>
            <a:r>
              <a:rPr sz="14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Mine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Memorial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23929" y="4883598"/>
            <a:ext cx="28244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496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Jimmy</a:t>
            </a:r>
            <a:r>
              <a:rPr sz="1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Keane</a:t>
            </a:r>
            <a:r>
              <a:rPr sz="1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4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Aubrey</a:t>
            </a:r>
            <a:r>
              <a:rPr sz="1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Jaap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23929" y="5266122"/>
            <a:ext cx="23120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496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Saint</a:t>
            </a:r>
            <a:r>
              <a:rPr sz="1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Patrick’s</a:t>
            </a:r>
            <a:r>
              <a:rPr sz="14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Cemetery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404302" y="1180278"/>
            <a:ext cx="9105265" cy="6223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"/>
              <a:tabLst>
                <a:tab pos="354965" algn="l"/>
                <a:tab pos="3131820" algn="l"/>
                <a:tab pos="3474720" algn="l"/>
                <a:tab pos="659320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City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County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Missoula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1400" spc="-50" dirty="0">
                <a:solidFill>
                  <a:srgbClr val="FFFFFF"/>
                </a:solidFill>
                <a:latin typeface="Wingdings"/>
                <a:cs typeface="Wingdings"/>
              </a:rPr>
              <a:t>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Thomas</a:t>
            </a:r>
            <a:r>
              <a:rPr sz="1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Francis</a:t>
            </a:r>
            <a:r>
              <a:rPr sz="1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Meagher</a:t>
            </a:r>
            <a:r>
              <a:rPr sz="14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Society</a:t>
            </a:r>
            <a:r>
              <a:rPr sz="1400" spc="70" dirty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sz="1400" spc="-50" dirty="0">
                <a:solidFill>
                  <a:srgbClr val="FFFFFF"/>
                </a:solidFill>
                <a:latin typeface="Wingdings"/>
                <a:cs typeface="Wingdings"/>
              </a:rPr>
              <a:t>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Butte-Silverbow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r>
              <a:rPr sz="1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Archives</a:t>
            </a:r>
            <a:endParaRPr sz="1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1330"/>
              </a:spcBef>
              <a:buFont typeface="Wingdings"/>
              <a:buChar char=""/>
              <a:tabLst>
                <a:tab pos="354965" algn="l"/>
                <a:tab pos="3131820" algn="l"/>
                <a:tab pos="3474720" algn="l"/>
                <a:tab pos="6250305" algn="l"/>
                <a:tab pos="659320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Missoula</a:t>
            </a:r>
            <a:r>
              <a:rPr sz="14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Economic</a:t>
            </a:r>
            <a:r>
              <a:rPr sz="14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Partners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1400" spc="-50" dirty="0">
                <a:solidFill>
                  <a:srgbClr val="FFFFFF"/>
                </a:solidFill>
                <a:latin typeface="Wingdings"/>
                <a:cs typeface="Wingdings"/>
              </a:rPr>
              <a:t>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4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Ancient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Order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Hibernians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1400" spc="-50" dirty="0">
                <a:solidFill>
                  <a:srgbClr val="FFFFFF"/>
                </a:solidFill>
                <a:latin typeface="Wingdings"/>
                <a:cs typeface="Wingdings"/>
              </a:rPr>
              <a:t>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Headframe</a:t>
            </a:r>
            <a:r>
              <a:rPr sz="14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Distillery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04302" y="1904769"/>
            <a:ext cx="6344920" cy="53784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34"/>
              </a:spcBef>
              <a:buFont typeface="Wingdings"/>
              <a:buChar char=""/>
              <a:tabLst>
                <a:tab pos="354965" algn="l"/>
                <a:tab pos="3131820" algn="l"/>
                <a:tab pos="3474720" algn="l"/>
                <a:tab pos="6250305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President’s</a:t>
            </a:r>
            <a:r>
              <a:rPr sz="1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Office,</a:t>
            </a:r>
            <a:r>
              <a:rPr sz="1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University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1400" spc="-50" dirty="0">
                <a:solidFill>
                  <a:srgbClr val="FFFFFF"/>
                </a:solidFill>
                <a:latin typeface="Wingdings"/>
                <a:cs typeface="Wingdings"/>
              </a:rPr>
              <a:t>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Montana</a:t>
            </a:r>
            <a:r>
              <a:rPr sz="14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World</a:t>
            </a:r>
            <a:r>
              <a:rPr sz="1400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Affairs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Council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1400" spc="-50" dirty="0">
                <a:solidFill>
                  <a:srgbClr val="FFFFFF"/>
                </a:solidFill>
                <a:latin typeface="Wingdings"/>
                <a:cs typeface="Wingdings"/>
              </a:rPr>
              <a:t></a:t>
            </a:r>
            <a:endParaRPr sz="1400">
              <a:latin typeface="Wingdings"/>
              <a:cs typeface="Wingdings"/>
            </a:endParaRPr>
          </a:p>
          <a:p>
            <a:pPr marL="354965">
              <a:lnSpc>
                <a:spcPct val="100000"/>
              </a:lnSpc>
              <a:spcBef>
                <a:spcPts val="335"/>
              </a:spcBef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Montana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984934" y="1904769"/>
            <a:ext cx="2750185" cy="537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Butte</a:t>
            </a:r>
            <a:r>
              <a:rPr sz="1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Irish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Festival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Organizing Committee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485829" y="2329374"/>
            <a:ext cx="3314065" cy="6223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93065" indent="-342265">
              <a:lnSpc>
                <a:spcPct val="100000"/>
              </a:lnSpc>
              <a:spcBef>
                <a:spcPts val="105"/>
              </a:spcBef>
              <a:buFont typeface="Wingdings"/>
              <a:buChar char=""/>
              <a:tabLst>
                <a:tab pos="393065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Montana</a:t>
            </a:r>
            <a:r>
              <a:rPr sz="14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Ambassadors</a:t>
            </a:r>
            <a:endParaRPr sz="1400">
              <a:latin typeface="Arial"/>
              <a:cs typeface="Arial"/>
            </a:endParaRPr>
          </a:p>
          <a:p>
            <a:pPr marL="393065" indent="-342265">
              <a:lnSpc>
                <a:spcPct val="100000"/>
              </a:lnSpc>
              <a:spcBef>
                <a:spcPts val="1330"/>
              </a:spcBef>
              <a:buFont typeface="Wingdings"/>
              <a:buChar char=""/>
              <a:tabLst>
                <a:tab pos="39306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General</a:t>
            </a:r>
            <a:r>
              <a:rPr sz="14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Services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Division,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State</a:t>
            </a:r>
            <a:r>
              <a:rPr sz="14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4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spc="-75" baseline="39682" dirty="0">
                <a:solidFill>
                  <a:srgbClr val="FFFFFF"/>
                </a:solidFill>
                <a:latin typeface="Wingdings"/>
                <a:cs typeface="Wingdings"/>
              </a:rPr>
              <a:t></a:t>
            </a:r>
            <a:endParaRPr sz="2100" baseline="39682">
              <a:latin typeface="Wingdings"/>
              <a:cs typeface="Wingding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984934" y="2585406"/>
            <a:ext cx="23920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Butte</a:t>
            </a:r>
            <a:r>
              <a:rPr sz="1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Elks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Lodge</a:t>
            </a:r>
            <a:r>
              <a:rPr sz="1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No.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240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984934" y="2967930"/>
            <a:ext cx="27190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Anaconda</a:t>
            </a:r>
            <a:r>
              <a:rPr sz="14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Smokestack</a:t>
            </a:r>
            <a:r>
              <a:rPr sz="14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State</a:t>
            </a:r>
            <a:r>
              <a:rPr sz="14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Park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984934" y="3351978"/>
            <a:ext cx="246253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Montana</a:t>
            </a:r>
            <a:r>
              <a:rPr sz="14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Heritage</a:t>
            </a:r>
            <a:r>
              <a:rPr sz="14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Commission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984934" y="3734502"/>
            <a:ext cx="22053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Thompson-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Hickman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Library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523929" y="2967948"/>
            <a:ext cx="3225165" cy="1388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05"/>
              </a:spcBef>
              <a:tabLst>
                <a:tab pos="3130550" algn="l"/>
              </a:tabLst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Montana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1400" spc="-50" dirty="0">
                <a:solidFill>
                  <a:srgbClr val="FFFFFF"/>
                </a:solidFill>
                <a:latin typeface="Wingdings"/>
                <a:cs typeface="Wingdings"/>
              </a:rPr>
              <a:t></a:t>
            </a:r>
            <a:endParaRPr sz="1400">
              <a:latin typeface="Wingdings"/>
              <a:cs typeface="Wingdings"/>
            </a:endParaRPr>
          </a:p>
          <a:p>
            <a:pPr marL="354965" indent="-342265">
              <a:lnSpc>
                <a:spcPct val="100000"/>
              </a:lnSpc>
              <a:spcBef>
                <a:spcPts val="1340"/>
              </a:spcBef>
              <a:buFont typeface="Wingdings"/>
              <a:buChar char=""/>
              <a:tabLst>
                <a:tab pos="354965" algn="l"/>
                <a:tab pos="3130550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Montana</a:t>
            </a:r>
            <a:r>
              <a:rPr sz="14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Governor’s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Office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1400" spc="-50" dirty="0">
                <a:solidFill>
                  <a:srgbClr val="FFFFFF"/>
                </a:solidFill>
                <a:latin typeface="Wingdings"/>
                <a:cs typeface="Wingdings"/>
              </a:rPr>
              <a:t></a:t>
            </a:r>
            <a:endParaRPr sz="1400">
              <a:latin typeface="Wingdings"/>
              <a:cs typeface="Wingdings"/>
            </a:endParaRPr>
          </a:p>
          <a:p>
            <a:pPr marL="354965" indent="-342265">
              <a:lnSpc>
                <a:spcPct val="100000"/>
              </a:lnSpc>
              <a:spcBef>
                <a:spcPts val="1335"/>
              </a:spcBef>
              <a:buFont typeface="Wingdings"/>
              <a:buChar char=""/>
              <a:tabLst>
                <a:tab pos="354965" algn="l"/>
                <a:tab pos="3130550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Montana</a:t>
            </a:r>
            <a:r>
              <a:rPr sz="14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Historical</a:t>
            </a:r>
            <a:r>
              <a:rPr sz="1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Society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1400" spc="-50" dirty="0">
                <a:solidFill>
                  <a:srgbClr val="FFFFFF"/>
                </a:solidFill>
                <a:latin typeface="Wingdings"/>
                <a:cs typeface="Wingdings"/>
              </a:rPr>
              <a:t></a:t>
            </a:r>
            <a:endParaRPr sz="1400">
              <a:latin typeface="Wingdings"/>
              <a:cs typeface="Wingdings"/>
            </a:endParaRPr>
          </a:p>
          <a:p>
            <a:pPr marL="354965" indent="-342265">
              <a:lnSpc>
                <a:spcPct val="100000"/>
              </a:lnSpc>
              <a:spcBef>
                <a:spcPts val="1330"/>
              </a:spcBef>
              <a:buFont typeface="Wingdings"/>
              <a:buChar char=""/>
              <a:tabLst>
                <a:tab pos="354965" algn="l"/>
              </a:tabLst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City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County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4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Butte-Silverbow</a:t>
            </a:r>
            <a:r>
              <a:rPr sz="1400" spc="-2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Wingdings"/>
                <a:cs typeface="Wingdings"/>
              </a:rPr>
              <a:t></a:t>
            </a:r>
            <a:endParaRPr sz="1400">
              <a:latin typeface="Wingdings"/>
              <a:cs typeface="Wingding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984934" y="4117026"/>
            <a:ext cx="19005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Madison</a:t>
            </a:r>
            <a:r>
              <a:rPr sz="14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County</a:t>
            </a:r>
            <a:r>
              <a:rPr sz="1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Library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xfrm>
            <a:off x="1404302" y="630173"/>
            <a:ext cx="774445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Overview</a:t>
            </a:r>
            <a:r>
              <a:rPr spc="-30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2025</a:t>
            </a:r>
            <a:r>
              <a:rPr spc="-25" dirty="0"/>
              <a:t> </a:t>
            </a:r>
            <a:r>
              <a:rPr dirty="0"/>
              <a:t>May</a:t>
            </a:r>
            <a:r>
              <a:rPr spc="-35" dirty="0"/>
              <a:t> </a:t>
            </a:r>
            <a:r>
              <a:rPr dirty="0"/>
              <a:t>Inbound</a:t>
            </a:r>
            <a:r>
              <a:rPr spc="-10" dirty="0"/>
              <a:t> </a:t>
            </a:r>
            <a:r>
              <a:rPr dirty="0"/>
              <a:t>Irish</a:t>
            </a:r>
            <a:r>
              <a:rPr spc="-40" dirty="0"/>
              <a:t> </a:t>
            </a:r>
            <a:r>
              <a:rPr dirty="0"/>
              <a:t>Delegation</a:t>
            </a:r>
            <a:r>
              <a:rPr spc="-15" dirty="0"/>
              <a:t> </a:t>
            </a:r>
            <a:r>
              <a:rPr dirty="0"/>
              <a:t>Partners</a:t>
            </a:r>
            <a:r>
              <a:rPr spc="-30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10" dirty="0"/>
              <a:t>Organizations</a:t>
            </a:r>
            <a:r>
              <a:rPr u="none" spc="-10" dirty="0"/>
              <a:t>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</TotalTime>
  <Words>501</Words>
  <Application>Microsoft Office PowerPoint</Application>
  <PresentationFormat>Widescreen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Wingdings</vt:lpstr>
      <vt:lpstr>Office Theme</vt:lpstr>
      <vt:lpstr>Trade Missions:    How To &amp; Best Practices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Costs &amp; Hours </vt:lpstr>
      <vt:lpstr>Overview of 2025 May Inbound Irish Delegation Partners and Organizations: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Phillips</dc:creator>
  <cp:lastModifiedBy>Willcockson, Katie</cp:lastModifiedBy>
  <cp:revision>3</cp:revision>
  <dcterms:created xsi:type="dcterms:W3CDTF">2025-09-18T02:15:37Z</dcterms:created>
  <dcterms:modified xsi:type="dcterms:W3CDTF">2025-09-18T11:51:52Z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0x010100B6D0ABC839E6EF4DA110A3C642F50769</vt:lpwstr>
  </property>
  <property fmtid="{D5CDD505-2E9C-101B-9397-08002B2CF9AE}" pid="3" name="Created">
    <vt:filetime>2025-08-27T00:00:00Z</vt:filetime>
  </property>
  <property fmtid="{D5CDD505-2E9C-101B-9397-08002B2CF9AE}" pid="4" name="Creator">
    <vt:lpwstr>Acrobat PDFMaker 25 for PowerPoint</vt:lpwstr>
  </property>
  <property fmtid="{D5CDD505-2E9C-101B-9397-08002B2CF9AE}" pid="5" name="LastSaved">
    <vt:filetime>2025-09-18T00:00:00Z</vt:filetime>
  </property>
  <property fmtid="{D5CDD505-2E9C-101B-9397-08002B2CF9AE}" pid="6" name="Producer">
    <vt:lpwstr>Adobe PDF Library 25.1.150</vt:lpwstr>
  </property>
</Properties>
</file>