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707" r:id="rId3"/>
    <p:sldId id="702" r:id="rId4"/>
    <p:sldId id="740" r:id="rId5"/>
    <p:sldId id="741" r:id="rId6"/>
    <p:sldId id="700" r:id="rId7"/>
    <p:sldId id="271"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39644A-1306-5128-22B7-77FF845344A8}" name="Higgins, Melissa" initials="HM" userId="S::CCA523@mt.gov::3beb69cd-cfb4-4dde-bc15-444dee9cac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unders, Emilie" initials="SE" lastIdx="11" clrIdx="0">
    <p:extLst>
      <p:ext uri="{19B8F6BF-5375-455C-9EA6-DF929625EA0E}">
        <p15:presenceInfo xmlns:p15="http://schemas.microsoft.com/office/powerpoint/2012/main" userId="Saunders, Emilie" providerId="None"/>
      </p:ext>
    </p:extLst>
  </p:cmAuthor>
  <p:cmAuthor id="2" name="Cohen, Cheryl" initials="CC" lastIdx="16" clrIdx="1">
    <p:extLst>
      <p:ext uri="{19B8F6BF-5375-455C-9EA6-DF929625EA0E}">
        <p15:presenceInfo xmlns:p15="http://schemas.microsoft.com/office/powerpoint/2012/main" userId="S::CCA244@mt.gov::450b5b0e-c8a8-4780-8030-0df984209a0e" providerId="AD"/>
      </p:ext>
    </p:extLst>
  </p:cmAuthor>
  <p:cmAuthor id="3" name="Cohen, Cheryl" initials="CC [2]" lastIdx="2" clrIdx="2">
    <p:extLst>
      <p:ext uri="{19B8F6BF-5375-455C-9EA6-DF929625EA0E}">
        <p15:presenceInfo xmlns:p15="http://schemas.microsoft.com/office/powerpoint/2012/main" userId="S-1-5-21-725345543-413027322-2146997909-255169" providerId="AD"/>
      </p:ext>
    </p:extLst>
  </p:cmAuthor>
  <p:cmAuthor id="4" name="Whyte, Nicole" initials="WN" lastIdx="4" clrIdx="3">
    <p:extLst>
      <p:ext uri="{19B8F6BF-5375-455C-9EA6-DF929625EA0E}">
        <p15:presenceInfo xmlns:p15="http://schemas.microsoft.com/office/powerpoint/2012/main" userId="S::CCA387@mt.gov::49fdbfe5-32d2-47ae-9abc-349e942e8fd5" providerId="AD"/>
      </p:ext>
    </p:extLst>
  </p:cmAuthor>
  <p:cmAuthor id="5" name="Offerdahl, Samantha" initials="OS" lastIdx="12" clrIdx="4">
    <p:extLst>
      <p:ext uri="{19B8F6BF-5375-455C-9EA6-DF929625EA0E}">
        <p15:presenceInfo xmlns:p15="http://schemas.microsoft.com/office/powerpoint/2012/main" userId="S::CCA282@mt.gov::048c07c0-edb9-41c4-8d76-1c155d3f32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799"/>
    <a:srgbClr val="EAE8E7"/>
    <a:srgbClr val="847868"/>
    <a:srgbClr val="EBEFEF"/>
    <a:srgbClr val="D4DDDE"/>
    <a:srgbClr val="DAD6D4"/>
    <a:srgbClr val="DAD604"/>
    <a:srgbClr val="EDECEB"/>
    <a:srgbClr val="847867"/>
    <a:srgbClr val="8A7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BAD472-0E8B-40EF-884A-DD88204B68F0}" v="4" dt="2024-06-20T16:55:20.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088" autoAdjust="0"/>
  </p:normalViewPr>
  <p:slideViewPr>
    <p:cSldViewPr>
      <p:cViewPr varScale="1">
        <p:scale>
          <a:sx n="20" d="100"/>
          <a:sy n="20" d="100"/>
        </p:scale>
        <p:origin x="236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gins, Melissa" userId="3beb69cd-cfb4-4dde-bc15-444dee9cacb3" providerId="ADAL" clId="{A1071E5D-2423-480E-911E-54D01D897F29}"/>
    <pc:docChg chg="undo custSel addSld delSld modSld sldOrd">
      <pc:chgData name="Higgins, Melissa" userId="3beb69cd-cfb4-4dde-bc15-444dee9cacb3" providerId="ADAL" clId="{A1071E5D-2423-480E-911E-54D01D897F29}" dt="2024-04-26T20:54:13.280" v="3214" actId="6549"/>
      <pc:docMkLst>
        <pc:docMk/>
      </pc:docMkLst>
      <pc:sldChg chg="addSp delSp modSp mod modNotesTx">
        <pc:chgData name="Higgins, Melissa" userId="3beb69cd-cfb4-4dde-bc15-444dee9cacb3" providerId="ADAL" clId="{A1071E5D-2423-480E-911E-54D01D897F29}" dt="2024-04-23T19:08:22.980" v="2342" actId="14100"/>
        <pc:sldMkLst>
          <pc:docMk/>
          <pc:sldMk cId="3911354598" sldId="259"/>
        </pc:sldMkLst>
        <pc:spChg chg="add del mod">
          <ac:chgData name="Higgins, Melissa" userId="3beb69cd-cfb4-4dde-bc15-444dee9cacb3" providerId="ADAL" clId="{A1071E5D-2423-480E-911E-54D01D897F29}" dt="2024-04-23T19:08:15.421" v="2337"/>
          <ac:spMkLst>
            <pc:docMk/>
            <pc:sldMk cId="3911354598" sldId="259"/>
            <ac:spMk id="3" creationId="{6077933E-92C9-D80A-B168-41E76DE3BC55}"/>
          </ac:spMkLst>
        </pc:spChg>
        <pc:spChg chg="mod">
          <ac:chgData name="Higgins, Melissa" userId="3beb69cd-cfb4-4dde-bc15-444dee9cacb3" providerId="ADAL" clId="{A1071E5D-2423-480E-911E-54D01D897F29}" dt="2024-04-23T16:10:39.665" v="103" actId="20577"/>
          <ac:spMkLst>
            <pc:docMk/>
            <pc:sldMk cId="3911354598" sldId="259"/>
            <ac:spMk id="10" creationId="{28708CF6-BEF3-4EE8-8B1E-812F54D24E35}"/>
          </ac:spMkLst>
        </pc:spChg>
        <pc:picChg chg="del">
          <ac:chgData name="Higgins, Melissa" userId="3beb69cd-cfb4-4dde-bc15-444dee9cacb3" providerId="ADAL" clId="{A1071E5D-2423-480E-911E-54D01D897F29}" dt="2024-04-23T19:04:12.506" v="2336" actId="478"/>
          <ac:picMkLst>
            <pc:docMk/>
            <pc:sldMk cId="3911354598" sldId="259"/>
            <ac:picMk id="6" creationId="{EFB5FF5B-86AD-6B14-C41D-E443A1C30751}"/>
          </ac:picMkLst>
        </pc:picChg>
        <pc:picChg chg="add mod">
          <ac:chgData name="Higgins, Melissa" userId="3beb69cd-cfb4-4dde-bc15-444dee9cacb3" providerId="ADAL" clId="{A1071E5D-2423-480E-911E-54D01D897F29}" dt="2024-04-23T19:08:22.980" v="2342" actId="14100"/>
          <ac:picMkLst>
            <pc:docMk/>
            <pc:sldMk cId="3911354598" sldId="259"/>
            <ac:picMk id="1026" creationId="{60E7E1D6-6FCE-0E25-BDE3-00B645D1BCF5}"/>
          </ac:picMkLst>
        </pc:picChg>
      </pc:sldChg>
      <pc:sldChg chg="modSp mod">
        <pc:chgData name="Higgins, Melissa" userId="3beb69cd-cfb4-4dde-bc15-444dee9cacb3" providerId="ADAL" clId="{A1071E5D-2423-480E-911E-54D01D897F29}" dt="2024-04-23T17:15:21.809" v="2250" actId="20577"/>
        <pc:sldMkLst>
          <pc:docMk/>
          <pc:sldMk cId="4192598212" sldId="271"/>
        </pc:sldMkLst>
        <pc:spChg chg="mod">
          <ac:chgData name="Higgins, Melissa" userId="3beb69cd-cfb4-4dde-bc15-444dee9cacb3" providerId="ADAL" clId="{A1071E5D-2423-480E-911E-54D01D897F29}" dt="2024-04-23T17:15:21.809" v="2250" actId="20577"/>
          <ac:spMkLst>
            <pc:docMk/>
            <pc:sldMk cId="4192598212" sldId="271"/>
            <ac:spMk id="3" creationId="{1A5D745D-7A3C-46BD-960D-8D62A7C0F4CE}"/>
          </ac:spMkLst>
        </pc:spChg>
      </pc:sldChg>
      <pc:sldChg chg="modSp del mod modNotesTx">
        <pc:chgData name="Higgins, Melissa" userId="3beb69cd-cfb4-4dde-bc15-444dee9cacb3" providerId="ADAL" clId="{A1071E5D-2423-480E-911E-54D01D897F29}" dt="2024-04-23T17:11:46.582" v="2214" actId="2696"/>
        <pc:sldMkLst>
          <pc:docMk/>
          <pc:sldMk cId="2919423739" sldId="698"/>
        </pc:sldMkLst>
        <pc:graphicFrameChg chg="mod">
          <ac:chgData name="Higgins, Melissa" userId="3beb69cd-cfb4-4dde-bc15-444dee9cacb3" providerId="ADAL" clId="{A1071E5D-2423-480E-911E-54D01D897F29}" dt="2024-04-23T17:07:52.871" v="2162" actId="14100"/>
          <ac:graphicFrameMkLst>
            <pc:docMk/>
            <pc:sldMk cId="2919423739" sldId="698"/>
            <ac:graphicFrameMk id="2" creationId="{40003650-917B-13FB-7919-42CCC1566977}"/>
          </ac:graphicFrameMkLst>
        </pc:graphicFrameChg>
      </pc:sldChg>
      <pc:sldChg chg="modSp mod modNotesTx">
        <pc:chgData name="Higgins, Melissa" userId="3beb69cd-cfb4-4dde-bc15-444dee9cacb3" providerId="ADAL" clId="{A1071E5D-2423-480E-911E-54D01D897F29}" dt="2024-04-26T18:49:39.313" v="3210"/>
        <pc:sldMkLst>
          <pc:docMk/>
          <pc:sldMk cId="1726084288" sldId="700"/>
        </pc:sldMkLst>
        <pc:spChg chg="mod">
          <ac:chgData name="Higgins, Melissa" userId="3beb69cd-cfb4-4dde-bc15-444dee9cacb3" providerId="ADAL" clId="{A1071E5D-2423-480E-911E-54D01D897F29}" dt="2024-04-23T18:39:34.251" v="2335" actId="6549"/>
          <ac:spMkLst>
            <pc:docMk/>
            <pc:sldMk cId="1726084288" sldId="700"/>
            <ac:spMk id="11" creationId="{00000000-0000-0000-0000-000000000000}"/>
          </ac:spMkLst>
        </pc:spChg>
      </pc:sldChg>
      <pc:sldChg chg="modSp del mod">
        <pc:chgData name="Higgins, Melissa" userId="3beb69cd-cfb4-4dde-bc15-444dee9cacb3" providerId="ADAL" clId="{A1071E5D-2423-480E-911E-54D01D897F29}" dt="2024-04-23T20:02:38.437" v="2884" actId="2696"/>
        <pc:sldMkLst>
          <pc:docMk/>
          <pc:sldMk cId="3386421097" sldId="701"/>
        </pc:sldMkLst>
        <pc:spChg chg="mod">
          <ac:chgData name="Higgins, Melissa" userId="3beb69cd-cfb4-4dde-bc15-444dee9cacb3" providerId="ADAL" clId="{A1071E5D-2423-480E-911E-54D01D897F29}" dt="2024-04-23T18:38:26.225" v="2277" actId="20577"/>
          <ac:spMkLst>
            <pc:docMk/>
            <pc:sldMk cId="3386421097" sldId="701"/>
            <ac:spMk id="2" creationId="{D29C5498-4F52-2D1C-D37D-46A1EE86B43F}"/>
          </ac:spMkLst>
        </pc:spChg>
        <pc:graphicFrameChg chg="mod">
          <ac:chgData name="Higgins, Melissa" userId="3beb69cd-cfb4-4dde-bc15-444dee9cacb3" providerId="ADAL" clId="{A1071E5D-2423-480E-911E-54D01D897F29}" dt="2024-04-23T18:38:14.372" v="2272" actId="13782"/>
          <ac:graphicFrameMkLst>
            <pc:docMk/>
            <pc:sldMk cId="3386421097" sldId="701"/>
            <ac:graphicFrameMk id="4" creationId="{84718A50-CFFB-FCA4-6DED-E85E02D0004B}"/>
          </ac:graphicFrameMkLst>
        </pc:graphicFrameChg>
      </pc:sldChg>
      <pc:sldChg chg="modSp mod modNotesTx">
        <pc:chgData name="Higgins, Melissa" userId="3beb69cd-cfb4-4dde-bc15-444dee9cacb3" providerId="ADAL" clId="{A1071E5D-2423-480E-911E-54D01D897F29}" dt="2024-04-26T20:54:13.280" v="3214" actId="6549"/>
        <pc:sldMkLst>
          <pc:docMk/>
          <pc:sldMk cId="3520741700" sldId="702"/>
        </pc:sldMkLst>
        <pc:spChg chg="mod">
          <ac:chgData name="Higgins, Melissa" userId="3beb69cd-cfb4-4dde-bc15-444dee9cacb3" providerId="ADAL" clId="{A1071E5D-2423-480E-911E-54D01D897F29}" dt="2024-04-23T16:47:45.468" v="1340" actId="21"/>
          <ac:spMkLst>
            <pc:docMk/>
            <pc:sldMk cId="3520741700" sldId="702"/>
            <ac:spMk id="2" creationId="{D29C5498-4F52-2D1C-D37D-46A1EE86B43F}"/>
          </ac:spMkLst>
        </pc:spChg>
        <pc:graphicFrameChg chg="mod modGraphic">
          <ac:chgData name="Higgins, Melissa" userId="3beb69cd-cfb4-4dde-bc15-444dee9cacb3" providerId="ADAL" clId="{A1071E5D-2423-480E-911E-54D01D897F29}" dt="2024-04-26T20:54:13.280" v="3214" actId="6549"/>
          <ac:graphicFrameMkLst>
            <pc:docMk/>
            <pc:sldMk cId="3520741700" sldId="702"/>
            <ac:graphicFrameMk id="7" creationId="{EB472CDA-D3BE-69C4-17EC-5161EDE11175}"/>
          </ac:graphicFrameMkLst>
        </pc:graphicFrameChg>
      </pc:sldChg>
      <pc:sldChg chg="modSp del mod modNotesTx">
        <pc:chgData name="Higgins, Melissa" userId="3beb69cd-cfb4-4dde-bc15-444dee9cacb3" providerId="ADAL" clId="{A1071E5D-2423-480E-911E-54D01D897F29}" dt="2024-04-23T18:36:05.546" v="2271" actId="2696"/>
        <pc:sldMkLst>
          <pc:docMk/>
          <pc:sldMk cId="4101301697" sldId="706"/>
        </pc:sldMkLst>
        <pc:spChg chg="mod">
          <ac:chgData name="Higgins, Melissa" userId="3beb69cd-cfb4-4dde-bc15-444dee9cacb3" providerId="ADAL" clId="{A1071E5D-2423-480E-911E-54D01D897F29}" dt="2024-04-23T17:00:13.454" v="2050" actId="20577"/>
          <ac:spMkLst>
            <pc:docMk/>
            <pc:sldMk cId="4101301697" sldId="706"/>
            <ac:spMk id="2" creationId="{D29C5498-4F52-2D1C-D37D-46A1EE86B43F}"/>
          </ac:spMkLst>
        </pc:spChg>
        <pc:graphicFrameChg chg="modGraphic">
          <ac:chgData name="Higgins, Melissa" userId="3beb69cd-cfb4-4dde-bc15-444dee9cacb3" providerId="ADAL" clId="{A1071E5D-2423-480E-911E-54D01D897F29}" dt="2024-04-23T17:03:32.942" v="2121" actId="20577"/>
          <ac:graphicFrameMkLst>
            <pc:docMk/>
            <pc:sldMk cId="4101301697" sldId="706"/>
            <ac:graphicFrameMk id="3" creationId="{96F83808-7436-0C9F-4D21-E8A5DCCE369F}"/>
          </ac:graphicFrameMkLst>
        </pc:graphicFrameChg>
      </pc:sldChg>
      <pc:sldChg chg="modSp mod modNotesTx">
        <pc:chgData name="Higgins, Melissa" userId="3beb69cd-cfb4-4dde-bc15-444dee9cacb3" providerId="ADAL" clId="{A1071E5D-2423-480E-911E-54D01D897F29}" dt="2024-04-26T17:13:03.448" v="2885" actId="255"/>
        <pc:sldMkLst>
          <pc:docMk/>
          <pc:sldMk cId="1026236183" sldId="707"/>
        </pc:sldMkLst>
        <pc:spChg chg="mod">
          <ac:chgData name="Higgins, Melissa" userId="3beb69cd-cfb4-4dde-bc15-444dee9cacb3" providerId="ADAL" clId="{A1071E5D-2423-480E-911E-54D01D897F29}" dt="2024-04-26T17:13:03.448" v="2885" actId="255"/>
          <ac:spMkLst>
            <pc:docMk/>
            <pc:sldMk cId="1026236183" sldId="707"/>
            <ac:spMk id="3" creationId="{1F3CAF92-6B03-478B-BF26-75256C3BD02E}"/>
          </ac:spMkLst>
        </pc:spChg>
      </pc:sldChg>
      <pc:sldChg chg="modSp mod ord modNotesTx">
        <pc:chgData name="Higgins, Melissa" userId="3beb69cd-cfb4-4dde-bc15-444dee9cacb3" providerId="ADAL" clId="{A1071E5D-2423-480E-911E-54D01D897F29}" dt="2024-04-26T17:15:55.949" v="2889"/>
        <pc:sldMkLst>
          <pc:docMk/>
          <pc:sldMk cId="2491977116" sldId="740"/>
        </pc:sldMkLst>
        <pc:spChg chg="mod">
          <ac:chgData name="Higgins, Melissa" userId="3beb69cd-cfb4-4dde-bc15-444dee9cacb3" providerId="ADAL" clId="{A1071E5D-2423-480E-911E-54D01D897F29}" dt="2024-04-23T17:11:33.001" v="2213" actId="20577"/>
          <ac:spMkLst>
            <pc:docMk/>
            <pc:sldMk cId="2491977116" sldId="740"/>
            <ac:spMk id="2" creationId="{92E03E9F-C1E9-CE7B-6AEB-D14BCD4B66D8}"/>
          </ac:spMkLst>
        </pc:spChg>
        <pc:spChg chg="mod">
          <ac:chgData name="Higgins, Melissa" userId="3beb69cd-cfb4-4dde-bc15-444dee9cacb3" providerId="ADAL" clId="{A1071E5D-2423-480E-911E-54D01D897F29}" dt="2024-04-23T17:07:22.125" v="2160" actId="1076"/>
          <ac:spMkLst>
            <pc:docMk/>
            <pc:sldMk cId="2491977116" sldId="740"/>
            <ac:spMk id="3" creationId="{41A86C45-727E-9119-C753-F12D62668BF6}"/>
          </ac:spMkLst>
        </pc:spChg>
        <pc:spChg chg="mod">
          <ac:chgData name="Higgins, Melissa" userId="3beb69cd-cfb4-4dde-bc15-444dee9cacb3" providerId="ADAL" clId="{A1071E5D-2423-480E-911E-54D01D897F29}" dt="2024-04-23T17:10:32.705" v="2186" actId="255"/>
          <ac:spMkLst>
            <pc:docMk/>
            <pc:sldMk cId="2491977116" sldId="740"/>
            <ac:spMk id="4" creationId="{CCA63796-731D-ABF7-29D6-EAB56DAE1018}"/>
          </ac:spMkLst>
        </pc:spChg>
        <pc:spChg chg="mod">
          <ac:chgData name="Higgins, Melissa" userId="3beb69cd-cfb4-4dde-bc15-444dee9cacb3" providerId="ADAL" clId="{A1071E5D-2423-480E-911E-54D01D897F29}" dt="2024-04-23T17:11:12.531" v="2192" actId="1076"/>
          <ac:spMkLst>
            <pc:docMk/>
            <pc:sldMk cId="2491977116" sldId="740"/>
            <ac:spMk id="11" creationId="{737E18CF-CE4F-8A4D-5088-D762FA9CE5AE}"/>
          </ac:spMkLst>
        </pc:spChg>
        <pc:spChg chg="mod">
          <ac:chgData name="Higgins, Melissa" userId="3beb69cd-cfb4-4dde-bc15-444dee9cacb3" providerId="ADAL" clId="{A1071E5D-2423-480E-911E-54D01D897F29}" dt="2024-04-23T17:10:43.082" v="2187" actId="255"/>
          <ac:spMkLst>
            <pc:docMk/>
            <pc:sldMk cId="2491977116" sldId="740"/>
            <ac:spMk id="14" creationId="{DB0D65D3-789B-038E-E247-35DD71DEC056}"/>
          </ac:spMkLst>
        </pc:spChg>
        <pc:spChg chg="mod">
          <ac:chgData name="Higgins, Melissa" userId="3beb69cd-cfb4-4dde-bc15-444dee9cacb3" providerId="ADAL" clId="{A1071E5D-2423-480E-911E-54D01D897F29}" dt="2024-04-23T17:10:54.699" v="2189" actId="1076"/>
          <ac:spMkLst>
            <pc:docMk/>
            <pc:sldMk cId="2491977116" sldId="740"/>
            <ac:spMk id="15" creationId="{0AAA8BF8-C08A-C51D-3EDE-28E9C51A4A91}"/>
          </ac:spMkLst>
        </pc:spChg>
        <pc:spChg chg="mod">
          <ac:chgData name="Higgins, Melissa" userId="3beb69cd-cfb4-4dde-bc15-444dee9cacb3" providerId="ADAL" clId="{A1071E5D-2423-480E-911E-54D01D897F29}" dt="2024-04-23T17:11:04.503" v="2190" actId="255"/>
          <ac:spMkLst>
            <pc:docMk/>
            <pc:sldMk cId="2491977116" sldId="740"/>
            <ac:spMk id="21" creationId="{E1BEBBFF-2253-7F75-20FA-1EE2ED38161F}"/>
          </ac:spMkLst>
        </pc:spChg>
      </pc:sldChg>
      <pc:sldChg chg="new del">
        <pc:chgData name="Higgins, Melissa" userId="3beb69cd-cfb4-4dde-bc15-444dee9cacb3" providerId="ADAL" clId="{A1071E5D-2423-480E-911E-54D01D897F29}" dt="2024-04-23T16:43:47.985" v="1332" actId="2696"/>
        <pc:sldMkLst>
          <pc:docMk/>
          <pc:sldMk cId="936707333" sldId="741"/>
        </pc:sldMkLst>
      </pc:sldChg>
      <pc:sldChg chg="addSp delSp modSp new mod modClrScheme chgLayout modNotesTx">
        <pc:chgData name="Higgins, Melissa" userId="3beb69cd-cfb4-4dde-bc15-444dee9cacb3" providerId="ADAL" clId="{A1071E5D-2423-480E-911E-54D01D897F29}" dt="2024-04-26T18:14:25.926" v="3208" actId="6549"/>
        <pc:sldMkLst>
          <pc:docMk/>
          <pc:sldMk cId="2885641283" sldId="741"/>
        </pc:sldMkLst>
        <pc:spChg chg="mod">
          <ac:chgData name="Higgins, Melissa" userId="3beb69cd-cfb4-4dde-bc15-444dee9cacb3" providerId="ADAL" clId="{A1071E5D-2423-480E-911E-54D01D897F29}" dt="2024-04-26T18:14:11.223" v="3205" actId="26606"/>
          <ac:spMkLst>
            <pc:docMk/>
            <pc:sldMk cId="2885641283" sldId="741"/>
            <ac:spMk id="2" creationId="{16621D92-C907-8807-E6BF-3521A4ACBFEB}"/>
          </ac:spMkLst>
        </pc:spChg>
        <pc:spChg chg="add del mod">
          <ac:chgData name="Higgins, Melissa" userId="3beb69cd-cfb4-4dde-bc15-444dee9cacb3" providerId="ADAL" clId="{A1071E5D-2423-480E-911E-54D01D897F29}" dt="2024-04-26T18:14:25.926" v="3208" actId="6549"/>
          <ac:spMkLst>
            <pc:docMk/>
            <pc:sldMk cId="2885641283" sldId="741"/>
            <ac:spMk id="3" creationId="{A8FBE422-09D0-0E55-8EF0-6C7F1BCFD0D8}"/>
          </ac:spMkLst>
        </pc:spChg>
        <pc:spChg chg="add del mod">
          <ac:chgData name="Higgins, Melissa" userId="3beb69cd-cfb4-4dde-bc15-444dee9cacb3" providerId="ADAL" clId="{A1071E5D-2423-480E-911E-54D01D897F29}" dt="2024-04-26T18:01:35.432" v="3018" actId="478"/>
          <ac:spMkLst>
            <pc:docMk/>
            <pc:sldMk cId="2885641283" sldId="741"/>
            <ac:spMk id="4" creationId="{094200F9-D785-6176-942B-D327E9D5A591}"/>
          </ac:spMkLst>
        </pc:spChg>
        <pc:spChg chg="add del">
          <ac:chgData name="Higgins, Melissa" userId="3beb69cd-cfb4-4dde-bc15-444dee9cacb3" providerId="ADAL" clId="{A1071E5D-2423-480E-911E-54D01D897F29}" dt="2024-04-26T18:02:53.564" v="3020" actId="478"/>
          <ac:spMkLst>
            <pc:docMk/>
            <pc:sldMk cId="2885641283" sldId="741"/>
            <ac:spMk id="6" creationId="{F2E034AA-5604-CBB5-EA5D-409895E49227}"/>
          </ac:spMkLst>
        </pc:spChg>
        <pc:graphicFrameChg chg="add del">
          <ac:chgData name="Higgins, Melissa" userId="3beb69cd-cfb4-4dde-bc15-444dee9cacb3" providerId="ADAL" clId="{A1071E5D-2423-480E-911E-54D01D897F29}" dt="2024-04-26T17:39:38.260" v="2980" actId="26606"/>
          <ac:graphicFrameMkLst>
            <pc:docMk/>
            <pc:sldMk cId="2885641283" sldId="741"/>
            <ac:graphicFrameMk id="5" creationId="{753E9F54-9F10-EDBC-8165-318030C20D43}"/>
          </ac:graphicFrameMkLst>
        </pc:graphicFrameChg>
      </pc:sldChg>
      <pc:sldChg chg="modSp new del mod">
        <pc:chgData name="Higgins, Melissa" userId="3beb69cd-cfb4-4dde-bc15-444dee9cacb3" providerId="ADAL" clId="{A1071E5D-2423-480E-911E-54D01D897F29}" dt="2024-04-23T18:36:01.450" v="2270" actId="2696"/>
        <pc:sldMkLst>
          <pc:docMk/>
          <pc:sldMk cId="4227647305" sldId="741"/>
        </pc:sldMkLst>
        <pc:spChg chg="mod">
          <ac:chgData name="Higgins, Melissa" userId="3beb69cd-cfb4-4dde-bc15-444dee9cacb3" providerId="ADAL" clId="{A1071E5D-2423-480E-911E-54D01D897F29}" dt="2024-04-23T18:35:49.083" v="2269" actId="20577"/>
          <ac:spMkLst>
            <pc:docMk/>
            <pc:sldMk cId="4227647305" sldId="741"/>
            <ac:spMk id="2" creationId="{0D90C747-B712-98A8-D1C8-12A73AA2AFF9}"/>
          </ac:spMkLst>
        </pc:spChg>
      </pc:sldChg>
      <pc:sldChg chg="addSp delSp modSp new del mod modNotesTx">
        <pc:chgData name="Higgins, Melissa" userId="3beb69cd-cfb4-4dde-bc15-444dee9cacb3" providerId="ADAL" clId="{A1071E5D-2423-480E-911E-54D01D897F29}" dt="2024-04-26T17:37:47.689" v="2890" actId="2696"/>
        <pc:sldMkLst>
          <pc:docMk/>
          <pc:sldMk cId="4272846658" sldId="741"/>
        </pc:sldMkLst>
        <pc:spChg chg="mod">
          <ac:chgData name="Higgins, Melissa" userId="3beb69cd-cfb4-4dde-bc15-444dee9cacb3" providerId="ADAL" clId="{A1071E5D-2423-480E-911E-54D01D897F29}" dt="2024-04-23T19:47:36.033" v="2827" actId="20577"/>
          <ac:spMkLst>
            <pc:docMk/>
            <pc:sldMk cId="4272846658" sldId="741"/>
            <ac:spMk id="2" creationId="{DFA090F9-3534-8E2F-B579-94E8DE583465}"/>
          </ac:spMkLst>
        </pc:spChg>
        <pc:spChg chg="add del mod">
          <ac:chgData name="Higgins, Melissa" userId="3beb69cd-cfb4-4dde-bc15-444dee9cacb3" providerId="ADAL" clId="{A1071E5D-2423-480E-911E-54D01D897F29}" dt="2024-04-23T19:51:18.942" v="2882" actId="255"/>
          <ac:spMkLst>
            <pc:docMk/>
            <pc:sldMk cId="4272846658" sldId="741"/>
            <ac:spMk id="3" creationId="{308622FF-6B06-2855-A578-B9B93215185F}"/>
          </ac:spMkLst>
        </pc:spChg>
        <pc:spChg chg="add del mod">
          <ac:chgData name="Higgins, Melissa" userId="3beb69cd-cfb4-4dde-bc15-444dee9cacb3" providerId="ADAL" clId="{A1071E5D-2423-480E-911E-54D01D897F29}" dt="2024-04-23T19:51:23.786" v="2883" actId="255"/>
          <ac:spMkLst>
            <pc:docMk/>
            <pc:sldMk cId="4272846658" sldId="741"/>
            <ac:spMk id="4" creationId="{28DDCE10-D231-2DAA-4094-1C17B6153371}"/>
          </ac:spMkLst>
        </pc:spChg>
        <pc:spChg chg="add del mod">
          <ac:chgData name="Higgins, Melissa" userId="3beb69cd-cfb4-4dde-bc15-444dee9cacb3" providerId="ADAL" clId="{A1071E5D-2423-480E-911E-54D01D897F29}" dt="2024-04-23T19:50:29.533" v="2875" actId="1076"/>
          <ac:spMkLst>
            <pc:docMk/>
            <pc:sldMk cId="4272846658" sldId="741"/>
            <ac:spMk id="7" creationId="{1B902116-CE9A-9B7D-D99D-F2DBB5309AAE}"/>
          </ac:spMkLst>
        </pc:spChg>
        <pc:graphicFrameChg chg="add mod">
          <ac:chgData name="Higgins, Melissa" userId="3beb69cd-cfb4-4dde-bc15-444dee9cacb3" providerId="ADAL" clId="{A1071E5D-2423-480E-911E-54D01D897F29}" dt="2024-04-23T19:35:48.643" v="2670"/>
          <ac:graphicFrameMkLst>
            <pc:docMk/>
            <pc:sldMk cId="4272846658" sldId="741"/>
            <ac:graphicFrameMk id="5" creationId="{2F92159D-877E-7B5A-7A76-452FEB131D37}"/>
          </ac:graphicFrameMkLst>
        </pc:graphicFrameChg>
        <pc:graphicFrameChg chg="add mod">
          <ac:chgData name="Higgins, Melissa" userId="3beb69cd-cfb4-4dde-bc15-444dee9cacb3" providerId="ADAL" clId="{A1071E5D-2423-480E-911E-54D01D897F29}" dt="2024-04-23T19:45:59.594" v="2714"/>
          <ac:graphicFrameMkLst>
            <pc:docMk/>
            <pc:sldMk cId="4272846658" sldId="741"/>
            <ac:graphicFrameMk id="6" creationId="{D30BB3B4-CABC-D738-4726-6537F805B23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CBF7B1-5C18-44C2-95CA-552E27DE5E2B}" type="datetimeFigureOut">
              <a:rPr lang="en-US" smtClean="0"/>
              <a:t>6/20/2024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DD8664-16AA-45DF-BED1-6D91A90D8768}" type="slidenum">
              <a:rPr lang="en-US" smtClean="0"/>
              <a:t>‹#›</a:t>
            </a:fld>
            <a:endParaRPr lang="en-US" dirty="0"/>
          </a:p>
        </p:txBody>
      </p:sp>
    </p:spTree>
    <p:extLst>
      <p:ext uri="{BB962C8B-B14F-4D97-AF65-F5344CB8AC3E}">
        <p14:creationId xmlns:p14="http://schemas.microsoft.com/office/powerpoint/2010/main" val="383628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spcBef>
                <a:spcPts val="0"/>
              </a:spcBef>
              <a:spcAft>
                <a:spcPts val="12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morning, I am pleased to be here to present the Montana Department of Commerce’s Preservation and Reinvestment Initiative for Community Enhancement, or PRICE, application. My name is Melissa Higgins, and I am the Housing Program Executive with the Department.</a:t>
            </a:r>
          </a:p>
          <a:p>
            <a:endParaRPr lang="en-US" dirty="0"/>
          </a:p>
        </p:txBody>
      </p:sp>
      <p:sp>
        <p:nvSpPr>
          <p:cNvPr id="4" name="Slide Number Placeholder 3"/>
          <p:cNvSpPr>
            <a:spLocks noGrp="1"/>
          </p:cNvSpPr>
          <p:nvPr>
            <p:ph type="sldNum" sz="quarter" idx="5"/>
          </p:nvPr>
        </p:nvSpPr>
        <p:spPr/>
        <p:txBody>
          <a:bodyPr/>
          <a:lstStyle/>
          <a:p>
            <a:fld id="{29DD8664-16AA-45DF-BED1-6D91A90D8768}" type="slidenum">
              <a:rPr lang="en-US" smtClean="0"/>
              <a:t>1</a:t>
            </a:fld>
            <a:endParaRPr lang="en-US" dirty="0"/>
          </a:p>
        </p:txBody>
      </p:sp>
    </p:spTree>
    <p:extLst>
      <p:ext uri="{BB962C8B-B14F-4D97-AF65-F5344CB8AC3E}">
        <p14:creationId xmlns:p14="http://schemas.microsoft.com/office/powerpoint/2010/main" val="57621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PRICE is a competitive grant being administered by HUD which seeks to preserve and revitalize manufactured home communities. </a:t>
            </a:r>
          </a:p>
          <a:p>
            <a:endParaRPr lang="en-US" dirty="0"/>
          </a:p>
          <a:p>
            <a:r>
              <a:rPr lang="en-US" dirty="0"/>
              <a:t>It is a highly competitive grant and HUD will prioritize applicants that: </a:t>
            </a:r>
          </a:p>
          <a:p>
            <a:pPr marL="171450" indent="-171450">
              <a:buFont typeface="Arial" panose="020B0604020202020204" pitchFamily="34" charset="0"/>
              <a:buChar char="•"/>
            </a:pPr>
            <a:r>
              <a:rPr lang="en-US" dirty="0"/>
              <a:t>Demonstrate a compelling need for the preservation or revitalization of manufactured home communities; </a:t>
            </a:r>
            <a:endParaRPr lang="en-US" sz="1200" b="0" i="0" u="none" strike="noStrike" baseline="0" dirty="0">
              <a:solidFill>
                <a:schemeClr val="tx1"/>
              </a:solidFill>
              <a:latin typeface="+mn-lt"/>
            </a:endParaRP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Evaluate how manufactured housing and </a:t>
            </a:r>
            <a:r>
              <a:rPr lang="en-US" sz="1800" dirty="0"/>
              <a:t>manufactured home communities</a:t>
            </a:r>
            <a:r>
              <a:rPr lang="en-US" sz="1800" b="0" i="0" u="none" strike="noStrike" baseline="0" dirty="0">
                <a:solidFill>
                  <a:srgbClr val="000000"/>
                </a:solidFill>
                <a:latin typeface="Times New Roman" panose="02020603050405020304" pitchFamily="18" charset="0"/>
              </a:rPr>
              <a:t> contribute to the local affordable housing stock; and</a:t>
            </a: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Has a commitment to affirmatively furthering fair housing.</a:t>
            </a:r>
          </a:p>
          <a:p>
            <a:endParaRPr lang="en-US" dirty="0"/>
          </a:p>
          <a:p>
            <a:endParaRPr lang="en-US" dirty="0"/>
          </a:p>
          <a:p>
            <a:r>
              <a:rPr lang="en-US" dirty="0"/>
              <a:t>PRICE funds use the Community Development Block Grant, or CDBG, framework. This means that statutes and regulations governing the CDBG program apply to PRICE funds; though the Notice of Funding Opportunity contains certain exceptions and waivers. </a:t>
            </a:r>
          </a:p>
          <a:p>
            <a:endParaRPr lang="en-US" dirty="0"/>
          </a:p>
          <a:p>
            <a:r>
              <a:rPr lang="en-US" dirty="0"/>
              <a:t>As with all CDBG assistance, the priority is to serve low- and moderate-income people</a:t>
            </a:r>
          </a:p>
          <a:p>
            <a:r>
              <a:rPr lang="en-US" dirty="0"/>
              <a:t> </a:t>
            </a:r>
          </a:p>
        </p:txBody>
      </p:sp>
      <p:sp>
        <p:nvSpPr>
          <p:cNvPr id="4" name="Slide Number Placeholder 3"/>
          <p:cNvSpPr>
            <a:spLocks noGrp="1"/>
          </p:cNvSpPr>
          <p:nvPr>
            <p:ph type="sldNum" sz="quarter" idx="5"/>
          </p:nvPr>
        </p:nvSpPr>
        <p:spPr/>
        <p:txBody>
          <a:bodyPr/>
          <a:lstStyle/>
          <a:p>
            <a:fld id="{29DD8664-16AA-45DF-BED1-6D91A90D8768}" type="slidenum">
              <a:rPr lang="en-US" smtClean="0"/>
              <a:t>2</a:t>
            </a:fld>
            <a:endParaRPr lang="en-US" dirty="0"/>
          </a:p>
        </p:txBody>
      </p:sp>
    </p:spTree>
    <p:extLst>
      <p:ext uri="{BB962C8B-B14F-4D97-AF65-F5344CB8AC3E}">
        <p14:creationId xmlns:p14="http://schemas.microsoft.com/office/powerpoint/2010/main" val="27088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Montana Department of Commerce has chosen to build on the successes already achieved by NeighborWorks Montana and partner with them, focusing our efforts on four strategies and related activities as part of our PRICE request. </a:t>
            </a:r>
          </a:p>
          <a:p>
            <a:pPr marL="0" marR="0">
              <a:spcBef>
                <a:spcPts val="0"/>
              </a:spcBef>
              <a:spcAft>
                <a:spcPts val="0"/>
              </a:spcAft>
            </a:pP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To that end, the Department proposed the following activities: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Resident Ownership</a:t>
            </a:r>
          </a:p>
          <a:p>
            <a:pPr marL="342900" marR="0" lvl="0" indent="-342900">
              <a:spcBef>
                <a:spcPts val="0"/>
              </a:spcBef>
              <a:spcAft>
                <a:spcPts val="0"/>
              </a:spcAft>
              <a:buFont typeface="Symbol" panose="05050102010706020507" pitchFamily="18" charset="2"/>
              <a:buChar char=""/>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Infrastructure Improvement</a:t>
            </a:r>
          </a:p>
          <a:p>
            <a:pPr marL="342900" marR="0" lvl="0" indent="-342900">
              <a:spcBef>
                <a:spcPts val="0"/>
              </a:spcBef>
              <a:spcAft>
                <a:spcPts val="0"/>
              </a:spcAft>
              <a:buFont typeface="Symbol" panose="05050102010706020507" pitchFamily="18" charset="2"/>
              <a:buChar char=""/>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Alternative Park Preservation; and</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New Park Development.</a:t>
            </a:r>
          </a:p>
          <a:p>
            <a:pPr marL="342900" marR="0" lvl="0" indent="-342900">
              <a:spcBef>
                <a:spcPts val="0"/>
              </a:spcBef>
              <a:spcAft>
                <a:spcPts val="0"/>
              </a:spcAft>
              <a:buFont typeface="Symbol" panose="05050102010706020507" pitchFamily="18" charset="2"/>
              <a:buChar char=""/>
            </a:pPr>
            <a:endPar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Aptos" panose="020B0004020202020204" pitchFamily="34" charset="0"/>
              </a:rPr>
              <a:t>While replacement of pre-HUD code manufactured homes is another core area of need it is not the focus of this application. Critical barriers including local developer capacity, underlying local regulatory barriers, and non-profit partner capacity will be important factors for us to address in future home replacement program work. It is our strong hope that PRICE funds will be available again in the future, and home replacement can be the focus of a future PRICE application. </a:t>
            </a:r>
          </a:p>
        </p:txBody>
      </p:sp>
      <p:sp>
        <p:nvSpPr>
          <p:cNvPr id="4" name="Slide Number Placeholder 3"/>
          <p:cNvSpPr>
            <a:spLocks noGrp="1"/>
          </p:cNvSpPr>
          <p:nvPr>
            <p:ph type="sldNum" sz="quarter" idx="5"/>
          </p:nvPr>
        </p:nvSpPr>
        <p:spPr/>
        <p:txBody>
          <a:bodyPr/>
          <a:lstStyle/>
          <a:p>
            <a:fld id="{AF8D1E8B-884F-4AE8-AD05-C9659476FBE3}" type="slidenum">
              <a:rPr lang="en-US" smtClean="0"/>
              <a:t>3</a:t>
            </a:fld>
            <a:endParaRPr lang="en-US" dirty="0"/>
          </a:p>
        </p:txBody>
      </p:sp>
    </p:spTree>
    <p:extLst>
      <p:ext uri="{BB962C8B-B14F-4D97-AF65-F5344CB8AC3E}">
        <p14:creationId xmlns:p14="http://schemas.microsoft.com/office/powerpoint/2010/main" val="99304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800" dirty="0"/>
              <a:t>The goals and objectives of the PRICE opportunity are to:</a:t>
            </a:r>
          </a:p>
          <a:p>
            <a:pPr marL="285750" indent="-285750">
              <a:buFont typeface="Arial" panose="020B0604020202020204" pitchFamily="34" charset="0"/>
              <a:buChar char="•"/>
            </a:pPr>
            <a:r>
              <a:rPr lang="en-US" sz="1000" dirty="0"/>
              <a:t>Increase housing supply and affordability for people of modest means nationwide, including in urban, suburban, rural, and tribal areas </a:t>
            </a:r>
          </a:p>
          <a:p>
            <a:pPr marL="285750" indent="-285750">
              <a:buFont typeface="Arial" panose="020B0604020202020204" pitchFamily="34" charset="0"/>
              <a:buChar char="•"/>
            </a:pPr>
            <a:r>
              <a:rPr lang="en-US" sz="1000" dirty="0"/>
              <a:t>Preserve and revitalize existing manufactured housing and manufactured housing communities Increase resilience to extreme weather, natural hazards, and disaster events, support energy efficiency, and protect the health and safety of manufactured housing residents </a:t>
            </a:r>
          </a:p>
          <a:p>
            <a:pPr marL="285750" indent="-285750">
              <a:buFont typeface="Arial" panose="020B0604020202020204" pitchFamily="34" charset="0"/>
              <a:buChar char="•"/>
            </a:pPr>
            <a:r>
              <a:rPr lang="en-US" sz="1000" dirty="0"/>
              <a:t>Promote homeownership opportunities and advance resident-controlled sustainable communities through new and revitalized units of manufactured housing that will remain affordable </a:t>
            </a:r>
          </a:p>
          <a:p>
            <a:pPr marL="285750" indent="-285750">
              <a:buFont typeface="Arial" panose="020B0604020202020204" pitchFamily="34" charset="0"/>
              <a:buChar char="•"/>
            </a:pPr>
            <a:r>
              <a:rPr lang="en-US" sz="1000" dirty="0"/>
              <a:t>Support accessibility modifications, repairs, and replacement of deteriorating manufactured housing units – especially to increase accessibility and access for persons with disabilities, facilitate aging in place for older adults and increase access to affordable housing for low-income households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9DD8664-16AA-45DF-BED1-6D91A90D8768}" type="slidenum">
              <a:rPr lang="en-US" smtClean="0"/>
              <a:t>4</a:t>
            </a:fld>
            <a:endParaRPr lang="en-US" dirty="0"/>
          </a:p>
        </p:txBody>
      </p:sp>
    </p:spTree>
    <p:extLst>
      <p:ext uri="{BB962C8B-B14F-4D97-AF65-F5344CB8AC3E}">
        <p14:creationId xmlns:p14="http://schemas.microsoft.com/office/powerpoint/2010/main" val="147423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Implementing these proposed activities will allow the Department to provide:</a:t>
            </a:r>
          </a:p>
          <a:p>
            <a:pPr marL="285750" marR="0" indent="-285750">
              <a:spcBef>
                <a:spcPts val="0"/>
              </a:spcBef>
              <a:spcAft>
                <a:spcPts val="0"/>
              </a:spcAft>
              <a:buFont typeface="Arial" panose="020B0604020202020204" pitchFamily="34" charset="0"/>
              <a:buChar char="•"/>
            </a:pPr>
            <a:r>
              <a:rPr lang="en-US" sz="1200" dirty="0">
                <a:effectLst/>
                <a:latin typeface="Aptos" panose="020B0004020202020204" pitchFamily="34" charset="0"/>
                <a:ea typeface="Aptos" panose="020B0004020202020204" pitchFamily="34" charset="0"/>
                <a:cs typeface="Times New Roman" panose="02020603050405020304" pitchFamily="18" charset="0"/>
              </a:rPr>
              <a:t>stabilization, infrastructure, and infill support for 134 households </a:t>
            </a:r>
          </a:p>
          <a:p>
            <a:pPr marL="285750" marR="0" indent="-285750">
              <a:spcBef>
                <a:spcPts val="0"/>
              </a:spcBef>
              <a:spcAft>
                <a:spcPts val="0"/>
              </a:spcAft>
              <a:buFont typeface="Arial" panose="020B0604020202020204" pitchFamily="34" charset="0"/>
              <a:buChar char="•"/>
            </a:pPr>
            <a:r>
              <a:rPr lang="en-US" sz="12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Infrastructure improvements for 471 households; and</a:t>
            </a:r>
          </a:p>
          <a:p>
            <a:pPr marL="285750" marR="0" indent="-285750">
              <a:spcBef>
                <a:spcPts val="0"/>
              </a:spcBef>
              <a:spcAft>
                <a:spcPts val="0"/>
              </a:spcAft>
              <a:buFont typeface="Arial" panose="020B0604020202020204" pitchFamily="34" charset="0"/>
              <a:buChar char="•"/>
            </a:pPr>
            <a:r>
              <a:rPr lang="en-US" sz="12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Preservation for 133 households. </a:t>
            </a:r>
          </a:p>
          <a:p>
            <a:pPr marL="0" marR="0">
              <a:spcBef>
                <a:spcPts val="0"/>
              </a:spcBef>
              <a:spcAft>
                <a:spcPts val="0"/>
              </a:spcAft>
            </a:pPr>
            <a:r>
              <a:rPr lang="en-US" sz="12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Completing 25 projects across 21 mobile home communities, for a total of 763 homes preserved or created.</a:t>
            </a:r>
          </a:p>
          <a:p>
            <a:pPr marL="0" marR="0">
              <a:spcBef>
                <a:spcPts val="0"/>
              </a:spcBef>
              <a:spcAft>
                <a:spcPts val="0"/>
              </a:spcAft>
            </a:pPr>
            <a:endParaRPr lang="en-US" sz="12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a:spcBef>
                <a:spcPts val="0"/>
              </a:spcBef>
              <a:spcAft>
                <a:spcPts val="0"/>
              </a:spcAft>
            </a:pPr>
            <a:r>
              <a:rPr lang="en-US" sz="12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addition, </a:t>
            </a:r>
            <a:r>
              <a:rPr lang="en-US" sz="1200" dirty="0">
                <a:effectLst/>
                <a:latin typeface="Aptos" panose="020B0004020202020204" pitchFamily="34" charset="0"/>
                <a:ea typeface="Aptos" panose="020B0004020202020204" pitchFamily="34" charset="0"/>
                <a:cs typeface="Times New Roman" panose="02020603050405020304" pitchFamily="18" charset="0"/>
              </a:rPr>
              <a:t>NWMT provides ongoing technical assistance to communities, including assistance with implementing community plans such as capital improvements and community management, assistance with governance of the ROCs including training and education for members and leadership, assistance with loan and grant compliance, and support with community projects</a:t>
            </a:r>
            <a:r>
              <a:rPr lang="en-US" sz="12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29DD8664-16AA-45DF-BED1-6D91A90D8768}" type="slidenum">
              <a:rPr lang="en-US" smtClean="0"/>
              <a:t>5</a:t>
            </a:fld>
            <a:endParaRPr lang="en-US" dirty="0"/>
          </a:p>
        </p:txBody>
      </p:sp>
    </p:spTree>
    <p:extLst>
      <p:ext uri="{BB962C8B-B14F-4D97-AF65-F5344CB8AC3E}">
        <p14:creationId xmlns:p14="http://schemas.microsoft.com/office/powerpoint/2010/main" val="351901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Aptos" panose="020B0004020202020204" pitchFamily="34" charset="0"/>
              </a:rPr>
              <a:t>All proposed activities will meet the CDBG national objective of providing benefit to LMI persons. All PRICE activities will assist in preserving and revitalizing MHCs. This work will be conducted across multiple sites and is focused on advancing projects with existing affordable housing partners including NWMT, HRDC, Community Land Trusts, and other non-profit partners active in this sector. The projects have been selected based on impact to LMI people and distressed communities, alignment with national objectives, and with local community housing priorities, readiness for completion within the six-year grant period, and commitment to long-term affordability with a preference for permanent affordability through resident ownership and/or community land trusts.</a:t>
            </a:r>
          </a:p>
          <a:p>
            <a:pPr marL="0" marR="0">
              <a:spcBef>
                <a:spcPts val="0"/>
              </a:spcBef>
              <a:spcAft>
                <a:spcPts val="1200"/>
              </a:spcAft>
            </a:pPr>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9DD8664-16AA-45DF-BED1-6D91A90D8768}" type="slidenum">
              <a:rPr lang="en-US" smtClean="0"/>
              <a:t>6</a:t>
            </a:fld>
            <a:endParaRPr lang="en-US" dirty="0"/>
          </a:p>
        </p:txBody>
      </p:sp>
    </p:spTree>
    <p:extLst>
      <p:ext uri="{BB962C8B-B14F-4D97-AF65-F5344CB8AC3E}">
        <p14:creationId xmlns:p14="http://schemas.microsoft.com/office/powerpoint/2010/main" val="101409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 am now available to answer any questions you may have and welcome your feedback.</a:t>
            </a:r>
          </a:p>
          <a:p>
            <a:endParaRPr lang="en-US" dirty="0"/>
          </a:p>
          <a:p>
            <a:endParaRPr lang="en-US" dirty="0"/>
          </a:p>
        </p:txBody>
      </p:sp>
      <p:sp>
        <p:nvSpPr>
          <p:cNvPr id="4" name="Slide Number Placeholder 3"/>
          <p:cNvSpPr>
            <a:spLocks noGrp="1"/>
          </p:cNvSpPr>
          <p:nvPr>
            <p:ph type="sldNum" sz="quarter" idx="5"/>
          </p:nvPr>
        </p:nvSpPr>
        <p:spPr/>
        <p:txBody>
          <a:bodyPr/>
          <a:lstStyle/>
          <a:p>
            <a:fld id="{29DD8664-16AA-45DF-BED1-6D91A90D8768}" type="slidenum">
              <a:rPr lang="en-US" smtClean="0"/>
              <a:t>7</a:t>
            </a:fld>
            <a:endParaRPr lang="en-US" dirty="0"/>
          </a:p>
        </p:txBody>
      </p:sp>
    </p:spTree>
    <p:extLst>
      <p:ext uri="{BB962C8B-B14F-4D97-AF65-F5344CB8AC3E}">
        <p14:creationId xmlns:p14="http://schemas.microsoft.com/office/powerpoint/2010/main" val="146169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2098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84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78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9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8088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9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925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844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90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249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999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rcRect/>
          <a:stretch/>
        </p:blipFill>
        <p:spPr>
          <a:xfrm>
            <a:off x="0" y="6216476"/>
            <a:ext cx="12188952" cy="641524"/>
          </a:xfrm>
          <a:prstGeom prst="rect">
            <a:avLst/>
          </a:prstGeom>
        </p:spPr>
      </p:pic>
    </p:spTree>
    <p:extLst>
      <p:ext uri="{BB962C8B-B14F-4D97-AF65-F5344CB8AC3E}">
        <p14:creationId xmlns:p14="http://schemas.microsoft.com/office/powerpoint/2010/main" val="43414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BE497019-8F75-4162-90BC-0F7004CD0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5186" y="36156"/>
            <a:ext cx="1505986" cy="1472520"/>
          </a:xfrm>
          <a:prstGeom prst="rect">
            <a:avLst/>
          </a:prstGeom>
        </p:spPr>
      </p:pic>
      <p:sp>
        <p:nvSpPr>
          <p:cNvPr id="10" name="Title 1">
            <a:extLst>
              <a:ext uri="{FF2B5EF4-FFF2-40B4-BE49-F238E27FC236}">
                <a16:creationId xmlns:a16="http://schemas.microsoft.com/office/drawing/2014/main" id="{28708CF6-BEF3-4EE8-8B1E-812F54D24E35}"/>
              </a:ext>
            </a:extLst>
          </p:cNvPr>
          <p:cNvSpPr>
            <a:spLocks noGrp="1"/>
          </p:cNvSpPr>
          <p:nvPr>
            <p:ph type="title"/>
          </p:nvPr>
        </p:nvSpPr>
        <p:spPr>
          <a:xfrm>
            <a:off x="533400" y="185834"/>
            <a:ext cx="9811786" cy="1173163"/>
          </a:xfrm>
        </p:spPr>
        <p:txBody>
          <a:bodyPr>
            <a:normAutofit fontScale="90000"/>
          </a:bodyPr>
          <a:lstStyle/>
          <a:p>
            <a:r>
              <a:rPr lang="en-US" sz="3600" dirty="0">
                <a:solidFill>
                  <a:schemeClr val="accent5"/>
                </a:solidFill>
              </a:rPr>
              <a:t>PRESERVATION AND REINVESTMENT INITIATIVE FOR COMMUNITY ENHANCEMENT (PRICE) Montana Housing</a:t>
            </a:r>
          </a:p>
        </p:txBody>
      </p:sp>
      <p:pic>
        <p:nvPicPr>
          <p:cNvPr id="1026" name="Picture 2">
            <a:extLst>
              <a:ext uri="{FF2B5EF4-FFF2-40B4-BE49-F238E27FC236}">
                <a16:creationId xmlns:a16="http://schemas.microsoft.com/office/drawing/2014/main" id="{60E7E1D6-6FCE-0E25-BDE3-00B645D1BCF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78690" y="1600199"/>
            <a:ext cx="6035040" cy="452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35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CAF92-6B03-478B-BF26-75256C3BD02E}"/>
              </a:ext>
            </a:extLst>
          </p:cNvPr>
          <p:cNvSpPr>
            <a:spLocks noGrp="1"/>
          </p:cNvSpPr>
          <p:nvPr>
            <p:ph idx="1"/>
          </p:nvPr>
        </p:nvSpPr>
        <p:spPr>
          <a:xfrm>
            <a:off x="1799707" y="1506580"/>
            <a:ext cx="8592586" cy="4818020"/>
          </a:xfrm>
        </p:spPr>
        <p:txBody>
          <a:bodyPr>
            <a:normAutofit/>
          </a:bodyPr>
          <a:lstStyle/>
          <a:p>
            <a:pPr>
              <a:spcBef>
                <a:spcPts val="600"/>
              </a:spcBef>
              <a:buFont typeface="Wingdings" panose="05000000000000000000" pitchFamily="2" charset="2"/>
              <a:buChar char="§"/>
            </a:pPr>
            <a:r>
              <a:rPr lang="en-US" sz="3600" dirty="0"/>
              <a:t>Competitive grants (25 Awards)</a:t>
            </a:r>
          </a:p>
          <a:p>
            <a:pPr>
              <a:spcBef>
                <a:spcPts val="600"/>
              </a:spcBef>
              <a:buFont typeface="Wingdings" panose="05000000000000000000" pitchFamily="2" charset="2"/>
              <a:buChar char="§"/>
            </a:pPr>
            <a:r>
              <a:rPr lang="en-US" sz="3600" dirty="0"/>
              <a:t>$200 million ($5M min/$75M max)</a:t>
            </a:r>
          </a:p>
          <a:p>
            <a:pPr>
              <a:spcBef>
                <a:spcPts val="600"/>
              </a:spcBef>
              <a:buFont typeface="Wingdings" panose="05000000000000000000" pitchFamily="2" charset="2"/>
              <a:buChar char="§"/>
            </a:pPr>
            <a:r>
              <a:rPr lang="en-US" sz="3600" dirty="0"/>
              <a:t>Preservation and revitalization of manufactured housing communities.</a:t>
            </a:r>
          </a:p>
          <a:p>
            <a:pPr>
              <a:spcBef>
                <a:spcPts val="600"/>
              </a:spcBef>
              <a:buFont typeface="Wingdings" panose="05000000000000000000" pitchFamily="2" charset="2"/>
              <a:buChar char="§"/>
            </a:pPr>
            <a:r>
              <a:rPr lang="en-US" sz="3600" dirty="0"/>
              <a:t>PRICE is a component of the Community Development Block Grant (CDBG) program</a:t>
            </a:r>
          </a:p>
          <a:p>
            <a:pPr>
              <a:spcBef>
                <a:spcPts val="600"/>
              </a:spcBef>
              <a:buFont typeface="Wingdings" panose="05000000000000000000" pitchFamily="2" charset="2"/>
              <a:buChar char="§"/>
            </a:pPr>
            <a:endParaRPr lang="en-US" sz="3600" dirty="0"/>
          </a:p>
          <a:p>
            <a:pPr>
              <a:spcBef>
                <a:spcPts val="600"/>
              </a:spcBef>
              <a:buFont typeface="Wingdings" panose="05000000000000000000" pitchFamily="2" charset="2"/>
              <a:buChar char="§"/>
            </a:pPr>
            <a:endParaRPr lang="en-US" sz="3100" dirty="0"/>
          </a:p>
          <a:p>
            <a:pPr marL="0" indent="0">
              <a:spcBef>
                <a:spcPts val="600"/>
              </a:spcBef>
              <a:buNone/>
            </a:pPr>
            <a:endParaRPr lang="en-US" sz="3100" dirty="0"/>
          </a:p>
          <a:p>
            <a:pPr marL="0" indent="0">
              <a:spcBef>
                <a:spcPts val="600"/>
              </a:spcBef>
              <a:buNone/>
            </a:pPr>
            <a:endParaRPr lang="en-US" sz="2000" dirty="0">
              <a:solidFill>
                <a:schemeClr val="accent6"/>
              </a:solidFill>
              <a:cs typeface="Arial"/>
            </a:endParaRPr>
          </a:p>
        </p:txBody>
      </p:sp>
      <p:sp>
        <p:nvSpPr>
          <p:cNvPr id="10" name="Title 1">
            <a:extLst>
              <a:ext uri="{FF2B5EF4-FFF2-40B4-BE49-F238E27FC236}">
                <a16:creationId xmlns:a16="http://schemas.microsoft.com/office/drawing/2014/main" id="{28708CF6-BEF3-4EE8-8B1E-812F54D24E35}"/>
              </a:ext>
            </a:extLst>
          </p:cNvPr>
          <p:cNvSpPr>
            <a:spLocks noGrp="1"/>
          </p:cNvSpPr>
          <p:nvPr>
            <p:ph type="title"/>
          </p:nvPr>
        </p:nvSpPr>
        <p:spPr>
          <a:xfrm>
            <a:off x="560614" y="199868"/>
            <a:ext cx="9811786" cy="1143000"/>
          </a:xfrm>
        </p:spPr>
        <p:txBody>
          <a:bodyPr>
            <a:normAutofit/>
          </a:bodyPr>
          <a:lstStyle/>
          <a:p>
            <a:r>
              <a:rPr lang="en-US" sz="3200" dirty="0">
                <a:solidFill>
                  <a:schemeClr val="accent5"/>
                </a:solidFill>
              </a:rPr>
              <a:t>Overview</a:t>
            </a:r>
          </a:p>
        </p:txBody>
      </p:sp>
    </p:spTree>
    <p:extLst>
      <p:ext uri="{BB962C8B-B14F-4D97-AF65-F5344CB8AC3E}">
        <p14:creationId xmlns:p14="http://schemas.microsoft.com/office/powerpoint/2010/main" val="102623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5498-4F52-2D1C-D37D-46A1EE86B43F}"/>
              </a:ext>
            </a:extLst>
          </p:cNvPr>
          <p:cNvSpPr>
            <a:spLocks noGrp="1"/>
          </p:cNvSpPr>
          <p:nvPr>
            <p:ph type="title"/>
          </p:nvPr>
        </p:nvSpPr>
        <p:spPr>
          <a:xfrm>
            <a:off x="457200" y="13915"/>
            <a:ext cx="11277600" cy="1143000"/>
          </a:xfrm>
        </p:spPr>
        <p:txBody>
          <a:bodyPr>
            <a:normAutofit/>
          </a:bodyPr>
          <a:lstStyle/>
          <a:p>
            <a:r>
              <a:rPr lang="en-US" sz="3200" dirty="0">
                <a:solidFill>
                  <a:schemeClr val="accent5"/>
                </a:solidFill>
              </a:rPr>
              <a:t>PRICE</a:t>
            </a:r>
          </a:p>
        </p:txBody>
      </p:sp>
      <p:graphicFrame>
        <p:nvGraphicFramePr>
          <p:cNvPr id="7" name="Table 4">
            <a:extLst>
              <a:ext uri="{FF2B5EF4-FFF2-40B4-BE49-F238E27FC236}">
                <a16:creationId xmlns:a16="http://schemas.microsoft.com/office/drawing/2014/main" id="{EB472CDA-D3BE-69C4-17EC-5161EDE11175}"/>
              </a:ext>
            </a:extLst>
          </p:cNvPr>
          <p:cNvGraphicFramePr>
            <a:graphicFrameLocks noGrp="1"/>
          </p:cNvGraphicFramePr>
          <p:nvPr>
            <p:extLst>
              <p:ext uri="{D42A27DB-BD31-4B8C-83A1-F6EECF244321}">
                <p14:modId xmlns:p14="http://schemas.microsoft.com/office/powerpoint/2010/main" val="827427703"/>
              </p:ext>
            </p:extLst>
          </p:nvPr>
        </p:nvGraphicFramePr>
        <p:xfrm>
          <a:off x="1371600" y="859816"/>
          <a:ext cx="9448800" cy="5218440"/>
        </p:xfrm>
        <a:graphic>
          <a:graphicData uri="http://schemas.openxmlformats.org/drawingml/2006/table">
            <a:tbl>
              <a:tblPr firstRow="1" bandRow="1">
                <a:tableStyleId>{5C22544A-7EE6-4342-B048-85BDC9FD1C3A}</a:tableStyleId>
              </a:tblPr>
              <a:tblGrid>
                <a:gridCol w="9448800">
                  <a:extLst>
                    <a:ext uri="{9D8B030D-6E8A-4147-A177-3AD203B41FA5}">
                      <a16:colId xmlns:a16="http://schemas.microsoft.com/office/drawing/2014/main" val="4285905541"/>
                    </a:ext>
                  </a:extLst>
                </a:gridCol>
              </a:tblGrid>
              <a:tr h="633190">
                <a:tc>
                  <a:txBody>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lang="en-US" sz="2800" dirty="0">
                          <a:solidFill>
                            <a:schemeClr val="tx1"/>
                          </a:solidFill>
                        </a:rPr>
                        <a:t>Eligible Uses</a:t>
                      </a:r>
                    </a:p>
                  </a:txBody>
                  <a:tcPr/>
                </a:tc>
                <a:extLst>
                  <a:ext uri="{0D108BD9-81ED-4DB2-BD59-A6C34878D82A}">
                    <a16:rowId xmlns:a16="http://schemas.microsoft.com/office/drawing/2014/main" val="3986975861"/>
                  </a:ext>
                </a:extLst>
              </a:tr>
              <a:tr h="633190">
                <a:tc>
                  <a:txBody>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lang="en-US" sz="2400" b="0" dirty="0">
                          <a:solidFill>
                            <a:schemeClr val="tx1"/>
                          </a:solidFill>
                        </a:rPr>
                        <a:t>ACQUISITION</a:t>
                      </a:r>
                    </a:p>
                  </a:txBody>
                  <a:tcPr/>
                </a:tc>
                <a:extLst>
                  <a:ext uri="{0D108BD9-81ED-4DB2-BD59-A6C34878D82A}">
                    <a16:rowId xmlns:a16="http://schemas.microsoft.com/office/drawing/2014/main" val="796224078"/>
                  </a:ext>
                </a:extLst>
              </a:tr>
              <a:tr h="672105">
                <a:tc>
                  <a:txBody>
                    <a:bodyPr/>
                    <a:lstStyle/>
                    <a:p>
                      <a:pPr algn="ctr">
                        <a:lnSpc>
                          <a:spcPct val="150000"/>
                        </a:lnSpc>
                        <a:spcBef>
                          <a:spcPts val="600"/>
                        </a:spcBef>
                        <a:spcAft>
                          <a:spcPts val="600"/>
                        </a:spcAft>
                      </a:pPr>
                      <a:r>
                        <a:rPr lang="en-US" sz="2400" b="0" i="0" u="none" strike="noStrike" kern="1200" baseline="0" dirty="0">
                          <a:solidFill>
                            <a:schemeClr val="dk1"/>
                          </a:solidFill>
                          <a:latin typeface="+mn-lt"/>
                          <a:ea typeface="+mn-ea"/>
                          <a:cs typeface="+mn-cs"/>
                        </a:rPr>
                        <a:t>INFRASTRUCTURE</a:t>
                      </a:r>
                      <a:endParaRPr lang="en-US" sz="2400" b="0" dirty="0">
                        <a:solidFill>
                          <a:schemeClr val="tx1"/>
                        </a:solidFill>
                      </a:endParaRPr>
                    </a:p>
                  </a:txBody>
                  <a:tcPr anchor="ctr"/>
                </a:tc>
                <a:extLst>
                  <a:ext uri="{0D108BD9-81ED-4DB2-BD59-A6C34878D82A}">
                    <a16:rowId xmlns:a16="http://schemas.microsoft.com/office/drawing/2014/main" val="3827148133"/>
                  </a:ext>
                </a:extLst>
              </a:tr>
              <a:tr h="486843">
                <a:tc>
                  <a:txBody>
                    <a:bodyPr/>
                    <a:lstStyle/>
                    <a:p>
                      <a:pPr algn="ctr">
                        <a:lnSpc>
                          <a:spcPct val="150000"/>
                        </a:lnSpc>
                        <a:spcBef>
                          <a:spcPts val="600"/>
                        </a:spcBef>
                        <a:spcAft>
                          <a:spcPts val="600"/>
                        </a:spcAft>
                      </a:pPr>
                      <a:r>
                        <a:rPr lang="en-US" sz="2400" b="0" i="0" u="none" strike="noStrike" kern="1200" baseline="0" dirty="0">
                          <a:solidFill>
                            <a:schemeClr val="dk1"/>
                          </a:solidFill>
                          <a:latin typeface="+mn-lt"/>
                          <a:ea typeface="+mn-ea"/>
                          <a:cs typeface="+mn-cs"/>
                        </a:rPr>
                        <a:t>PLANNING</a:t>
                      </a:r>
                      <a:endParaRPr lang="en-US" sz="2400" b="0" dirty="0"/>
                    </a:p>
                  </a:txBody>
                  <a:tcPr anchor="ctr"/>
                </a:tc>
                <a:extLst>
                  <a:ext uri="{0D108BD9-81ED-4DB2-BD59-A6C34878D82A}">
                    <a16:rowId xmlns:a16="http://schemas.microsoft.com/office/drawing/2014/main" val="2398302100"/>
                  </a:ext>
                </a:extLst>
              </a:tr>
              <a:tr h="672105">
                <a:tc>
                  <a:txBody>
                    <a:bodyPr/>
                    <a:lstStyle/>
                    <a:p>
                      <a:pPr algn="ctr">
                        <a:lnSpc>
                          <a:spcPct val="150000"/>
                        </a:lnSpc>
                        <a:spcBef>
                          <a:spcPts val="600"/>
                        </a:spcBef>
                        <a:spcAft>
                          <a:spcPts val="600"/>
                        </a:spcAft>
                      </a:pPr>
                      <a:r>
                        <a:rPr lang="en-US" sz="2400" b="0" i="0" u="none" strike="noStrike" kern="1200" baseline="0" dirty="0">
                          <a:solidFill>
                            <a:schemeClr val="dk1"/>
                          </a:solidFill>
                          <a:latin typeface="+mn-lt"/>
                          <a:ea typeface="+mn-ea"/>
                          <a:cs typeface="+mn-cs"/>
                        </a:rPr>
                        <a:t>REPAIR, REHAB, REPLACE</a:t>
                      </a:r>
                      <a:endParaRPr lang="en-US" sz="2400" b="0" dirty="0"/>
                    </a:p>
                  </a:txBody>
                  <a:tcPr anchor="ctr"/>
                </a:tc>
                <a:extLst>
                  <a:ext uri="{0D108BD9-81ED-4DB2-BD59-A6C34878D82A}">
                    <a16:rowId xmlns:a16="http://schemas.microsoft.com/office/drawing/2014/main" val="2495019044"/>
                  </a:ext>
                </a:extLst>
              </a:tr>
              <a:tr h="672105">
                <a:tc>
                  <a:txBody>
                    <a:bodyPr/>
                    <a:lstStyle/>
                    <a:p>
                      <a:pPr algn="ctr">
                        <a:lnSpc>
                          <a:spcPct val="150000"/>
                        </a:lnSpc>
                        <a:spcBef>
                          <a:spcPts val="600"/>
                        </a:spcBef>
                        <a:spcAft>
                          <a:spcPts val="600"/>
                        </a:spcAft>
                      </a:pPr>
                      <a:r>
                        <a:rPr lang="en-US" sz="2400" b="0" dirty="0"/>
                        <a:t>RESIDENT AND COMMUNITY SERVICES</a:t>
                      </a:r>
                    </a:p>
                  </a:txBody>
                  <a:tcPr anchor="ctr"/>
                </a:tc>
                <a:extLst>
                  <a:ext uri="{0D108BD9-81ED-4DB2-BD59-A6C34878D82A}">
                    <a16:rowId xmlns:a16="http://schemas.microsoft.com/office/drawing/2014/main" val="2835962860"/>
                  </a:ext>
                </a:extLst>
              </a:tr>
              <a:tr h="672105">
                <a:tc>
                  <a:txBody>
                    <a:bodyPr/>
                    <a:lstStyle/>
                    <a:p>
                      <a:pPr algn="ctr">
                        <a:lnSpc>
                          <a:spcPct val="150000"/>
                        </a:lnSpc>
                        <a:spcBef>
                          <a:spcPts val="600"/>
                        </a:spcBef>
                        <a:spcAft>
                          <a:spcPts val="600"/>
                        </a:spcAft>
                      </a:pPr>
                      <a:r>
                        <a:rPr lang="en-US" sz="2400" b="0" dirty="0"/>
                        <a:t>RESILIENCE</a:t>
                      </a:r>
                    </a:p>
                  </a:txBody>
                  <a:tcPr anchor="ctr"/>
                </a:tc>
                <a:extLst>
                  <a:ext uri="{0D108BD9-81ED-4DB2-BD59-A6C34878D82A}">
                    <a16:rowId xmlns:a16="http://schemas.microsoft.com/office/drawing/2014/main" val="991265190"/>
                  </a:ext>
                </a:extLst>
              </a:tr>
              <a:tr h="672105">
                <a:tc>
                  <a:txBody>
                    <a:bodyPr/>
                    <a:lstStyle/>
                    <a:p>
                      <a:pPr algn="ctr">
                        <a:lnSpc>
                          <a:spcPct val="150000"/>
                        </a:lnSpc>
                        <a:spcBef>
                          <a:spcPts val="600"/>
                        </a:spcBef>
                        <a:spcAft>
                          <a:spcPts val="600"/>
                        </a:spcAft>
                      </a:pPr>
                      <a:r>
                        <a:rPr lang="en-US" sz="2400" b="0"/>
                        <a:t>ENVIRONMENTAL </a:t>
                      </a:r>
                      <a:r>
                        <a:rPr lang="en-US" sz="2400" b="0" dirty="0"/>
                        <a:t>IMPROVEMENT</a:t>
                      </a:r>
                    </a:p>
                  </a:txBody>
                  <a:tcPr anchor="ctr"/>
                </a:tc>
                <a:extLst>
                  <a:ext uri="{0D108BD9-81ED-4DB2-BD59-A6C34878D82A}">
                    <a16:rowId xmlns:a16="http://schemas.microsoft.com/office/drawing/2014/main" val="174693625"/>
                  </a:ext>
                </a:extLst>
              </a:tr>
            </a:tbl>
          </a:graphicData>
        </a:graphic>
      </p:graphicFrame>
    </p:spTree>
    <p:extLst>
      <p:ext uri="{BB962C8B-B14F-4D97-AF65-F5344CB8AC3E}">
        <p14:creationId xmlns:p14="http://schemas.microsoft.com/office/powerpoint/2010/main" val="352074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186D01F5-0902-00D3-863A-0228B823F362}"/>
              </a:ext>
            </a:extLst>
          </p:cNvPr>
          <p:cNvCxnSpPr>
            <a:cxnSpLocks/>
          </p:cNvCxnSpPr>
          <p:nvPr/>
        </p:nvCxnSpPr>
        <p:spPr>
          <a:xfrm>
            <a:off x="3566522" y="2105930"/>
            <a:ext cx="776878" cy="337676"/>
          </a:xfrm>
          <a:prstGeom prst="line">
            <a:avLst/>
          </a:prstGeom>
        </p:spPr>
        <p:style>
          <a:lnRef idx="3">
            <a:schemeClr val="accent5"/>
          </a:lnRef>
          <a:fillRef idx="0">
            <a:schemeClr val="accent5"/>
          </a:fillRef>
          <a:effectRef idx="2">
            <a:schemeClr val="accent5"/>
          </a:effectRef>
          <a:fontRef idx="minor">
            <a:schemeClr val="tx1"/>
          </a:fontRef>
        </p:style>
      </p:cxnSp>
      <p:cxnSp>
        <p:nvCxnSpPr>
          <p:cNvPr id="47" name="Straight Connector 46">
            <a:extLst>
              <a:ext uri="{FF2B5EF4-FFF2-40B4-BE49-F238E27FC236}">
                <a16:creationId xmlns:a16="http://schemas.microsoft.com/office/drawing/2014/main" id="{077549AC-3C4C-C582-161F-BDA66647FF51}"/>
              </a:ext>
            </a:extLst>
          </p:cNvPr>
          <p:cNvCxnSpPr>
            <a:cxnSpLocks/>
          </p:cNvCxnSpPr>
          <p:nvPr/>
        </p:nvCxnSpPr>
        <p:spPr>
          <a:xfrm>
            <a:off x="7447628" y="3377727"/>
            <a:ext cx="1081091" cy="691793"/>
          </a:xfrm>
          <a:prstGeom prst="line">
            <a:avLst/>
          </a:prstGeom>
        </p:spPr>
        <p:style>
          <a:lnRef idx="3">
            <a:schemeClr val="accent5"/>
          </a:lnRef>
          <a:fillRef idx="0">
            <a:schemeClr val="accent5"/>
          </a:fillRef>
          <a:effectRef idx="2">
            <a:schemeClr val="accent5"/>
          </a:effectRef>
          <a:fontRef idx="minor">
            <a:schemeClr val="tx1"/>
          </a:fontRef>
        </p:style>
      </p:cxnSp>
      <p:cxnSp>
        <p:nvCxnSpPr>
          <p:cNvPr id="60" name="Straight Connector 59">
            <a:extLst>
              <a:ext uri="{FF2B5EF4-FFF2-40B4-BE49-F238E27FC236}">
                <a16:creationId xmlns:a16="http://schemas.microsoft.com/office/drawing/2014/main" id="{28849E7E-07E6-E374-1A36-B9B4D3F4E358}"/>
              </a:ext>
            </a:extLst>
          </p:cNvPr>
          <p:cNvCxnSpPr>
            <a:cxnSpLocks/>
          </p:cNvCxnSpPr>
          <p:nvPr/>
        </p:nvCxnSpPr>
        <p:spPr>
          <a:xfrm flipH="1">
            <a:off x="3467339" y="3426871"/>
            <a:ext cx="1101128" cy="687929"/>
          </a:xfrm>
          <a:prstGeom prst="line">
            <a:avLst/>
          </a:prstGeom>
        </p:spPr>
        <p:style>
          <a:lnRef idx="3">
            <a:schemeClr val="accent5"/>
          </a:lnRef>
          <a:fillRef idx="0">
            <a:schemeClr val="accent5"/>
          </a:fillRef>
          <a:effectRef idx="2">
            <a:schemeClr val="accent5"/>
          </a:effectRef>
          <a:fontRef idx="minor">
            <a:schemeClr val="tx1"/>
          </a:fontRef>
        </p:style>
      </p:cxnSp>
      <p:sp>
        <p:nvSpPr>
          <p:cNvPr id="2" name="Title 1">
            <a:extLst>
              <a:ext uri="{FF2B5EF4-FFF2-40B4-BE49-F238E27FC236}">
                <a16:creationId xmlns:a16="http://schemas.microsoft.com/office/drawing/2014/main" id="{92E03E9F-C1E9-CE7B-6AEB-D14BCD4B66D8}"/>
              </a:ext>
            </a:extLst>
          </p:cNvPr>
          <p:cNvSpPr>
            <a:spLocks noGrp="1"/>
          </p:cNvSpPr>
          <p:nvPr>
            <p:ph type="title"/>
          </p:nvPr>
        </p:nvSpPr>
        <p:spPr>
          <a:xfrm>
            <a:off x="228600" y="178636"/>
            <a:ext cx="11734800" cy="835052"/>
          </a:xfrm>
        </p:spPr>
        <p:txBody>
          <a:bodyPr>
            <a:normAutofit/>
          </a:bodyPr>
          <a:lstStyle/>
          <a:p>
            <a:r>
              <a:rPr lang="en-US" dirty="0">
                <a:solidFill>
                  <a:schemeClr val="accent5">
                    <a:lumMod val="50000"/>
                  </a:schemeClr>
                </a:solidFill>
              </a:rPr>
              <a:t>GOALS AND OBJECTIVES</a:t>
            </a:r>
          </a:p>
        </p:txBody>
      </p:sp>
      <p:sp>
        <p:nvSpPr>
          <p:cNvPr id="6" name="Oval 5">
            <a:extLst>
              <a:ext uri="{FF2B5EF4-FFF2-40B4-BE49-F238E27FC236}">
                <a16:creationId xmlns:a16="http://schemas.microsoft.com/office/drawing/2014/main" id="{1475D7B0-BD40-5C49-8CFF-058EF45B6210}"/>
              </a:ext>
            </a:extLst>
          </p:cNvPr>
          <p:cNvSpPr/>
          <p:nvPr/>
        </p:nvSpPr>
        <p:spPr>
          <a:xfrm>
            <a:off x="1220991" y="1157486"/>
            <a:ext cx="2362200" cy="164876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737E18CF-CE4F-8A4D-5088-D762FA9CE5AE}"/>
              </a:ext>
            </a:extLst>
          </p:cNvPr>
          <p:cNvSpPr txBox="1"/>
          <p:nvPr/>
        </p:nvSpPr>
        <p:spPr>
          <a:xfrm>
            <a:off x="1381573" y="1461855"/>
            <a:ext cx="2130496" cy="923330"/>
          </a:xfrm>
          <a:prstGeom prst="rect">
            <a:avLst/>
          </a:prstGeom>
          <a:noFill/>
        </p:spPr>
        <p:txBody>
          <a:bodyPr wrap="square" rtlCol="0">
            <a:spAutoFit/>
          </a:bodyPr>
          <a:lstStyle/>
          <a:p>
            <a:pPr lvl="0" algn="ctr"/>
            <a:r>
              <a:rPr lang="en-US" b="1" dirty="0"/>
              <a:t>Increase Housing Supply and Affordability.</a:t>
            </a:r>
          </a:p>
        </p:txBody>
      </p:sp>
      <p:sp>
        <p:nvSpPr>
          <p:cNvPr id="16" name="Oval 15">
            <a:extLst>
              <a:ext uri="{FF2B5EF4-FFF2-40B4-BE49-F238E27FC236}">
                <a16:creationId xmlns:a16="http://schemas.microsoft.com/office/drawing/2014/main" id="{F2C02AFD-63A5-CBFB-B5C1-EF2C34241BD5}"/>
              </a:ext>
            </a:extLst>
          </p:cNvPr>
          <p:cNvSpPr/>
          <p:nvPr/>
        </p:nvSpPr>
        <p:spPr>
          <a:xfrm>
            <a:off x="4800598" y="4442588"/>
            <a:ext cx="2362200" cy="164876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DB0D65D3-789B-038E-E247-35DD71DEC056}"/>
              </a:ext>
            </a:extLst>
          </p:cNvPr>
          <p:cNvSpPr txBox="1"/>
          <p:nvPr/>
        </p:nvSpPr>
        <p:spPr>
          <a:xfrm>
            <a:off x="5072980" y="4827285"/>
            <a:ext cx="2046040" cy="954107"/>
          </a:xfrm>
          <a:prstGeom prst="rect">
            <a:avLst/>
          </a:prstGeom>
          <a:noFill/>
        </p:spPr>
        <p:txBody>
          <a:bodyPr wrap="square" rtlCol="0">
            <a:spAutoFit/>
          </a:bodyPr>
          <a:lstStyle/>
          <a:p>
            <a:pPr lvl="0"/>
            <a:r>
              <a:rPr lang="en-US" sz="1400" b="1" dirty="0"/>
              <a:t>Promote Homeownership – Advance Resident Owned Communities. </a:t>
            </a:r>
          </a:p>
        </p:txBody>
      </p:sp>
      <p:sp>
        <p:nvSpPr>
          <p:cNvPr id="19" name="Oval 18">
            <a:extLst>
              <a:ext uri="{FF2B5EF4-FFF2-40B4-BE49-F238E27FC236}">
                <a16:creationId xmlns:a16="http://schemas.microsoft.com/office/drawing/2014/main" id="{CCA36803-13E0-4432-2A42-DCED08DC0A84}"/>
              </a:ext>
            </a:extLst>
          </p:cNvPr>
          <p:cNvSpPr/>
          <p:nvPr/>
        </p:nvSpPr>
        <p:spPr>
          <a:xfrm>
            <a:off x="1265721" y="3618203"/>
            <a:ext cx="2362200" cy="164876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0AAA8BF8-C08A-C51D-3EDE-28E9C51A4A91}"/>
              </a:ext>
            </a:extLst>
          </p:cNvPr>
          <p:cNvSpPr txBox="1"/>
          <p:nvPr/>
        </p:nvSpPr>
        <p:spPr>
          <a:xfrm>
            <a:off x="1519071" y="3857811"/>
            <a:ext cx="1855500" cy="1169551"/>
          </a:xfrm>
          <a:prstGeom prst="rect">
            <a:avLst/>
          </a:prstGeom>
          <a:noFill/>
        </p:spPr>
        <p:txBody>
          <a:bodyPr wrap="square" rtlCol="0">
            <a:spAutoFit/>
          </a:bodyPr>
          <a:lstStyle/>
          <a:p>
            <a:pPr lvl="0" algn="ctr"/>
            <a:r>
              <a:rPr lang="en-US" sz="1400" b="1" dirty="0"/>
              <a:t>Support Accessibility Modifications, Repairs, and Replacement</a:t>
            </a:r>
          </a:p>
        </p:txBody>
      </p:sp>
      <p:sp>
        <p:nvSpPr>
          <p:cNvPr id="8" name="Oval 7">
            <a:extLst>
              <a:ext uri="{FF2B5EF4-FFF2-40B4-BE49-F238E27FC236}">
                <a16:creationId xmlns:a16="http://schemas.microsoft.com/office/drawing/2014/main" id="{3032449F-23AB-271C-6CB7-4BBE7A631670}"/>
              </a:ext>
            </a:extLst>
          </p:cNvPr>
          <p:cNvSpPr/>
          <p:nvPr/>
        </p:nvSpPr>
        <p:spPr>
          <a:xfrm>
            <a:off x="4237313" y="1516854"/>
            <a:ext cx="3483355" cy="242256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41A86C45-727E-9119-C753-F12D62668BF6}"/>
              </a:ext>
            </a:extLst>
          </p:cNvPr>
          <p:cNvSpPr txBox="1"/>
          <p:nvPr/>
        </p:nvSpPr>
        <p:spPr>
          <a:xfrm>
            <a:off x="4407453" y="2506882"/>
            <a:ext cx="3143073" cy="461665"/>
          </a:xfrm>
          <a:prstGeom prst="rect">
            <a:avLst/>
          </a:prstGeom>
          <a:noFill/>
        </p:spPr>
        <p:txBody>
          <a:bodyPr wrap="square" rtlCol="0">
            <a:spAutoFit/>
          </a:bodyPr>
          <a:lstStyle/>
          <a:p>
            <a:pPr algn="ctr"/>
            <a:r>
              <a:rPr lang="en-US" sz="2400" b="1" dirty="0">
                <a:solidFill>
                  <a:schemeClr val="accent5">
                    <a:lumMod val="50000"/>
                  </a:schemeClr>
                </a:solidFill>
              </a:rPr>
              <a:t>PRICE</a:t>
            </a:r>
            <a:endParaRPr lang="en-US" sz="2300" dirty="0">
              <a:solidFill>
                <a:schemeClr val="accent5">
                  <a:lumMod val="50000"/>
                </a:schemeClr>
              </a:solidFill>
            </a:endParaRPr>
          </a:p>
        </p:txBody>
      </p:sp>
      <p:sp>
        <p:nvSpPr>
          <p:cNvPr id="18" name="Oval 17">
            <a:extLst>
              <a:ext uri="{FF2B5EF4-FFF2-40B4-BE49-F238E27FC236}">
                <a16:creationId xmlns:a16="http://schemas.microsoft.com/office/drawing/2014/main" id="{DD845653-43E0-550D-1186-6D7638D4C1C7}"/>
              </a:ext>
            </a:extLst>
          </p:cNvPr>
          <p:cNvSpPr/>
          <p:nvPr/>
        </p:nvSpPr>
        <p:spPr>
          <a:xfrm>
            <a:off x="8528719" y="1157488"/>
            <a:ext cx="2362200" cy="164876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CCA63796-731D-ABF7-29D6-EAB56DAE1018}"/>
              </a:ext>
            </a:extLst>
          </p:cNvPr>
          <p:cNvSpPr txBox="1"/>
          <p:nvPr/>
        </p:nvSpPr>
        <p:spPr>
          <a:xfrm>
            <a:off x="8860237" y="1366827"/>
            <a:ext cx="1893422" cy="1169551"/>
          </a:xfrm>
          <a:prstGeom prst="rect">
            <a:avLst/>
          </a:prstGeom>
          <a:noFill/>
        </p:spPr>
        <p:txBody>
          <a:bodyPr wrap="square" rtlCol="0" anchor="ctr">
            <a:spAutoFit/>
          </a:bodyPr>
          <a:lstStyle/>
          <a:p>
            <a:pPr lvl="0" algn="ctr"/>
            <a:r>
              <a:rPr lang="en-US" sz="1400" b="1" dirty="0"/>
              <a:t>Preserve and Revitalize Existing Manufactured Homes and Communities</a:t>
            </a:r>
          </a:p>
        </p:txBody>
      </p:sp>
      <p:sp>
        <p:nvSpPr>
          <p:cNvPr id="20" name="Oval 19">
            <a:extLst>
              <a:ext uri="{FF2B5EF4-FFF2-40B4-BE49-F238E27FC236}">
                <a16:creationId xmlns:a16="http://schemas.microsoft.com/office/drawing/2014/main" id="{D3148C2B-5A21-DF3B-1E9D-52A4A357426A}"/>
              </a:ext>
            </a:extLst>
          </p:cNvPr>
          <p:cNvSpPr/>
          <p:nvPr/>
        </p:nvSpPr>
        <p:spPr>
          <a:xfrm>
            <a:off x="8391459" y="3618203"/>
            <a:ext cx="2362200" cy="164876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E1BEBBFF-2253-7F75-20FA-1EE2ED38161F}"/>
              </a:ext>
            </a:extLst>
          </p:cNvPr>
          <p:cNvSpPr txBox="1"/>
          <p:nvPr/>
        </p:nvSpPr>
        <p:spPr>
          <a:xfrm>
            <a:off x="8553789" y="3896132"/>
            <a:ext cx="2046040" cy="646331"/>
          </a:xfrm>
          <a:prstGeom prst="rect">
            <a:avLst/>
          </a:prstGeom>
          <a:noFill/>
        </p:spPr>
        <p:txBody>
          <a:bodyPr wrap="square" rtlCol="0">
            <a:spAutoFit/>
          </a:bodyPr>
          <a:lstStyle/>
          <a:p>
            <a:pPr lvl="0" algn="ctr"/>
            <a:r>
              <a:rPr lang="en-US" b="1" dirty="0"/>
              <a:t>Increase Resilience</a:t>
            </a:r>
          </a:p>
        </p:txBody>
      </p:sp>
      <p:cxnSp>
        <p:nvCxnSpPr>
          <p:cNvPr id="43" name="Straight Connector 42">
            <a:extLst>
              <a:ext uri="{FF2B5EF4-FFF2-40B4-BE49-F238E27FC236}">
                <a16:creationId xmlns:a16="http://schemas.microsoft.com/office/drawing/2014/main" id="{F9D167ED-A352-D20B-DF1D-4574972AB17C}"/>
              </a:ext>
            </a:extLst>
          </p:cNvPr>
          <p:cNvCxnSpPr>
            <a:cxnSpLocks/>
          </p:cNvCxnSpPr>
          <p:nvPr/>
        </p:nvCxnSpPr>
        <p:spPr>
          <a:xfrm flipV="1">
            <a:off x="7674022" y="2144504"/>
            <a:ext cx="875516" cy="299102"/>
          </a:xfrm>
          <a:prstGeom prst="line">
            <a:avLst/>
          </a:prstGeom>
        </p:spPr>
        <p:style>
          <a:lnRef idx="3">
            <a:schemeClr val="accent5"/>
          </a:lnRef>
          <a:fillRef idx="0">
            <a:schemeClr val="accent5"/>
          </a:fillRef>
          <a:effectRef idx="2">
            <a:schemeClr val="accent5"/>
          </a:effectRef>
          <a:fontRef idx="minor">
            <a:schemeClr val="tx1"/>
          </a:fontRef>
        </p:style>
      </p:cxnSp>
      <p:cxnSp>
        <p:nvCxnSpPr>
          <p:cNvPr id="50" name="Straight Connector 49">
            <a:extLst>
              <a:ext uri="{FF2B5EF4-FFF2-40B4-BE49-F238E27FC236}">
                <a16:creationId xmlns:a16="http://schemas.microsoft.com/office/drawing/2014/main" id="{38DC652F-5C79-AB6F-5234-6AB3ADA278B0}"/>
              </a:ext>
            </a:extLst>
          </p:cNvPr>
          <p:cNvCxnSpPr>
            <a:cxnSpLocks/>
            <a:endCxn id="16" idx="0"/>
          </p:cNvCxnSpPr>
          <p:nvPr/>
        </p:nvCxnSpPr>
        <p:spPr>
          <a:xfrm flipH="1">
            <a:off x="5981698" y="3939422"/>
            <a:ext cx="7777" cy="503166"/>
          </a:xfrm>
          <a:prstGeom prst="line">
            <a:avLst/>
          </a:prstGeom>
        </p:spPr>
        <p:style>
          <a:lnRef idx="3">
            <a:schemeClr val="accent5"/>
          </a:lnRef>
          <a:fillRef idx="0">
            <a:schemeClr val="accent5"/>
          </a:fillRef>
          <a:effectRef idx="2">
            <a:schemeClr val="accent5"/>
          </a:effectRef>
          <a:fontRef idx="minor">
            <a:schemeClr val="tx1"/>
          </a:fontRef>
        </p:style>
      </p:cxnSp>
      <p:sp>
        <p:nvSpPr>
          <p:cNvPr id="5" name="TextBox 4">
            <a:extLst>
              <a:ext uri="{FF2B5EF4-FFF2-40B4-BE49-F238E27FC236}">
                <a16:creationId xmlns:a16="http://schemas.microsoft.com/office/drawing/2014/main" id="{95DD72F1-AFE3-65F7-2CC8-8898236B2000}"/>
              </a:ext>
            </a:extLst>
          </p:cNvPr>
          <p:cNvSpPr txBox="1"/>
          <p:nvPr/>
        </p:nvSpPr>
        <p:spPr>
          <a:xfrm>
            <a:off x="5791200" y="6442745"/>
            <a:ext cx="609600" cy="381000"/>
          </a:xfrm>
          <a:prstGeom prst="rect">
            <a:avLst/>
          </a:prstGeom>
          <a:noFill/>
        </p:spPr>
        <p:txBody>
          <a:bodyPr wrap="square" rtlCol="0">
            <a:spAutoFit/>
          </a:bodyPr>
          <a:lstStyle/>
          <a:p>
            <a:pPr algn="ctr"/>
            <a:r>
              <a:rPr lang="en-US" b="1" dirty="0">
                <a:solidFill>
                  <a:schemeClr val="bg1"/>
                </a:solidFill>
              </a:rPr>
              <a:t>8</a:t>
            </a:r>
          </a:p>
        </p:txBody>
      </p:sp>
    </p:spTree>
    <p:extLst>
      <p:ext uri="{BB962C8B-B14F-4D97-AF65-F5344CB8AC3E}">
        <p14:creationId xmlns:p14="http://schemas.microsoft.com/office/powerpoint/2010/main" val="249197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1D92-C907-8807-E6BF-3521A4ACBFEB}"/>
              </a:ext>
            </a:extLst>
          </p:cNvPr>
          <p:cNvSpPr>
            <a:spLocks noGrp="1"/>
          </p:cNvSpPr>
          <p:nvPr>
            <p:ph type="title"/>
          </p:nvPr>
        </p:nvSpPr>
        <p:spPr>
          <a:xfrm>
            <a:off x="963084" y="4406901"/>
            <a:ext cx="10363200" cy="1362075"/>
          </a:xfrm>
        </p:spPr>
        <p:txBody>
          <a:bodyPr anchor="t">
            <a:normAutofit/>
          </a:bodyPr>
          <a:lstStyle/>
          <a:p>
            <a:r>
              <a:rPr lang="en-US" dirty="0"/>
              <a:t>Communities Served</a:t>
            </a:r>
          </a:p>
        </p:txBody>
      </p:sp>
      <p:sp>
        <p:nvSpPr>
          <p:cNvPr id="3" name="Content Placeholder 2">
            <a:extLst>
              <a:ext uri="{FF2B5EF4-FFF2-40B4-BE49-F238E27FC236}">
                <a16:creationId xmlns:a16="http://schemas.microsoft.com/office/drawing/2014/main" id="{A8FBE422-09D0-0E55-8EF0-6C7F1BCFD0D8}"/>
              </a:ext>
            </a:extLst>
          </p:cNvPr>
          <p:cNvSpPr>
            <a:spLocks noGrp="1"/>
          </p:cNvSpPr>
          <p:nvPr>
            <p:ph type="body" idx="1"/>
          </p:nvPr>
        </p:nvSpPr>
        <p:spPr>
          <a:xfrm>
            <a:off x="963084" y="2906713"/>
            <a:ext cx="10363200" cy="1500187"/>
          </a:xfrm>
        </p:spPr>
        <p:txBody>
          <a:bodyPr anchor="b">
            <a:normAutofit lnSpcReduction="10000"/>
          </a:bodyPr>
          <a:lstStyle/>
          <a:p>
            <a:pPr marL="0" indent="0">
              <a:buNone/>
            </a:pPr>
            <a:r>
              <a:rPr lang="en-US" sz="3200" dirty="0"/>
              <a:t>Kalispell, Columbia Falls, Belgrade, Havre, Great Falls, Pablo/Ronan, Libby, Missoula, Lolo, Emigrant, Livingston, Columbus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8564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	</a:t>
            </a:r>
            <a:r>
              <a:rPr lang="en-US" sz="3200" dirty="0">
                <a:solidFill>
                  <a:schemeClr val="accent5"/>
                </a:solidFill>
              </a:rPr>
              <a:t>Long-Term Effect</a:t>
            </a:r>
            <a:endParaRPr lang="en-US" dirty="0"/>
          </a:p>
        </p:txBody>
      </p:sp>
      <p:sp>
        <p:nvSpPr>
          <p:cNvPr id="11" name="Content Placeholder 10"/>
          <p:cNvSpPr>
            <a:spLocks noGrp="1"/>
          </p:cNvSpPr>
          <p:nvPr>
            <p:ph idx="1"/>
          </p:nvPr>
        </p:nvSpPr>
        <p:spPr>
          <a:xfrm>
            <a:off x="1905000" y="1295400"/>
            <a:ext cx="8305800" cy="4267200"/>
          </a:xfrm>
        </p:spPr>
        <p:txBody>
          <a:bodyPr anchor="t">
            <a:noAutofit/>
          </a:bodyPr>
          <a:lstStyle/>
          <a:p>
            <a:pPr marL="342900" marR="0" lvl="0" indent="-342900">
              <a:spcBef>
                <a:spcPts val="0"/>
              </a:spcBef>
              <a:spcAft>
                <a:spcPts val="0"/>
              </a:spcAft>
              <a:buFont typeface="Wingdings" panose="05000000000000000000" pitchFamily="2" charset="2"/>
              <a:buChar char=""/>
            </a:pPr>
            <a:r>
              <a:rPr lang="en-US" dirty="0">
                <a:solidFill>
                  <a:srgbClr val="000000"/>
                </a:solidFill>
                <a:effectLst/>
                <a:latin typeface="HelveticaNeueLT Std"/>
                <a:ea typeface="Aptos" panose="020B0004020202020204" pitchFamily="34" charset="0"/>
              </a:rPr>
              <a:t>Increasing housing supply for LMI household’s parks.</a:t>
            </a:r>
          </a:p>
          <a:p>
            <a:pPr marL="342900" marR="0" lvl="0" indent="-342900">
              <a:spcBef>
                <a:spcPts val="0"/>
              </a:spcBef>
              <a:spcAft>
                <a:spcPts val="0"/>
              </a:spcAft>
              <a:buFont typeface="Wingdings" panose="05000000000000000000" pitchFamily="2" charset="2"/>
              <a:buChar char=""/>
            </a:pPr>
            <a:r>
              <a:rPr lang="en-US" dirty="0">
                <a:solidFill>
                  <a:srgbClr val="000000"/>
                </a:solidFill>
                <a:effectLst/>
                <a:latin typeface="HelveticaNeueLT Std"/>
                <a:ea typeface="Aptos" panose="020B0004020202020204" pitchFamily="34" charset="0"/>
              </a:rPr>
              <a:t>Preserving and revitalizing resident owned Manufactured Home Communities.</a:t>
            </a:r>
          </a:p>
          <a:p>
            <a:pPr marL="342900" marR="0" lvl="0" indent="-342900">
              <a:spcBef>
                <a:spcPts val="0"/>
              </a:spcBef>
              <a:spcAft>
                <a:spcPts val="0"/>
              </a:spcAft>
              <a:buFont typeface="Wingdings" panose="05000000000000000000" pitchFamily="2" charset="2"/>
              <a:buChar char=""/>
            </a:pPr>
            <a:r>
              <a:rPr lang="en-US" dirty="0">
                <a:solidFill>
                  <a:srgbClr val="000000"/>
                </a:solidFill>
                <a:effectLst/>
                <a:latin typeface="HelveticaNeueLT Std"/>
                <a:ea typeface="Aptos" panose="020B0004020202020204" pitchFamily="34" charset="0"/>
              </a:rPr>
              <a:t>Increasing the resilience of existing and newly created Manufactured Home Communities. </a:t>
            </a:r>
          </a:p>
          <a:p>
            <a:pPr marL="342900" marR="0" lvl="0" indent="-342900">
              <a:spcBef>
                <a:spcPts val="0"/>
              </a:spcBef>
              <a:spcAft>
                <a:spcPts val="0"/>
              </a:spcAft>
              <a:buFont typeface="Wingdings" panose="05000000000000000000" pitchFamily="2" charset="2"/>
              <a:buChar char=""/>
            </a:pPr>
            <a:r>
              <a:rPr lang="en-US" dirty="0">
                <a:solidFill>
                  <a:srgbClr val="000000"/>
                </a:solidFill>
                <a:effectLst/>
                <a:latin typeface="HelveticaNeueLT Std"/>
                <a:ea typeface="Aptos" panose="020B0004020202020204" pitchFamily="34" charset="0"/>
              </a:rPr>
              <a:t>Promoting homeownership and advancing resident-controlled sustainable communities.</a:t>
            </a:r>
          </a:p>
          <a:p>
            <a:pPr marL="0" indent="0">
              <a:buNone/>
            </a:pPr>
            <a:endParaRPr lang="en-US" sz="2400" b="0" i="0" u="none" strike="noStrike" baseline="0" dirty="0">
              <a:solidFill>
                <a:srgbClr val="000000"/>
              </a:solidFill>
              <a:latin typeface="HelveticaNeueLT Std"/>
            </a:endParaRPr>
          </a:p>
        </p:txBody>
      </p:sp>
    </p:spTree>
    <p:extLst>
      <p:ext uri="{BB962C8B-B14F-4D97-AF65-F5344CB8AC3E}">
        <p14:creationId xmlns:p14="http://schemas.microsoft.com/office/powerpoint/2010/main" val="172608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D745D-7A3C-46BD-960D-8D62A7C0F4CE}"/>
              </a:ext>
            </a:extLst>
          </p:cNvPr>
          <p:cNvSpPr>
            <a:spLocks noGrp="1"/>
          </p:cNvSpPr>
          <p:nvPr>
            <p:ph idx="1"/>
          </p:nvPr>
        </p:nvSpPr>
        <p:spPr>
          <a:xfrm>
            <a:off x="1981200" y="1600201"/>
            <a:ext cx="8229600" cy="4525963"/>
          </a:xfrm>
        </p:spPr>
        <p:txBody>
          <a:bodyPr>
            <a:normAutofit/>
          </a:bodyPr>
          <a:lstStyle/>
          <a:p>
            <a:pPr marL="0" indent="0" algn="ctr">
              <a:buNone/>
            </a:pPr>
            <a:endParaRPr lang="en-US" sz="2400" dirty="0">
              <a:latin typeface="Arial Black" panose="020B0A04020102020204" pitchFamily="34" charset="0"/>
            </a:endParaRPr>
          </a:p>
          <a:p>
            <a:pPr marL="0" indent="0" algn="ctr">
              <a:buNone/>
            </a:pPr>
            <a:r>
              <a:rPr lang="en-US" dirty="0">
                <a:solidFill>
                  <a:srgbClr val="6E9799"/>
                </a:solidFill>
                <a:latin typeface="+mj-lt"/>
                <a:cs typeface="Arial"/>
              </a:rPr>
              <a:t>HOUSING MT</a:t>
            </a:r>
          </a:p>
          <a:p>
            <a:pPr marL="0" indent="0" algn="ctr">
              <a:buNone/>
            </a:pPr>
            <a:r>
              <a:rPr lang="en-US" sz="2400" dirty="0">
                <a:latin typeface="+mj-lt"/>
                <a:cs typeface="Arial"/>
              </a:rPr>
              <a:t>Montana Department of Commerce</a:t>
            </a:r>
          </a:p>
          <a:p>
            <a:pPr marL="0" indent="0" algn="ctr">
              <a:buNone/>
            </a:pPr>
            <a:r>
              <a:rPr lang="en-US" sz="2400" dirty="0">
                <a:latin typeface="+mj-lt"/>
              </a:rPr>
              <a:t>HOUSING.MT.GOV</a:t>
            </a:r>
          </a:p>
          <a:p>
            <a:pPr marL="0" indent="0" algn="ctr">
              <a:buNone/>
            </a:pPr>
            <a:endParaRPr lang="en-US" sz="2400" dirty="0">
              <a:latin typeface="+mj-lt"/>
            </a:endParaRPr>
          </a:p>
          <a:p>
            <a:pPr marL="0" indent="0" algn="ctr">
              <a:buNone/>
            </a:pPr>
            <a:r>
              <a:rPr lang="en-US" sz="2400" dirty="0">
                <a:latin typeface="+mj-lt"/>
              </a:rPr>
              <a:t>Melissa Higgins</a:t>
            </a:r>
          </a:p>
          <a:p>
            <a:pPr marL="0" indent="0" algn="ctr">
              <a:buNone/>
            </a:pPr>
            <a:r>
              <a:rPr lang="en-US" sz="2400" dirty="0">
                <a:latin typeface="+mj-lt"/>
              </a:rPr>
              <a:t>Housing Program Executive</a:t>
            </a:r>
          </a:p>
          <a:p>
            <a:pPr marL="0" indent="0" algn="ctr">
              <a:buNone/>
            </a:pPr>
            <a:r>
              <a:rPr lang="en-US" sz="2400" dirty="0">
                <a:latin typeface="+mj-lt"/>
              </a:rPr>
              <a:t>406.841.2092</a:t>
            </a:r>
          </a:p>
          <a:p>
            <a:pPr marL="0" indent="0">
              <a:buNone/>
            </a:pPr>
            <a:endParaRPr lang="en-US" dirty="0"/>
          </a:p>
        </p:txBody>
      </p:sp>
      <p:sp>
        <p:nvSpPr>
          <p:cNvPr id="6" name="Title 1">
            <a:extLst>
              <a:ext uri="{FF2B5EF4-FFF2-40B4-BE49-F238E27FC236}">
                <a16:creationId xmlns:a16="http://schemas.microsoft.com/office/drawing/2014/main" id="{3D4A988F-F435-40ED-89A2-F48E06E58FB6}"/>
              </a:ext>
            </a:extLst>
          </p:cNvPr>
          <p:cNvSpPr txBox="1">
            <a:spLocks/>
          </p:cNvSpPr>
          <p:nvPr/>
        </p:nvSpPr>
        <p:spPr>
          <a:xfrm>
            <a:off x="1981200" y="461461"/>
            <a:ext cx="6781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accent5"/>
                </a:solidFill>
              </a:rPr>
              <a:t>FOR MORE INFORMATION:</a:t>
            </a:r>
          </a:p>
        </p:txBody>
      </p:sp>
      <p:pic>
        <p:nvPicPr>
          <p:cNvPr id="7" name="Picture 6" descr="Icon&#10;&#10;Description automatically generated">
            <a:extLst>
              <a:ext uri="{FF2B5EF4-FFF2-40B4-BE49-F238E27FC236}">
                <a16:creationId xmlns:a16="http://schemas.microsoft.com/office/drawing/2014/main" id="{C7B08B52-FE73-40BD-92EB-12F28BE9D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386" y="0"/>
            <a:ext cx="1505986" cy="1472520"/>
          </a:xfrm>
          <a:prstGeom prst="rect">
            <a:avLst/>
          </a:prstGeom>
        </p:spPr>
      </p:pic>
    </p:spTree>
    <p:extLst>
      <p:ext uri="{BB962C8B-B14F-4D97-AF65-F5344CB8AC3E}">
        <p14:creationId xmlns:p14="http://schemas.microsoft.com/office/powerpoint/2010/main" val="4192598212"/>
      </p:ext>
    </p:extLst>
  </p:cSld>
  <p:clrMapOvr>
    <a:masterClrMapping/>
  </p:clrMapOvr>
</p:sld>
</file>

<file path=ppt/theme/theme1.xml><?xml version="1.0" encoding="utf-8"?>
<a:theme xmlns:a="http://schemas.openxmlformats.org/drawingml/2006/main" name="MOTBD_teal">
  <a:themeElements>
    <a:clrScheme name="MOTBD Color Palette">
      <a:dk1>
        <a:sysClr val="windowText" lastClr="000000"/>
      </a:dk1>
      <a:lt1>
        <a:sysClr val="window" lastClr="FFFFFF"/>
      </a:lt1>
      <a:dk2>
        <a:srgbClr val="404041"/>
      </a:dk2>
      <a:lt2>
        <a:srgbClr val="F6F2E0"/>
      </a:lt2>
      <a:accent1>
        <a:srgbClr val="6D9799"/>
      </a:accent1>
      <a:accent2>
        <a:srgbClr val="75845A"/>
      </a:accent2>
      <a:accent3>
        <a:srgbClr val="BB8D2B"/>
      </a:accent3>
      <a:accent4>
        <a:srgbClr val="C07450"/>
      </a:accent4>
      <a:accent5>
        <a:srgbClr val="8A7868"/>
      </a:accent5>
      <a:accent6>
        <a:srgbClr val="592900"/>
      </a:accent6>
      <a:hlink>
        <a:srgbClr val="C6738A"/>
      </a:hlink>
      <a:folHlink>
        <a:srgbClr val="404041"/>
      </a:folHlink>
    </a:clrScheme>
    <a:fontScheme name="MOTBD Font Style">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MOTBD_teal</Template>
  <TotalTime>10317</TotalTime>
  <Words>898</Words>
  <Application>Microsoft Office PowerPoint</Application>
  <PresentationFormat>Widescreen</PresentationFormat>
  <Paragraphs>85</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Aptos</vt:lpstr>
      <vt:lpstr>Arial</vt:lpstr>
      <vt:lpstr>Arial Black</vt:lpstr>
      <vt:lpstr>Calibri</vt:lpstr>
      <vt:lpstr>HelveticaNeueLT Std</vt:lpstr>
      <vt:lpstr>Symbol</vt:lpstr>
      <vt:lpstr>Times New Roman</vt:lpstr>
      <vt:lpstr>Wingdings</vt:lpstr>
      <vt:lpstr>MOTBD_teal</vt:lpstr>
      <vt:lpstr>PRESERVATION AND REINVESTMENT INITIATIVE FOR COMMUNITY ENHANCEMENT (PRICE) Montana Housing</vt:lpstr>
      <vt:lpstr>Overview</vt:lpstr>
      <vt:lpstr>PRICE</vt:lpstr>
      <vt:lpstr>GOALS AND OBJECTIVES</vt:lpstr>
      <vt:lpstr>Communities Served</vt:lpstr>
      <vt:lpstr> Long-Term Effect</vt:lpstr>
      <vt:lpstr>PowerPoint Presentation</vt:lpstr>
    </vt:vector>
  </TitlesOfParts>
  <Company>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Teresa</dc:creator>
  <cp:lastModifiedBy>Higgins, Melissa</cp:lastModifiedBy>
  <cp:revision>527</cp:revision>
  <cp:lastPrinted>2019-01-09T16:54:55Z</cp:lastPrinted>
  <dcterms:created xsi:type="dcterms:W3CDTF">2015-12-03T18:44:35Z</dcterms:created>
  <dcterms:modified xsi:type="dcterms:W3CDTF">2024-06-20T16:55:24Z</dcterms:modified>
</cp:coreProperties>
</file>