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6" r:id="rId1"/>
  </p:sldMasterIdLst>
  <p:sldIdLst>
    <p:sldId id="257" r:id="rId2"/>
    <p:sldId id="258" r:id="rId3"/>
    <p:sldId id="273" r:id="rId4"/>
    <p:sldId id="287" r:id="rId5"/>
    <p:sldId id="288" r:id="rId6"/>
    <p:sldId id="289" r:id="rId7"/>
    <p:sldId id="290" r:id="rId8"/>
    <p:sldId id="291" r:id="rId9"/>
    <p:sldId id="292" r:id="rId10"/>
    <p:sldId id="286" r:id="rId11"/>
    <p:sldId id="274" r:id="rId12"/>
    <p:sldId id="275" r:id="rId13"/>
    <p:sldId id="276" r:id="rId14"/>
    <p:sldId id="277" r:id="rId15"/>
    <p:sldId id="278" r:id="rId16"/>
    <p:sldId id="283" r:id="rId17"/>
    <p:sldId id="284" r:id="rId18"/>
    <p:sldId id="279" r:id="rId19"/>
    <p:sldId id="280" r:id="rId20"/>
    <p:sldId id="281" r:id="rId21"/>
    <p:sldId id="282" r:id="rId22"/>
    <p:sldId id="285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BC6627-8B87-D54A-9E84-441929FD9C5B}" name="Stepleton, Jen" initials="JS" userId="S::CCA445@mt.gov::b82c8bd5-61cf-4a3a-b615-a6d8f108a1f3" providerId="AD"/>
  <p188:author id="{715A92AB-55B5-6701-E953-BAEBFEDBBA00}" name="Flynn, Julie" initials="JF" userId="S::CC0311@mt.gov::9b4c09b1-1153-4584-a1dd-526612cba2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7AB2"/>
    <a:srgbClr val="4A94D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7D7E4F-1C00-47C7-A0F1-E98C583B9DE8}" v="2" dt="2026-08-10T18:43:20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94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0A39-88A8-9113-C6A3-97F8C224F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E8B68-53E3-C023-1A13-95CC5658C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579DFE-2EE6-C0DB-9381-B65CD3332832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AB726A3E-DF63-6290-8330-B05BC775A9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24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Imag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303C845-F8FE-8860-78AB-04A8D86F05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9840" y="1825625"/>
            <a:ext cx="3743960" cy="43513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16A338-E93B-68D2-02EB-329981EB541B}"/>
              </a:ext>
            </a:extLst>
          </p:cNvPr>
          <p:cNvSpPr/>
          <p:nvPr userDrawn="1"/>
        </p:nvSpPr>
        <p:spPr>
          <a:xfrm>
            <a:off x="-1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398D22FC-E455-B3CA-110D-43D6E8DCE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1994" y="3186121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90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CDF2E-84AD-0B1B-5036-686719F5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EE5A7-1AAE-614A-23C1-D60D9360E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49764-ACF2-07A5-B636-05B9F0196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37844"/>
          </a:xfrm>
        </p:spPr>
        <p:txBody>
          <a:bodyPr/>
          <a:lstStyle>
            <a:lvl1pPr marL="514350" indent="-51435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914400" indent="-4572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371600" indent="-4572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2C4DE3-DEBD-3E1C-DBB2-6CEB00D01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3961756"/>
          </a:xfrm>
        </p:spPr>
        <p:txBody>
          <a:bodyPr/>
          <a:lstStyle>
            <a:lvl1pPr marL="514350" indent="-514350">
              <a:buClr>
                <a:schemeClr val="accent2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914400" indent="-457200">
              <a:buClr>
                <a:schemeClr val="accent2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371600" indent="-457200">
              <a:buClr>
                <a:schemeClr val="accent2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 marL="1714500" indent="-342900">
              <a:buClr>
                <a:schemeClr val="accent2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 marL="2171700" indent="-342900">
              <a:buClr>
                <a:schemeClr val="accent2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823D3C-0610-ED62-4793-BAD9715F5DE8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9F12FA17-7B40-53A8-0C0C-563E4F319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97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CDF2E-84AD-0B1B-5036-686719F5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EE5A7-1AAE-614A-23C1-D60D9360E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49764-ACF2-07A5-B636-05B9F0196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13130"/>
          </a:xfrm>
        </p:spPr>
        <p:txBody>
          <a:bodyPr/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/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2114550" indent="-28575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2C4DE3-DEBD-3E1C-DBB2-6CEB00D01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3937042"/>
          </a:xfrm>
        </p:spPr>
        <p:txBody>
          <a:bodyPr/>
          <a:lstStyle>
            <a:lvl1pPr marL="514350" indent="-514350">
              <a:buClr>
                <a:schemeClr val="tx2"/>
              </a:buClr>
              <a:buFont typeface="+mj-lt"/>
              <a:buAutoNum type="arabicPeriod"/>
              <a:defRPr/>
            </a:lvl1pPr>
            <a:lvl2pPr marL="914400" indent="-457200">
              <a:buClr>
                <a:schemeClr val="tx2"/>
              </a:buClr>
              <a:buFont typeface="+mj-lt"/>
              <a:buAutoNum type="arabicPeriod"/>
              <a:defRPr/>
            </a:lvl2pPr>
            <a:lvl3pPr marL="1371600" indent="-457200">
              <a:buClr>
                <a:schemeClr val="tx2"/>
              </a:buClr>
              <a:buFont typeface="+mj-lt"/>
              <a:buAutoNum type="arabicPeriod"/>
              <a:defRPr/>
            </a:lvl3pPr>
            <a:lvl4pPr marL="1714500" indent="-342900">
              <a:buClr>
                <a:schemeClr val="tx2"/>
              </a:buClr>
              <a:buFont typeface="+mj-lt"/>
              <a:buAutoNum type="arabicPeriod"/>
              <a:defRPr/>
            </a:lvl4pPr>
            <a:lvl5pPr marL="2171700" indent="-342900">
              <a:buClr>
                <a:schemeClr val="tx2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9B3E71-1F7B-7143-37EB-98CB954677E4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CD80C6B9-75EF-A7E8-9172-FC53B3CA5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01320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12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60775"/>
          </a:xfrm>
        </p:spPr>
        <p:txBody>
          <a:bodyPr/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481501-7078-E20F-8936-7C3294F40122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839C141D-459F-DBD3-5A65-0A2CB28CD3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01320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55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60775"/>
          </a:xfrm>
        </p:spPr>
        <p:txBody>
          <a:bodyPr/>
          <a:lstStyle>
            <a:lvl1pPr marL="0" indent="0">
              <a:buClr>
                <a:schemeClr val="tx2"/>
              </a:buClr>
              <a:buFont typeface="Wingdings" pitchFamily="2" charset="2"/>
              <a:buNone/>
              <a:defRPr/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0685D8-E1F8-9548-3B4E-446BEA857CC7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AAF1134E-F480-5AD6-2FE2-6F6406F57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01320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66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7285-DEC5-A526-0DE6-278FC45AD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9C1E-832F-4945-06EB-4D1F66AFC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A7F41-0E40-5F91-F596-8AAECDD5C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2767E0-DDA7-8049-3F93-B99BAE21AF46}"/>
              </a:ext>
            </a:extLst>
          </p:cNvPr>
          <p:cNvSpPr/>
          <p:nvPr userDrawn="1"/>
        </p:nvSpPr>
        <p:spPr>
          <a:xfrm>
            <a:off x="0" y="5946784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F2EFFD02-014E-F693-1BC4-481AE896F2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9" r="5161"/>
          <a:stretch/>
        </p:blipFill>
        <p:spPr>
          <a:xfrm>
            <a:off x="4364636" y="5970927"/>
            <a:ext cx="3462726" cy="78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99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7285-DEC5-A526-0DE6-278FC45AD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9C1E-832F-4945-06EB-4D1F66AFC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246704"/>
          </a:xfrm>
        </p:spPr>
        <p:txBody>
          <a:bodyPr/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3200"/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800"/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400"/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A7F41-0E40-5F91-F596-8AAECDD5C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465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A2D1B-491F-2C06-9C11-5770B84ADA93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D698F73E-55C3-3337-3B70-A8690F9CA6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47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DDE8B68-53E3-C023-1A13-95CC5658C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2976D71-AAA4-4255-91DB-DF35C56D3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737798-DCC2-3C6A-E4EF-B5ACE8F5E0B4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3F79D234-1A4C-03FD-FF23-22CB3A8CD5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73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63BF68-EC13-5E16-E387-7D1C4443E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45ED41B-B513-B901-0F46-5202CA532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E79B2B-5D13-8E06-1D14-1B379E5B5C49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D9A8CD6F-1425-59B6-BDFE-11937A0D74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77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Content, Imag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77C37A0-607A-0E4A-EA1D-59D3371E85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3525" y="1920875"/>
            <a:ext cx="3470275" cy="4256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BDE846-FDEF-DC1E-8DD3-18FB761D4DC0}"/>
              </a:ext>
            </a:extLst>
          </p:cNvPr>
          <p:cNvSpPr/>
          <p:nvPr userDrawn="1"/>
        </p:nvSpPr>
        <p:spPr>
          <a:xfrm>
            <a:off x="-1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1574850D-D340-CB88-791D-DCA382B05F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1994" y="3186121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52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0A39-88A8-9113-C6A3-97F8C224F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E8B68-53E3-C023-1A13-95CC5658C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F7E310-67BC-F543-4462-2C1D952828F2}"/>
              </a:ext>
            </a:extLst>
          </p:cNvPr>
          <p:cNvSpPr/>
          <p:nvPr userDrawn="1"/>
        </p:nvSpPr>
        <p:spPr>
          <a:xfrm>
            <a:off x="0" y="5946784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8C43E03-5907-FC52-1E76-D4EF9B4F88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9" r="5161"/>
          <a:stretch/>
        </p:blipFill>
        <p:spPr>
          <a:xfrm>
            <a:off x="4364636" y="5970927"/>
            <a:ext cx="3462726" cy="78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9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 - Lig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9C1E-832F-4945-06EB-4D1F66AFC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1416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1149D9-FF90-88C5-EB7E-7448A673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3944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C3D1AEA-348D-68F4-9D11-D0ED38FBD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61542"/>
            <a:ext cx="3932237" cy="4137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3760E2-643C-3559-21E4-CFF26A26443D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CD56A611-BB6E-1156-68BC-65B9652045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13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9C1E-832F-4945-06EB-4D1F66AFC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1416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2000">
                <a:solidFill>
                  <a:srgbClr val="000000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8E75D84-4CA1-B518-E011-4D3D9308A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3944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9E3BF2A-4048-1EAA-71D0-9DB88253B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61542"/>
            <a:ext cx="3932237" cy="4137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000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2343A7-DC91-ED69-13BF-EC8E358C4F2D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98EC929D-F575-D0AD-5F5E-52929F2DC3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68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, Imag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5E05667A-1922-5DB4-5DBF-4FE41D11F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26" y="-1"/>
            <a:ext cx="2847925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303C845-F8FE-8860-78AB-04A8D86F05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9840" y="1825625"/>
            <a:ext cx="374396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661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, Imag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 b="1">
                <a:solidFill>
                  <a:srgbClr val="000000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303C845-F8FE-8860-78AB-04A8D86F05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9840" y="1825625"/>
            <a:ext cx="374396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EE9973-E907-0A17-46C0-F6A08E301EA2}"/>
              </a:ext>
            </a:extLst>
          </p:cNvPr>
          <p:cNvSpPr/>
          <p:nvPr userDrawn="1"/>
        </p:nvSpPr>
        <p:spPr>
          <a:xfrm>
            <a:off x="-1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5FB02E5A-AE1A-FD3D-8C88-2623723A36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1994" y="3186121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89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CDF2E-84AD-0B1B-5036-686719F5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EE5A7-1AAE-614A-23C1-D60D9360E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49764-ACF2-07A5-B636-05B9F0196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462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2C4DE3-DEBD-3E1C-DBB2-6CEB00D01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39701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accent2"/>
              </a:buClr>
              <a:buFont typeface="+mj-lt"/>
              <a:buNone/>
              <a:defRPr sz="2000">
                <a:solidFill>
                  <a:schemeClr val="bg1"/>
                </a:solidFill>
              </a:defRPr>
            </a:lvl1pPr>
            <a:lvl2pPr marL="914400" indent="-457200">
              <a:buClr>
                <a:schemeClr val="accent2"/>
              </a:buClr>
              <a:buFont typeface="+mj-lt"/>
              <a:buAutoNum type="arabicPeriod"/>
              <a:defRPr sz="1800">
                <a:solidFill>
                  <a:schemeClr val="bg1"/>
                </a:solidFill>
              </a:defRPr>
            </a:lvl2pPr>
            <a:lvl3pPr marL="1371600" indent="-457200">
              <a:buClr>
                <a:schemeClr val="accent2"/>
              </a:buClr>
              <a:buFont typeface="+mj-lt"/>
              <a:buAutoNum type="arabicPeriod"/>
              <a:defRPr sz="1600">
                <a:solidFill>
                  <a:schemeClr val="bg1"/>
                </a:solidFill>
              </a:defRPr>
            </a:lvl3pPr>
            <a:lvl4pPr marL="1714500" indent="-342900">
              <a:buClr>
                <a:schemeClr val="accent2"/>
              </a:buClr>
              <a:buFont typeface="+mj-lt"/>
              <a:buAutoNum type="arabicPeriod"/>
              <a:defRPr sz="1400">
                <a:solidFill>
                  <a:schemeClr val="bg1"/>
                </a:solidFill>
              </a:defRPr>
            </a:lvl4pPr>
            <a:lvl5pPr marL="2171700" indent="-342900">
              <a:buClr>
                <a:schemeClr val="accent2"/>
              </a:buClr>
              <a:buFont typeface="+mj-lt"/>
              <a:buAutoNum type="arabicPeriod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6DFC34-2A6C-8349-48E9-E7FA7C74E2DC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1A3E0536-91CE-2BBE-A7AE-826D008B2A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0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CDF2E-84AD-0B1B-5036-686719F5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EE5A7-1AAE-614A-23C1-D60D9360E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49764-ACF2-07A5-B636-05B9F0196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16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2000">
                <a:solidFill>
                  <a:srgbClr val="000000"/>
                </a:solidFill>
              </a:defRPr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4pPr>
            <a:lvl5pPr marL="21145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2C4DE3-DEBD-3E1C-DBB2-6CEB00D01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39401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tx2"/>
              </a:buClr>
              <a:buFont typeface="+mj-lt"/>
              <a:buNone/>
              <a:defRPr sz="2000">
                <a:solidFill>
                  <a:srgbClr val="000000"/>
                </a:solidFill>
              </a:defRPr>
            </a:lvl1pPr>
            <a:lvl2pPr marL="914400" indent="-457200">
              <a:buClr>
                <a:schemeClr val="tx2"/>
              </a:buClr>
              <a:buFont typeface="+mj-lt"/>
              <a:buAutoNum type="arabicPeriod"/>
              <a:defRPr sz="1800">
                <a:solidFill>
                  <a:srgbClr val="000000"/>
                </a:solidFill>
              </a:defRPr>
            </a:lvl2pPr>
            <a:lvl3pPr marL="1371600" indent="-457200">
              <a:buClr>
                <a:schemeClr val="tx2"/>
              </a:buClr>
              <a:buFont typeface="+mj-lt"/>
              <a:buAutoNum type="arabicPeriod"/>
              <a:defRPr sz="1600">
                <a:solidFill>
                  <a:srgbClr val="000000"/>
                </a:solidFill>
              </a:defRPr>
            </a:lvl3pPr>
            <a:lvl4pPr marL="1714500" indent="-342900">
              <a:buClr>
                <a:schemeClr val="tx2"/>
              </a:buClr>
              <a:buFont typeface="+mj-lt"/>
              <a:buAutoNum type="arabicPeriod"/>
              <a:defRPr sz="1400">
                <a:solidFill>
                  <a:srgbClr val="000000"/>
                </a:solidFill>
              </a:defRPr>
            </a:lvl4pPr>
            <a:lvl5pPr marL="2171700" indent="-342900">
              <a:buClr>
                <a:schemeClr val="tx2"/>
              </a:buClr>
              <a:buFont typeface="+mj-lt"/>
              <a:buAutoNum type="arabicPeriod"/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C3E78B-8E73-C83E-751A-33420334D345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6D4B7466-3FBE-3F97-FC9B-05C15F749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819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Content, Imag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77C37A0-607A-0E4A-EA1D-59D3371E85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3525" y="1920875"/>
            <a:ext cx="3470275" cy="4256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485819-BA66-80BB-8AFB-FF8D0E47A1A4}"/>
              </a:ext>
            </a:extLst>
          </p:cNvPr>
          <p:cNvSpPr/>
          <p:nvPr userDrawn="1"/>
        </p:nvSpPr>
        <p:spPr>
          <a:xfrm>
            <a:off x="0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C08DB2-9EAC-46EF-06DF-99FE64EC50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6611" y="5619936"/>
            <a:ext cx="1602642" cy="8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50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9C1E-832F-4945-06EB-4D1F66AFC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3116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A02DB073-A41E-DA39-0E89-F62DFF92C9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9" r="5161"/>
          <a:stretch/>
        </p:blipFill>
        <p:spPr>
          <a:xfrm>
            <a:off x="4364636" y="5970927"/>
            <a:ext cx="3462726" cy="78972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3EDC456-FC9D-39C4-F803-7AADF8979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3944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099F91A-142C-7A77-A4A9-67D61E3F4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61542"/>
            <a:ext cx="3932237" cy="43072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0104AB-DBF6-71FA-6D77-F801B252BA29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22FA315-3362-C0F9-3C78-E79606C3F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9" r="5161"/>
          <a:stretch/>
        </p:blipFill>
        <p:spPr>
          <a:xfrm>
            <a:off x="4266212" y="5945777"/>
            <a:ext cx="3462726" cy="78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52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, Content, Imag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303C845-F8FE-8860-78AB-04A8D86F05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9840" y="1825625"/>
            <a:ext cx="374396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8B95E5-CDE5-D3B2-F0C7-2A96E9404768}"/>
              </a:ext>
            </a:extLst>
          </p:cNvPr>
          <p:cNvSpPr/>
          <p:nvPr userDrawn="1"/>
        </p:nvSpPr>
        <p:spPr>
          <a:xfrm>
            <a:off x="0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12D9A1-F766-72EB-A949-1E4029FBC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6610" y="5619936"/>
            <a:ext cx="1602642" cy="8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46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Content, Imag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 b="1">
                <a:solidFill>
                  <a:srgbClr val="000000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303C845-F8FE-8860-78AB-04A8D86F05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9840" y="1825625"/>
            <a:ext cx="374396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FCBE71-8D59-0A88-A036-51D1F3AEF3EB}"/>
              </a:ext>
            </a:extLst>
          </p:cNvPr>
          <p:cNvSpPr/>
          <p:nvPr userDrawn="1"/>
        </p:nvSpPr>
        <p:spPr>
          <a:xfrm>
            <a:off x="-1" y="8313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16AE49-B412-B991-E53C-C35783BB2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6610" y="5619936"/>
            <a:ext cx="1602642" cy="8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72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0A39-88A8-9113-C6A3-97F8C224F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144" y="1122363"/>
            <a:ext cx="8261969" cy="2381488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E8B68-53E3-C023-1A13-95CC5658C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2144" y="3602038"/>
            <a:ext cx="8261969" cy="165152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FF8078-3202-5BA6-4B6D-21AFA554AA6D}"/>
              </a:ext>
            </a:extLst>
          </p:cNvPr>
          <p:cNvSpPr/>
          <p:nvPr userDrawn="1"/>
        </p:nvSpPr>
        <p:spPr>
          <a:xfrm>
            <a:off x="0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7F5512-0339-17EB-A960-8538188B46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6611" y="5619936"/>
            <a:ext cx="1602642" cy="8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82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0A39-88A8-9113-C6A3-97F8C224F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E8B68-53E3-C023-1A13-95CC5658C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45B401-A065-145F-F5C7-81323EE49FCE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8C87B212-28AF-4455-4182-8132BFF238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0209" y="5703905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26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0A39-88A8-9113-C6A3-97F8C224F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E8B68-53E3-C023-1A13-95CC5658C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45B401-A065-145F-F5C7-81323EE49FCE}"/>
              </a:ext>
            </a:extLst>
          </p:cNvPr>
          <p:cNvSpPr/>
          <p:nvPr userDrawn="1"/>
        </p:nvSpPr>
        <p:spPr>
          <a:xfrm>
            <a:off x="-1" y="5921115"/>
            <a:ext cx="12192001" cy="936885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A32E15A-F29C-7EDB-CF5B-9F3F000A88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9" r="5161"/>
          <a:stretch/>
        </p:blipFill>
        <p:spPr>
          <a:xfrm>
            <a:off x="4364636" y="5970927"/>
            <a:ext cx="3462726" cy="78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73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0A39-88A8-9113-C6A3-97F8C224F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144" y="1122363"/>
            <a:ext cx="8261969" cy="2381488"/>
          </a:xfrm>
        </p:spPr>
        <p:txBody>
          <a:bodyPr anchor="b"/>
          <a:lstStyle>
            <a:lvl1pPr algn="ctr"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E8B68-53E3-C023-1A13-95CC5658C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2144" y="3602038"/>
            <a:ext cx="8261969" cy="165152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FF8078-3202-5BA6-4B6D-21AFA554AA6D}"/>
              </a:ext>
            </a:extLst>
          </p:cNvPr>
          <p:cNvSpPr/>
          <p:nvPr userDrawn="1"/>
        </p:nvSpPr>
        <p:spPr>
          <a:xfrm>
            <a:off x="0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7F5512-0339-17EB-A960-8538188B46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6611" y="5619936"/>
            <a:ext cx="1602642" cy="8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7789984" cy="4351338"/>
          </a:xfrm>
        </p:spPr>
        <p:txBody>
          <a:bodyPr/>
          <a:lstStyle>
            <a:lvl1pPr marL="2286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630466-D6C7-382C-6FB3-CEEBB0C6CE00}"/>
              </a:ext>
            </a:extLst>
          </p:cNvPr>
          <p:cNvSpPr/>
          <p:nvPr userDrawn="1"/>
        </p:nvSpPr>
        <p:spPr>
          <a:xfrm>
            <a:off x="-1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2568DA28-EDD1-BBC5-B57F-7A32B7D65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1994" y="3186121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08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7789984" cy="4351338"/>
          </a:xfrm>
        </p:spPr>
        <p:txBody>
          <a:bodyPr/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2114550" indent="-28575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8E1721-22B4-3235-7BD8-566777C3246F}"/>
              </a:ext>
            </a:extLst>
          </p:cNvPr>
          <p:cNvSpPr/>
          <p:nvPr userDrawn="1"/>
        </p:nvSpPr>
        <p:spPr>
          <a:xfrm>
            <a:off x="-1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yellow rectangular shape with black outline&#10;&#10;Description automatically generated">
            <a:extLst>
              <a:ext uri="{FF2B5EF4-FFF2-40B4-BE49-F238E27FC236}">
                <a16:creationId xmlns:a16="http://schemas.microsoft.com/office/drawing/2014/main" id="{5E98AAFF-EDA6-9514-E34F-A78A6E4C5C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1994" y="3186121"/>
            <a:ext cx="789358" cy="48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51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Image -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5285-1AD7-53C3-BBBA-1743B9FE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16" y="365125"/>
            <a:ext cx="7789984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E9DDF-976B-26D0-08CF-CB20D469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6" y="1825625"/>
            <a:ext cx="3852984" cy="43513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303C845-F8FE-8860-78AB-04A8D86F05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9840" y="1825625"/>
            <a:ext cx="374396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118A80-47A0-499D-C28F-0D4E20ABA802}"/>
              </a:ext>
            </a:extLst>
          </p:cNvPr>
          <p:cNvSpPr/>
          <p:nvPr userDrawn="1"/>
        </p:nvSpPr>
        <p:spPr>
          <a:xfrm>
            <a:off x="-1" y="0"/>
            <a:ext cx="2536521" cy="6858000"/>
          </a:xfrm>
          <a:prstGeom prst="rect">
            <a:avLst/>
          </a:prstGeom>
          <a:solidFill>
            <a:srgbClr val="3A7A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219791-C418-A720-E0EB-B73BFCF98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6610" y="5619936"/>
            <a:ext cx="1602642" cy="8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16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D9D286-8B40-A864-7E8F-FB88F7E07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84705-E27D-C3F0-26F1-94013626C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198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813" r:id="rId2"/>
    <p:sldLayoutId id="2147483814" r:id="rId3"/>
    <p:sldLayoutId id="2147483798" r:id="rId4"/>
    <p:sldLayoutId id="2147483815" r:id="rId5"/>
    <p:sldLayoutId id="2147483816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670" r:id="rId17"/>
    <p:sldLayoutId id="2147483671" r:id="rId18"/>
    <p:sldLayoutId id="2147483694" r:id="rId19"/>
    <p:sldLayoutId id="2147483681" r:id="rId20"/>
    <p:sldLayoutId id="2147483697" r:id="rId21"/>
    <p:sldLayoutId id="2147483667" r:id="rId22"/>
    <p:sldLayoutId id="2147483668" r:id="rId23"/>
    <p:sldLayoutId id="2147483664" r:id="rId24"/>
    <p:sldLayoutId id="2147483653" r:id="rId25"/>
    <p:sldLayoutId id="2147483674" r:id="rId26"/>
    <p:sldLayoutId id="2147483680" r:id="rId27"/>
    <p:sldLayoutId id="2147483693" r:id="rId28"/>
    <p:sldLayoutId id="214748368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erce.mt.gov/Housing/Community-Housing/Pro-Forma-Subsidy-Review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montana.servicenowservices.com/mtgl" TargetMode="Externa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jennifer.stepleton@mt.gov" TargetMode="External"/><Relationship Id="rId7" Type="http://schemas.openxmlformats.org/officeDocument/2006/relationships/hyperlink" Target="mailto:lena.negrete@mt.gov" TargetMode="External"/><Relationship Id="rId2" Type="http://schemas.openxmlformats.org/officeDocument/2006/relationships/hyperlink" Target="mailto:julie.flynn@mt.gov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Julles.engel@mt.gov" TargetMode="External"/><Relationship Id="rId5" Type="http://schemas.openxmlformats.org/officeDocument/2006/relationships/hyperlink" Target="mailto:chandler.rowling@mt.gov" TargetMode="External"/><Relationship Id="rId4" Type="http://schemas.openxmlformats.org/officeDocument/2006/relationships/hyperlink" Target="mailto:nnewman@mt.go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erce.mt.gov/Housing/Community-Housing/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EADED-5D23-144C-9B5B-65D690C61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00492" cy="2387600"/>
          </a:xfrm>
        </p:spPr>
        <p:txBody>
          <a:bodyPr anchor="b">
            <a:normAutofit/>
          </a:bodyPr>
          <a:lstStyle/>
          <a:p>
            <a:r>
              <a:rPr lang="en-US" sz="4400" dirty="0"/>
              <a:t>Montana Department of Commerce </a:t>
            </a:r>
            <a:br>
              <a:rPr lang="en-US" sz="4400" dirty="0"/>
            </a:br>
            <a:r>
              <a:rPr lang="en-US" sz="4400" dirty="0"/>
              <a:t>Housing Division Application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EB6663-0798-BB83-A9AD-79C204356E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HOME, HTF and CDBG-Housing Applications </a:t>
            </a:r>
          </a:p>
          <a:p>
            <a:r>
              <a:rPr lang="en-US" dirty="0"/>
              <a:t>Due Sept. 15, 2026</a:t>
            </a:r>
          </a:p>
        </p:txBody>
      </p:sp>
    </p:spTree>
    <p:extLst>
      <p:ext uri="{BB962C8B-B14F-4D97-AF65-F5344CB8AC3E}">
        <p14:creationId xmlns:p14="http://schemas.microsoft.com/office/powerpoint/2010/main" val="1080055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215B-0579-FBA1-3BF0-6F2C62B8D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Forma and Subsidy Review Spreadsheet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3D3E0-8280-8328-E98D-E55221C75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Formerly known as the Uniform Application or </a:t>
            </a:r>
            <a:r>
              <a:rPr lang="en-US" dirty="0" err="1"/>
              <a:t>Uniapp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Must be complete and submitted with each application</a:t>
            </a:r>
          </a:p>
          <a:p>
            <a:pPr marL="1257300" lvl="1" indent="-457200"/>
            <a:r>
              <a:rPr lang="en-US" dirty="0">
                <a:hlinkClick r:id="rId2"/>
              </a:rPr>
              <a:t>https://commerce.mt.gov/Housing/Community-Housing/Pro-Forma-Subsidy-Review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Allows Commerce staff to evaluate the financial feasibility of the project and the need for federal funds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9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946A2-4CAE-0D98-4997-6B770234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Info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98E63-0863-B96D-C83D-E89A2B05D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Covers the basics of the project</a:t>
            </a:r>
          </a:p>
          <a:p>
            <a:pPr marL="1257300" lvl="1" indent="-457200"/>
            <a:r>
              <a:rPr lang="en-US" dirty="0"/>
              <a:t>Location</a:t>
            </a:r>
          </a:p>
          <a:p>
            <a:pPr marL="1257300" lvl="1" indent="-457200"/>
            <a:r>
              <a:rPr lang="en-US" dirty="0"/>
              <a:t>Type of construction (new or rehabilitation)</a:t>
            </a:r>
          </a:p>
          <a:p>
            <a:pPr marL="1257300" lvl="1" indent="-457200"/>
            <a:r>
              <a:rPr lang="en-US" dirty="0"/>
              <a:t>Number of units and bedroom mix</a:t>
            </a:r>
          </a:p>
          <a:p>
            <a:pPr marL="1257300" lvl="1" indent="-457200"/>
            <a:r>
              <a:rPr lang="en-US" dirty="0"/>
              <a:t>Special populations</a:t>
            </a:r>
          </a:p>
          <a:p>
            <a:pPr marL="1257300" lvl="1" indent="-457200"/>
            <a:r>
              <a:rPr lang="en-US" dirty="0"/>
              <a:t>Basic environmental considerations</a:t>
            </a:r>
          </a:p>
          <a:p>
            <a:pPr marL="1257300" lvl="1" indent="-457200"/>
            <a:r>
              <a:rPr lang="en-US" dirty="0"/>
              <a:t>Amount and type of funds requested</a:t>
            </a:r>
          </a:p>
        </p:txBody>
      </p:sp>
    </p:spTree>
    <p:extLst>
      <p:ext uri="{BB962C8B-B14F-4D97-AF65-F5344CB8AC3E}">
        <p14:creationId xmlns:p14="http://schemas.microsoft.com/office/powerpoint/2010/main" val="1910898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6CACF-C823-A8DD-E3DF-E87BAC1A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Team Tab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B4A0A-96BC-73B3-B096-B85258BE1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Provides details on who is involved in the project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 applicant information should be completed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Development Team information will vary by project</a:t>
            </a:r>
          </a:p>
        </p:txBody>
      </p:sp>
    </p:spTree>
    <p:extLst>
      <p:ext uri="{BB962C8B-B14F-4D97-AF65-F5344CB8AC3E}">
        <p14:creationId xmlns:p14="http://schemas.microsoft.com/office/powerpoint/2010/main" val="587322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948D7-E810-B9EF-6888-DCEAC37DB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A8C8F-A5CE-2682-ECDE-0AF61BB62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Provides a timeline for the project from start to finish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Complete as much as is applicable to the project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Must be realistic and include buffer time </a:t>
            </a:r>
          </a:p>
        </p:txBody>
      </p:sp>
    </p:spTree>
    <p:extLst>
      <p:ext uri="{BB962C8B-B14F-4D97-AF65-F5344CB8AC3E}">
        <p14:creationId xmlns:p14="http://schemas.microsoft.com/office/powerpoint/2010/main" val="2158037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A1FB1-C185-58DA-F010-CF019BC46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Funds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B5E1B-699C-E7C0-C90D-C865DAF4C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Provides all the details for how construction will be paid for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 sources marked ‘committed’ must have a letter of commitment or documentation to support the details.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Applications for HOME funds must include at least 5% matching funds.</a:t>
            </a:r>
          </a:p>
          <a:p>
            <a:pPr marL="1257300" lvl="1" indent="-457200"/>
            <a:r>
              <a:rPr lang="en-US" dirty="0"/>
              <a:t>Non-federal grants</a:t>
            </a:r>
          </a:p>
          <a:p>
            <a:pPr marL="1257300" lvl="1" indent="-457200"/>
            <a:r>
              <a:rPr lang="en-US" dirty="0"/>
              <a:t>Foregone permitting fees and property taxes</a:t>
            </a:r>
          </a:p>
          <a:p>
            <a:pPr marL="1257300" lvl="1" indent="-457200"/>
            <a:r>
              <a:rPr lang="en-US" dirty="0"/>
              <a:t>Land or cash donations</a:t>
            </a:r>
          </a:p>
        </p:txBody>
      </p:sp>
    </p:spTree>
    <p:extLst>
      <p:ext uri="{BB962C8B-B14F-4D97-AF65-F5344CB8AC3E}">
        <p14:creationId xmlns:p14="http://schemas.microsoft.com/office/powerpoint/2010/main" val="2991215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72F5-CB8A-D855-D1B7-A78556571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of Funds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DD8B0-0D65-1597-B9BB-A0B1844E1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Includes all project costs and the source of funds to pay for each 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Total uses must match total sources of funds.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Blacked out sections are ineligible expenses.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General rules to remember:</a:t>
            </a:r>
          </a:p>
          <a:p>
            <a:pPr marL="1257300" lvl="1" indent="-457200"/>
            <a:r>
              <a:rPr lang="en-US" dirty="0"/>
              <a:t>Contractor overhead is limited to 2%.</a:t>
            </a:r>
          </a:p>
          <a:p>
            <a:pPr marL="1257300" lvl="1" indent="-457200"/>
            <a:r>
              <a:rPr lang="en-US" dirty="0"/>
              <a:t>Contractor profit and general requirements are limited to 6%.</a:t>
            </a:r>
          </a:p>
          <a:p>
            <a:pPr marL="1257300" lvl="1" indent="-457200"/>
            <a:r>
              <a:rPr lang="en-US" dirty="0"/>
              <a:t>Include contingency of at least 10% of construction costs</a:t>
            </a:r>
          </a:p>
        </p:txBody>
      </p:sp>
    </p:spTree>
    <p:extLst>
      <p:ext uri="{BB962C8B-B14F-4D97-AF65-F5344CB8AC3E}">
        <p14:creationId xmlns:p14="http://schemas.microsoft.com/office/powerpoint/2010/main" val="3748485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BDB9D-B205-BB86-B14E-49BE61B9A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Price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C8F8F-853C-7D6B-3676-3331AB1C1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Only for single-family homeownership projects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Determines if income-eligible homebuyers can afford to purchase homes based on the proposed sales prices</a:t>
            </a:r>
          </a:p>
        </p:txBody>
      </p:sp>
    </p:spTree>
    <p:extLst>
      <p:ext uri="{BB962C8B-B14F-4D97-AF65-F5344CB8AC3E}">
        <p14:creationId xmlns:p14="http://schemas.microsoft.com/office/powerpoint/2010/main" val="2032492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7F71A-0069-3EB1-6241-F3B8BB89E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Homebuyer Prequalification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6402B-88FF-C712-75B4-CCD031958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Only for single-family homeownership projects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Determines the maximum mortgage amount and down payment assistance needed for an individual household to purchase a home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Should be used in tandem with the Sales Price tab to evaluate if sales prices are reasonable and feasible for the targeted population</a:t>
            </a:r>
          </a:p>
        </p:txBody>
      </p:sp>
    </p:spTree>
    <p:extLst>
      <p:ext uri="{BB962C8B-B14F-4D97-AF65-F5344CB8AC3E}">
        <p14:creationId xmlns:p14="http://schemas.microsoft.com/office/powerpoint/2010/main" val="2770694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EC097-3FB4-A452-7E31-BEB4057E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Utilities and Operating Expenses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9996F-4B4B-F33B-CAF6-A12C5F121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Specifies which utilities residents will be responsible for using the HUSM calculator or utility allowances published on the Commerce 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Base operating expenses on actual costs and/or similar projects</a:t>
            </a:r>
          </a:p>
          <a:p>
            <a:pPr marL="1257300" lvl="1" indent="-457200"/>
            <a:r>
              <a:rPr lang="en-US" dirty="0"/>
              <a:t>Location impacts snow removal and utilities</a:t>
            </a:r>
          </a:p>
          <a:p>
            <a:pPr marL="1257300" lvl="1" indent="-457200"/>
            <a:r>
              <a:rPr lang="en-US" dirty="0"/>
              <a:t>Project size and target population impacts management fees and replacement reserves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Standard annual increases are 2%.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Ensure minimum requirements are met and explain any variances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178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267B7-BB82-DAE2-E8EC-C6ED5B270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Rents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032FC-AA30-BC8E-1B33-3E1728D68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Specifies rent for each type of unit and AMI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CDBG Housing projects must target 80% AMI households and use HUD’s Fair Market Rents limits.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HTF-assisted units must target 30% AMI households and HTF rent limits.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HOME-assisted units initially target 60% AMI households and High HOME rent limits.</a:t>
            </a:r>
          </a:p>
          <a:p>
            <a:pPr marL="1257300" lvl="1" indent="-457200"/>
            <a:r>
              <a:rPr lang="en-US" dirty="0"/>
              <a:t>20% of the HOME-assisted units must also target households earning below 50% AMI at Low HOME rent.</a:t>
            </a:r>
          </a:p>
        </p:txBody>
      </p:sp>
    </p:spTree>
    <p:extLst>
      <p:ext uri="{BB962C8B-B14F-4D97-AF65-F5344CB8AC3E}">
        <p14:creationId xmlns:p14="http://schemas.microsoft.com/office/powerpoint/2010/main" val="3985186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4A2076-9AD6-CF66-1078-43222CC5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Overview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5E1EE-0AD2-BAD6-8589-15558E0EC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15" y="1825625"/>
            <a:ext cx="8013895" cy="435133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HOME Investment Partnerships Program </a:t>
            </a:r>
          </a:p>
          <a:p>
            <a:pPr marL="1257300" lvl="1" indent="-457200"/>
            <a:r>
              <a:rPr lang="en-US" dirty="0"/>
              <a:t>New construction and rehabilitation of multi-family housing</a:t>
            </a:r>
          </a:p>
          <a:p>
            <a:pPr marL="1257300" lvl="1" indent="-457200"/>
            <a:r>
              <a:rPr lang="en-US" dirty="0"/>
              <a:t>New construction of single-family housing</a:t>
            </a:r>
          </a:p>
          <a:p>
            <a:pPr marL="1257300" lvl="1" indent="-457200"/>
            <a:r>
              <a:rPr lang="en-US" dirty="0"/>
              <a:t>Homebuyer assistance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Housing Trust Fund Program </a:t>
            </a:r>
          </a:p>
          <a:p>
            <a:pPr marL="1257300" lvl="1" indent="-457200"/>
            <a:r>
              <a:rPr lang="en-US" dirty="0"/>
              <a:t>New construction and rehabilitation of multi-family housing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Community Development Block Grant </a:t>
            </a:r>
          </a:p>
          <a:p>
            <a:pPr marL="1257300" lvl="1" indent="-457200"/>
            <a:r>
              <a:rPr lang="en-US" dirty="0"/>
              <a:t>New construction and rehabilitation of multi-family housing</a:t>
            </a:r>
          </a:p>
          <a:p>
            <a:pPr marL="1257300" lvl="1" indent="-457200"/>
            <a:r>
              <a:rPr lang="en-US" dirty="0"/>
              <a:t>Rehabilitation of single-family housing</a:t>
            </a:r>
          </a:p>
          <a:p>
            <a:pPr marL="12573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021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258E1-5770-28E5-E5DF-0BBE671DA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Forma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564D3-1A64-A58B-8809-4F8B979AA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Automatically populates cells based on information in other tabs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Must show positive cashflow for the duration of the period of affordability</a:t>
            </a:r>
          </a:p>
          <a:p>
            <a:pPr marL="1257300" lvl="1" indent="-457200"/>
            <a:r>
              <a:rPr lang="en-US" dirty="0"/>
              <a:t>CDBG Housing – 5 years</a:t>
            </a:r>
          </a:p>
          <a:p>
            <a:pPr marL="1257300" lvl="1" indent="-457200"/>
            <a:r>
              <a:rPr lang="en-US" dirty="0"/>
              <a:t>HTF – 30 years</a:t>
            </a:r>
          </a:p>
          <a:p>
            <a:pPr marL="1257300" lvl="1" indent="-457200"/>
            <a:r>
              <a:rPr lang="en-US" dirty="0"/>
              <a:t>HOME – 20 years for all new construction and typically 15 years for rehabilitation projects</a:t>
            </a:r>
          </a:p>
          <a:p>
            <a:pPr marL="1257300" lvl="1" indent="-457200"/>
            <a:r>
              <a:rPr lang="en-US" dirty="0"/>
              <a:t>Debt coverage ratio should be around 1.15 </a:t>
            </a:r>
          </a:p>
          <a:p>
            <a:pPr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44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C78B4-FEAF-1ACA-8792-A96FA4746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Subsidy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B8B35-94EC-2701-5049-83003399A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Determines the number of units to be restricted by each program and must be the greater number of units based on:</a:t>
            </a:r>
          </a:p>
          <a:p>
            <a:pPr marL="1257300" lvl="1" indent="-457200"/>
            <a:r>
              <a:rPr lang="en-US" dirty="0"/>
              <a:t>Percent of total units relative to the percent of federal funds in the budget</a:t>
            </a:r>
          </a:p>
          <a:p>
            <a:pPr marL="1257300" lvl="1" indent="-457200"/>
            <a:r>
              <a:rPr lang="en-US" dirty="0"/>
              <a:t>Number and mix of units required by HUD’s per unit subsidy limits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Commerce staff will review this tab and correct the unit restrictions as needed.</a:t>
            </a:r>
          </a:p>
        </p:txBody>
      </p:sp>
    </p:spTree>
    <p:extLst>
      <p:ext uri="{BB962C8B-B14F-4D97-AF65-F5344CB8AC3E}">
        <p14:creationId xmlns:p14="http://schemas.microsoft.com/office/powerpoint/2010/main" val="3485836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E5667-AFDF-2001-E2A3-9872B4853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Grants and Loans Portal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7902C-0E7E-E89E-D689-546340F41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 applications for funds must be submitted electronically. </a:t>
            </a:r>
          </a:p>
          <a:p>
            <a:pPr marL="1257300" lvl="1" indent="-457200"/>
            <a:r>
              <a:rPr lang="en-US" dirty="0">
                <a:hlinkClick r:id="rId2"/>
              </a:rPr>
              <a:t>https://montana.servicenowservices.com/mtgl</a:t>
            </a:r>
            <a:endParaRPr lang="en-US" dirty="0"/>
          </a:p>
          <a:p>
            <a:pPr marL="1257300" lvl="1" indent="-457200"/>
            <a:r>
              <a:rPr lang="en-US" dirty="0"/>
              <a:t>Due Sept. 15, 2026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Find the appropriate program application</a:t>
            </a:r>
          </a:p>
          <a:p>
            <a:pPr marL="1257300" lvl="1" indent="-457200"/>
            <a:r>
              <a:rPr lang="en-US" dirty="0"/>
              <a:t>Applications for HOME and HTF funds are separate from CDBG-Housing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Follow all instructions and answer all questions as completely as possible.</a:t>
            </a:r>
          </a:p>
          <a:p>
            <a:pPr marL="1257300" lvl="1" indent="-457200"/>
            <a:r>
              <a:rPr lang="en-US" dirty="0"/>
              <a:t>Supporting documentation as noted in the application guidelines must be uploaded at the end.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7427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21AC3-83F4-455B-6C89-807FBC5A3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Housing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2F473-4DDB-DFAD-F7DB-26EC7651D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Program Manager </a:t>
            </a:r>
          </a:p>
          <a:p>
            <a:pPr marL="1257300" lvl="1" indent="-457200"/>
            <a:r>
              <a:rPr lang="en-US" dirty="0"/>
              <a:t>Julie Flynn - </a:t>
            </a:r>
            <a:r>
              <a:rPr lang="en-US" dirty="0">
                <a:hlinkClick r:id="rId2"/>
              </a:rPr>
              <a:t>julie.flynn@mt.gov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Multifamily Coordinator</a:t>
            </a:r>
          </a:p>
          <a:p>
            <a:pPr marL="1257300" lvl="1" indent="-457200"/>
            <a:r>
              <a:rPr lang="en-US" dirty="0"/>
              <a:t>Jen Stepleton – </a:t>
            </a:r>
            <a:r>
              <a:rPr lang="en-US" dirty="0">
                <a:hlinkClick r:id="rId3"/>
              </a:rPr>
              <a:t>jennifer.stepleton@mt.gov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Single-family Coordinator</a:t>
            </a:r>
          </a:p>
          <a:p>
            <a:pPr marL="1257300" lvl="1" indent="-457200"/>
            <a:r>
              <a:rPr lang="en-US" dirty="0"/>
              <a:t>Nicole Newman – </a:t>
            </a:r>
            <a:r>
              <a:rPr lang="en-US" dirty="0">
                <a:hlinkClick r:id="rId4"/>
              </a:rPr>
              <a:t>nnewman@mt.gov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Program Specialists </a:t>
            </a:r>
          </a:p>
          <a:p>
            <a:pPr marL="1257300" lvl="1" indent="-457200"/>
            <a:r>
              <a:rPr lang="en-US" dirty="0"/>
              <a:t>Chandler Rowling – </a:t>
            </a:r>
            <a:r>
              <a:rPr lang="en-US" dirty="0">
                <a:hlinkClick r:id="rId5"/>
              </a:rPr>
              <a:t>chandler.rowling@mt.gov</a:t>
            </a:r>
            <a:endParaRPr lang="en-US" dirty="0"/>
          </a:p>
          <a:p>
            <a:pPr marL="1257300" lvl="1" indent="-457200"/>
            <a:r>
              <a:rPr lang="en-US" dirty="0"/>
              <a:t>Julles Engel – </a:t>
            </a:r>
            <a:r>
              <a:rPr lang="en-US" dirty="0">
                <a:hlinkClick r:id="rId6"/>
              </a:rPr>
              <a:t>julles.engel@mt.gov</a:t>
            </a:r>
            <a:r>
              <a:rPr lang="en-US" dirty="0"/>
              <a:t> </a:t>
            </a:r>
          </a:p>
          <a:p>
            <a:pPr marL="1257300" lvl="1" indent="-457200"/>
            <a:r>
              <a:rPr lang="en-US" dirty="0"/>
              <a:t>Lena Negrete – </a:t>
            </a:r>
            <a:r>
              <a:rPr lang="en-US" dirty="0">
                <a:hlinkClick r:id="rId7"/>
              </a:rPr>
              <a:t>lena.negrete@mt.gov</a:t>
            </a:r>
            <a:r>
              <a:rPr lang="en-US" dirty="0"/>
              <a:t> </a:t>
            </a:r>
          </a:p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54682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5BE0C-22ED-5913-CE04-125CD3910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8E6CA-A204-533A-41D3-D00235C6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Available on the Commerce website </a:t>
            </a:r>
          </a:p>
          <a:p>
            <a:pPr marL="1257300" lvl="1" indent="-457200"/>
            <a:r>
              <a:rPr lang="en-US" dirty="0">
                <a:hlinkClick r:id="rId2"/>
              </a:rPr>
              <a:t>https://commerce.mt.gov/Housing/Community-Housing/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Applications for HOME Program Homebuyer Assistance or CDBG Housing Stabilization Program funds are separate.</a:t>
            </a:r>
            <a:endParaRPr lang="en-US" strike="sngStrik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 applications will be reviewed and scored based on responses to the questions and supporting documentation included with the application.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91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113FB-1E61-8198-8345-E7408DB15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Geographic Diversity and Housing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CD4C4-E63C-11A1-02F0-30122B7CC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Location of the project </a:t>
            </a:r>
          </a:p>
          <a:p>
            <a:pPr marL="1257300" lvl="1" indent="-457200"/>
            <a:r>
              <a:rPr lang="en-US" dirty="0"/>
              <a:t>Only projects in non-entitlement communities are eligible for full points.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Benefit to income-eligible households and specific target populations</a:t>
            </a:r>
          </a:p>
          <a:p>
            <a:pPr marL="1257300" lvl="1" indent="-457200"/>
            <a:r>
              <a:rPr lang="en-US" dirty="0"/>
              <a:t>Deep affordability earns higher scores.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Support from market data to justify the number and type of units in the project</a:t>
            </a:r>
          </a:p>
          <a:p>
            <a:pPr marL="1257300" lvl="1" indent="-457200"/>
            <a:r>
              <a:rPr lang="en-US" dirty="0"/>
              <a:t>Include a copy of a market study.</a:t>
            </a:r>
          </a:p>
          <a:p>
            <a:pPr marL="1257300" lvl="1" indent="-457200"/>
            <a:r>
              <a:rPr lang="en-US" dirty="0"/>
              <a:t>If no formal market study is complete, provide a market analysis and data that supports the type of project.</a:t>
            </a:r>
          </a:p>
          <a:p>
            <a:pPr marL="12573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389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82258-A0F4-B390-EA44-63B4CCDEF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Capacity of the Applicant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EA745-72D8-42D4-347E-D32A2B616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Experience managing federal funds during construction</a:t>
            </a:r>
          </a:p>
          <a:p>
            <a:pPr marL="1257300" lvl="1" indent="-457200"/>
            <a:r>
              <a:rPr lang="en-US" dirty="0"/>
              <a:t>Procurement, Davis-Bacon, BABA compliance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Experience managing long-term compliance</a:t>
            </a:r>
          </a:p>
          <a:p>
            <a:pPr marL="1257300" lvl="1" indent="-457200"/>
            <a:r>
              <a:rPr lang="en-US" dirty="0"/>
              <a:t>Property management history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Ability to complete projects in a timely manner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an applicant has no direct experience, describe the contracted services that will be brought in for assistance.</a:t>
            </a:r>
          </a:p>
        </p:txBody>
      </p:sp>
    </p:spTree>
    <p:extLst>
      <p:ext uri="{BB962C8B-B14F-4D97-AF65-F5344CB8AC3E}">
        <p14:creationId xmlns:p14="http://schemas.microsoft.com/office/powerpoint/2010/main" val="2475625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4690B-A488-1ED8-B1C0-1AADC2854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Affordability and Financial Feasibility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CADD3-FD14-1C5B-B306-69F93AF8F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Is the project fully funded?</a:t>
            </a:r>
          </a:p>
          <a:p>
            <a:pPr marL="1257300" lvl="1" indent="-457200"/>
            <a:r>
              <a:rPr lang="en-US" dirty="0"/>
              <a:t>Include term sheets from lenders and award letters from private funders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Can the project operate as presented?</a:t>
            </a:r>
          </a:p>
          <a:p>
            <a:pPr marL="1257300" lvl="1" indent="-457200"/>
            <a:r>
              <a:rPr lang="en-US" dirty="0"/>
              <a:t>Positive cashflow for duration of the period of affordability</a:t>
            </a:r>
          </a:p>
          <a:p>
            <a:pPr marL="1257300" lvl="1" indent="-457200"/>
            <a:r>
              <a:rPr lang="en-US" dirty="0"/>
              <a:t>Realistic estimates for construction costs and operating expenses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Is the amount requested the minimum necessary to complete the project?</a:t>
            </a:r>
          </a:p>
        </p:txBody>
      </p:sp>
    </p:spTree>
    <p:extLst>
      <p:ext uri="{BB962C8B-B14F-4D97-AF65-F5344CB8AC3E}">
        <p14:creationId xmlns:p14="http://schemas.microsoft.com/office/powerpoint/2010/main" val="1513129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67BB3-F3D9-C424-F135-7FB9F522E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Appropriate Design and Long-Term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D5F88-1C76-DC49-A994-8EA99AC23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New construction projects must include site plans and/or preliminary designs.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Rehabilitation projects must include a capital needs assessment.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Describe any energy efficiency measures included in the design.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Projects with more than four units must include connection to broadband if available in the area.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Projects need to address accessibility.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64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04FF6-3758-E637-D492-11948FE0A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Planning and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5C223-8FF4-5CAF-0789-3E5BA9B9E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 applications should include a letter of support from the local government and document efforts toward public engagement.</a:t>
            </a:r>
          </a:p>
          <a:p>
            <a:pPr marL="1257300" lvl="1" indent="-457200"/>
            <a:r>
              <a:rPr lang="en-US" dirty="0"/>
              <a:t>Include a record of public meetings specific to the project and any feedback received.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Highlight how the project meets local zoning requirements, any planning documents and connects to public transportation if available</a:t>
            </a:r>
          </a:p>
          <a:p>
            <a:pPr marL="1257300" lvl="1" indent="-457200"/>
            <a:r>
              <a:rPr lang="en-US" dirty="0"/>
              <a:t>Include sidewalks and describe proximity to bus stops and trails.</a:t>
            </a:r>
          </a:p>
          <a:p>
            <a:pPr marL="12573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81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ECB5-994A-6B69-4462-C6739A0D1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Readiness to Proceed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62002-DAFF-481D-EC6B-4BA0B5E57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How much of the construction funding has been secured or is still pending?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Has the project started the environmental review process or made any choice limiting actions?</a:t>
            </a:r>
          </a:p>
          <a:p>
            <a:pPr marL="1257300" lvl="1" indent="-457200"/>
            <a:r>
              <a:rPr lang="en-US" dirty="0"/>
              <a:t>CLAs include, but are not limited to, purchasing property, hiring contractors and starting construction.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any current residents will need to be temporarily relocated, how thoroughly has that process been considered?</a:t>
            </a:r>
          </a:p>
          <a:p>
            <a:pPr marL="1257300" lvl="1" indent="-457200"/>
            <a:r>
              <a:rPr lang="en-US" dirty="0"/>
              <a:t>If relocation applies, applications must include a Residential Anti-Displacement and Relocation Assistance Plan.</a:t>
            </a:r>
          </a:p>
        </p:txBody>
      </p:sp>
    </p:spTree>
    <p:extLst>
      <p:ext uri="{BB962C8B-B14F-4D97-AF65-F5344CB8AC3E}">
        <p14:creationId xmlns:p14="http://schemas.microsoft.com/office/powerpoint/2010/main" val="1070630991"/>
      </p:ext>
    </p:extLst>
  </p:cSld>
  <p:clrMapOvr>
    <a:masterClrMapping/>
  </p:clrMapOvr>
</p:sld>
</file>

<file path=ppt/theme/theme1.xml><?xml version="1.0" encoding="utf-8"?>
<a:theme xmlns:a="http://schemas.openxmlformats.org/drawingml/2006/main" name="OneCommerce">
  <a:themeElements>
    <a:clrScheme name="One Commerce">
      <a:dk1>
        <a:srgbClr val="112F60"/>
      </a:dk1>
      <a:lt1>
        <a:srgbClr val="FFFFFF"/>
      </a:lt1>
      <a:dk2>
        <a:srgbClr val="F5A603"/>
      </a:dk2>
      <a:lt2>
        <a:srgbClr val="1C2F60"/>
      </a:lt2>
      <a:accent1>
        <a:srgbClr val="112F60"/>
      </a:accent1>
      <a:accent2>
        <a:srgbClr val="F5A603"/>
      </a:accent2>
      <a:accent3>
        <a:srgbClr val="4993D3"/>
      </a:accent3>
      <a:accent4>
        <a:srgbClr val="085B4B"/>
      </a:accent4>
      <a:accent5>
        <a:srgbClr val="000059"/>
      </a:accent5>
      <a:accent6>
        <a:srgbClr val="FFFFFF"/>
      </a:accent6>
      <a:hlink>
        <a:srgbClr val="4993D3"/>
      </a:hlink>
      <a:folHlink>
        <a:srgbClr val="F5A67D"/>
      </a:folHlink>
    </a:clrScheme>
    <a:fontScheme name="One-Commerce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neCommerce_Template-1125_1" id="{5C5FBE51-C471-43A4-AC53-2E2D395BA2BE}" vid="{DB81AA45-F029-4CAF-87C2-913BD52A59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OneCommerce_Template-11-21-25 (1)</Template>
  <TotalTime>833</TotalTime>
  <Words>1261</Words>
  <Application>Microsoft Office PowerPoint</Application>
  <PresentationFormat>Widescreen</PresentationFormat>
  <Paragraphs>146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Helvetica</vt:lpstr>
      <vt:lpstr>Wingdings</vt:lpstr>
      <vt:lpstr>OneCommerce</vt:lpstr>
      <vt:lpstr>Montana Department of Commerce  Housing Division Application Overview</vt:lpstr>
      <vt:lpstr>Program Overview</vt:lpstr>
      <vt:lpstr>Application Guidelines</vt:lpstr>
      <vt:lpstr>Geographic Diversity and Housing Needs</vt:lpstr>
      <vt:lpstr>Capacity of the Applicant</vt:lpstr>
      <vt:lpstr>Affordability and Financial Feasibility</vt:lpstr>
      <vt:lpstr>Appropriate Design and Long-Term Solution</vt:lpstr>
      <vt:lpstr>Long-Term Planning and Management</vt:lpstr>
      <vt:lpstr>Readiness to Proceed</vt:lpstr>
      <vt:lpstr>Pro Forma and Subsidy Review Spreadsheet</vt:lpstr>
      <vt:lpstr>Project Info Tab</vt:lpstr>
      <vt:lpstr>Development Team Tab </vt:lpstr>
      <vt:lpstr>Schedule</vt:lpstr>
      <vt:lpstr>Sources of Funds Tab</vt:lpstr>
      <vt:lpstr>Uses of Funds Tab</vt:lpstr>
      <vt:lpstr>Sales Price Tab</vt:lpstr>
      <vt:lpstr>Homebuyer Prequalification Tab</vt:lpstr>
      <vt:lpstr>Utilities and Operating Expenses Tab</vt:lpstr>
      <vt:lpstr>Rents Tab</vt:lpstr>
      <vt:lpstr>Pro Forma Tab</vt:lpstr>
      <vt:lpstr>Maximum Subsidy Tab</vt:lpstr>
      <vt:lpstr>Grants and Loans Portal</vt:lpstr>
      <vt:lpstr>Community Housing Team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Stepleton, Jen</dc:creator>
  <cp:lastModifiedBy>Burton, Anastasia</cp:lastModifiedBy>
  <cp:revision>18</cp:revision>
  <dcterms:created xsi:type="dcterms:W3CDTF">2026-08-05T16:57:45Z</dcterms:created>
  <dcterms:modified xsi:type="dcterms:W3CDTF">2026-08-11T22:01:29Z</dcterms:modified>
</cp:coreProperties>
</file>