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x="10058400" cy="7772400"/>
  <p:notesSz cx="10058400" cy="7772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93639" y="7318942"/>
            <a:ext cx="9265285" cy="0"/>
          </a:xfrm>
          <a:custGeom>
            <a:avLst/>
            <a:gdLst/>
            <a:ahLst/>
            <a:cxnLst/>
            <a:rect l="l" t="t" r="r" b="b"/>
            <a:pathLst>
              <a:path w="9265285" h="0">
                <a:moveTo>
                  <a:pt x="0" y="0"/>
                </a:moveTo>
                <a:lnTo>
                  <a:pt x="9264777" y="0"/>
                </a:lnTo>
              </a:path>
            </a:pathLst>
          </a:custGeom>
          <a:ln w="9525">
            <a:solidFill>
              <a:srgbClr val="00316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388876" y="824176"/>
            <a:ext cx="9269730" cy="0"/>
          </a:xfrm>
          <a:custGeom>
            <a:avLst/>
            <a:gdLst/>
            <a:ahLst/>
            <a:cxnLst/>
            <a:rect l="l" t="t" r="r" b="b"/>
            <a:pathLst>
              <a:path w="9269730" h="0">
                <a:moveTo>
                  <a:pt x="0" y="0"/>
                </a:moveTo>
                <a:lnTo>
                  <a:pt x="9269539" y="0"/>
                </a:lnTo>
              </a:path>
            </a:pathLst>
          </a:custGeom>
          <a:ln w="9525">
            <a:solidFill>
              <a:srgbClr val="003162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075178" y="7344702"/>
            <a:ext cx="593344" cy="268592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476912" y="7382827"/>
            <a:ext cx="1111665" cy="26859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55536" y="7373838"/>
            <a:ext cx="201929" cy="139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jpg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Relationship Id="rId3" Type="http://schemas.openxmlformats.org/officeDocument/2006/relationships/image" Target="../media/image6.jpg"/><Relationship Id="rId4" Type="http://schemas.openxmlformats.org/officeDocument/2006/relationships/image" Target="../media/image7.jpg"/><Relationship Id="rId5" Type="http://schemas.openxmlformats.org/officeDocument/2006/relationships/image" Target="../media/image8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jpg"/><Relationship Id="rId3" Type="http://schemas.openxmlformats.org/officeDocument/2006/relationships/image" Target="../media/image10.jpg"/><Relationship Id="rId4" Type="http://schemas.openxmlformats.org/officeDocument/2006/relationships/image" Target="../media/image7.jpg"/><Relationship Id="rId5" Type="http://schemas.openxmlformats.org/officeDocument/2006/relationships/image" Target="../media/image11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9555" y="291226"/>
            <a:ext cx="9540869" cy="3592941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254800" y="286461"/>
            <a:ext cx="9550400" cy="7244080"/>
            <a:chOff x="254800" y="286461"/>
            <a:chExt cx="9550400" cy="7244080"/>
          </a:xfrm>
        </p:grpSpPr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910985" y="6409435"/>
              <a:ext cx="1553956" cy="703414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259562" y="291223"/>
              <a:ext cx="9540875" cy="7234555"/>
            </a:xfrm>
            <a:custGeom>
              <a:avLst/>
              <a:gdLst/>
              <a:ahLst/>
              <a:cxnLst/>
              <a:rect l="l" t="t" r="r" b="b"/>
              <a:pathLst>
                <a:path w="9540875" h="7234555">
                  <a:moveTo>
                    <a:pt x="0" y="0"/>
                  </a:moveTo>
                  <a:lnTo>
                    <a:pt x="9540875" y="0"/>
                  </a:lnTo>
                  <a:lnTo>
                    <a:pt x="9540875" y="7234504"/>
                  </a:lnTo>
                  <a:lnTo>
                    <a:pt x="0" y="7234504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3162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 txBox="1"/>
          <p:nvPr/>
        </p:nvSpPr>
        <p:spPr>
          <a:xfrm>
            <a:off x="644994" y="3204146"/>
            <a:ext cx="59563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>
                <a:solidFill>
                  <a:srgbClr val="FFFFFF"/>
                </a:solidFill>
                <a:latin typeface="Arial"/>
                <a:cs typeface="Arial"/>
              </a:rPr>
              <a:t>April</a:t>
            </a:r>
            <a:r>
              <a:rPr dirty="0" sz="10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00" spc="-20">
                <a:solidFill>
                  <a:srgbClr val="FFFFFF"/>
                </a:solidFill>
                <a:latin typeface="Arial"/>
                <a:cs typeface="Arial"/>
              </a:rPr>
              <a:t>2025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34362" y="863011"/>
            <a:ext cx="2771140" cy="8242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>
                <a:solidFill>
                  <a:srgbClr val="FFFFFF"/>
                </a:solidFill>
                <a:latin typeface="Arial"/>
                <a:cs typeface="Arial"/>
              </a:rPr>
              <a:t>Montana</a:t>
            </a:r>
            <a:r>
              <a:rPr dirty="0" sz="1750" spc="-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750">
                <a:solidFill>
                  <a:srgbClr val="FFFFFF"/>
                </a:solidFill>
                <a:latin typeface="Arial"/>
                <a:cs typeface="Arial"/>
              </a:rPr>
              <a:t>Board</a:t>
            </a:r>
            <a:r>
              <a:rPr dirty="0" sz="175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75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1750" spc="-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750" spc="-10">
                <a:solidFill>
                  <a:srgbClr val="FFFFFF"/>
                </a:solidFill>
                <a:latin typeface="Arial"/>
                <a:cs typeface="Arial"/>
              </a:rPr>
              <a:t>Housing</a:t>
            </a:r>
            <a:endParaRPr sz="17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7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750">
                <a:solidFill>
                  <a:srgbClr val="FFFFFF"/>
                </a:solidFill>
                <a:latin typeface="Arial"/>
                <a:cs typeface="Arial"/>
              </a:rPr>
              <a:t>Overview</a:t>
            </a:r>
            <a:r>
              <a:rPr dirty="0" sz="1750" spc="-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75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175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750">
                <a:solidFill>
                  <a:srgbClr val="FFFFFF"/>
                </a:solidFill>
                <a:latin typeface="Arial"/>
                <a:cs typeface="Arial"/>
              </a:rPr>
              <a:t>Housing</a:t>
            </a:r>
            <a:r>
              <a:rPr dirty="0" sz="175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750" spc="-10">
                <a:solidFill>
                  <a:srgbClr val="FFFFFF"/>
                </a:solidFill>
                <a:latin typeface="Arial"/>
                <a:cs typeface="Arial"/>
              </a:rPr>
              <a:t>Bonds</a:t>
            </a:r>
            <a:endParaRPr sz="1750">
              <a:latin typeface="Arial"/>
              <a:cs typeface="Arial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91033" y="6495503"/>
            <a:ext cx="3124198" cy="59291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81215" y="512144"/>
            <a:ext cx="421132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2025</a:t>
            </a:r>
            <a:r>
              <a:rPr dirty="0" sz="1600" spc="-2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Series</a:t>
            </a:r>
            <a:r>
              <a:rPr dirty="0" sz="1600" spc="-8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A</a:t>
            </a:r>
            <a:r>
              <a:rPr dirty="0" sz="1600" spc="-10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Bond</a:t>
            </a:r>
            <a:r>
              <a:rPr dirty="0" sz="1600" spc="-1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Sale</a:t>
            </a:r>
            <a:r>
              <a:rPr dirty="0" sz="1600" spc="-2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-</a:t>
            </a:r>
            <a:r>
              <a:rPr dirty="0" sz="1600" spc="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Pricing</a:t>
            </a:r>
            <a:r>
              <a:rPr dirty="0" sz="1600" spc="-4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2750"/>
                </a:solidFill>
                <a:latin typeface="Arial"/>
                <a:cs typeface="Arial"/>
              </a:rPr>
              <a:t>Progression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r>
              <a:rPr dirty="0" spc="-50"/>
              <a:t>9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85456" y="7168901"/>
            <a:ext cx="366776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"/>
                <a:cs typeface="Arial"/>
              </a:rPr>
              <a:t>Note: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Par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value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in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$000’s,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order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summary</a:t>
            </a:r>
            <a:r>
              <a:rPr dirty="0" sz="800" spc="-5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at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the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end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of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Institutional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Order</a:t>
            </a:r>
            <a:r>
              <a:rPr dirty="0" sz="800" spc="-10">
                <a:latin typeface="Arial"/>
                <a:cs typeface="Arial"/>
              </a:rPr>
              <a:t> Period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388876" y="1175601"/>
          <a:ext cx="9345930" cy="49822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7700"/>
                <a:gridCol w="506094"/>
                <a:gridCol w="499109"/>
                <a:gridCol w="817880"/>
                <a:gridCol w="696594"/>
                <a:gridCol w="684529"/>
                <a:gridCol w="664845"/>
                <a:gridCol w="596900"/>
                <a:gridCol w="737235"/>
                <a:gridCol w="593089"/>
                <a:gridCol w="826134"/>
                <a:gridCol w="658495"/>
                <a:gridCol w="604520"/>
                <a:gridCol w="735965"/>
              </a:tblGrid>
              <a:tr h="2774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</a:pPr>
                      <a:r>
                        <a:rPr dirty="0" sz="800" spc="-1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Maturity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540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800" spc="-1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Series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540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24765">
                        <a:lnSpc>
                          <a:spcPct val="100000"/>
                        </a:lnSpc>
                      </a:pPr>
                      <a:r>
                        <a:rPr dirty="0" sz="800" spc="-2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Type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540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87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Consensus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117475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Scale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L="57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Reprice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540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38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Final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165735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Pricing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92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Bond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323215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spc="-25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Par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52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5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MT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214629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Retail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44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Nataional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r" marR="16383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Retail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939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21336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Retail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34620">
                        <a:lnSpc>
                          <a:spcPct val="100000"/>
                        </a:lnSpc>
                      </a:pPr>
                      <a:r>
                        <a:rPr dirty="0" sz="800" spc="-1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Institutional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540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27000">
                        <a:lnSpc>
                          <a:spcPct val="100000"/>
                        </a:lnSpc>
                      </a:pPr>
                      <a:r>
                        <a:rPr dirty="0" sz="800" spc="-1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540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68580">
                        <a:lnSpc>
                          <a:spcPct val="100000"/>
                        </a:lnSpc>
                      </a:pPr>
                      <a:r>
                        <a:rPr dirty="0" sz="800" spc="-1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Balance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540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23495">
                        <a:lnSpc>
                          <a:spcPct val="100000"/>
                        </a:lnSpc>
                      </a:pPr>
                      <a:r>
                        <a:rPr dirty="0" sz="800" spc="-1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Subscription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540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06/01/2026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2025A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9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Serial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3.00%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3.00%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655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46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440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440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65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440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215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0.7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12/01/2026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2025A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9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Serial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3.00%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3.00%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670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90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160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250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65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250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420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0.4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06/01/2027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2025A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9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Serial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3.05%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3.05%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685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325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955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1,280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95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1,375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2.0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12/01/2027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2025A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9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Serial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3.10%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3.10%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690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30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675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705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65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705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1.0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06/01/2028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2025A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9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Serial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3.15%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3.15%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705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400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420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65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420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285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0.6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12/01/2028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2025A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9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Serial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3.15%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3.15%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720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1,120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225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1,345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65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1,345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1.9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06/01/2029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2025A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9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Serial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3.20%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3.20%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730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200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425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625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730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1,355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1.9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12/01/2029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2025A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9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Serial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3.25%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3.25%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745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46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450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450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745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1,195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1.6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06/01/2030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2025A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9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Serial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3.30%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3.30%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760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310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320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65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320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440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0.4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12/01/2030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2025A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9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Serial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3.35%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3.35%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775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1,185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750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1,935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65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1,935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2.5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06/01/2031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2025A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9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Serial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3.40%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3.40%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790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175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250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425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790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1,215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1.5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12/01/2031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2025A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9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Serial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3.45%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3.45%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805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100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300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400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805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1,205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1.5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06/01/2032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2025A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9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Serial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3.50%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3.50%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820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870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175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1,045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65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1,045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1.3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12/01/2032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2025A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9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Serial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3.55%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3.55%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690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200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200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400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100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500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190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0.7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06/01/2033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2025A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9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Serial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3.60%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68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 b="1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+0.025%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2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3.625%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705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290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510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290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65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290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415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0.4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12/01/2033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2025A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9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Serial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3.65%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98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 b="1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+0.05%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3.70%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720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140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100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240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65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240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480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0.3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06/01/2034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2025A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9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Serial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3.70%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98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 b="1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+0.05%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3.75%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745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50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175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225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65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225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520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0.3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12/01/2034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2025A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9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Serial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3.75%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98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 b="1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+0.05%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3.80%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685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165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150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315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65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315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370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0.5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06/01/2035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2025A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9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Serial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3.80%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98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 b="1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+0.05%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3.85%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705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345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355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65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355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350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0.5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12/01/2035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2025A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9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Serial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3.85%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98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 b="1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+0.05%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3.90%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730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240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160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400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65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400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330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0.5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06/01/2036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2025A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9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Serial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3.95%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3.95%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750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46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430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430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750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1,180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79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1.6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12/01/2036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2025A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9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Serial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4.00%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4.00%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690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46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470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470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100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570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120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0.8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06/01/2037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2025A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9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Serial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4.05%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4.05%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715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190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315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505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125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630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85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0.9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12/01/2037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2025A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9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Serial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4.05%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4.05%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745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125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110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235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65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235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510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0.3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12/01/2040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2025A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603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0">
                          <a:latin typeface="Arial"/>
                          <a:cs typeface="Arial"/>
                        </a:rPr>
                        <a:t>Term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4.25%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4.25%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4,810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990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1,520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2,510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2,000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4,510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300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0.9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12/01/2045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2025A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603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0">
                          <a:latin typeface="Arial"/>
                          <a:cs typeface="Arial"/>
                        </a:rPr>
                        <a:t>Term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4.70%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98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 b="1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+0.05%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4.75%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8,855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1,170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1,710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2,880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3,050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5,930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2,925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0.7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12/01/2050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2025A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603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0">
                          <a:latin typeface="Arial"/>
                          <a:cs typeface="Arial"/>
                        </a:rPr>
                        <a:t>Term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4.85%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4.85%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11,960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250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1,555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1,805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17,710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19,515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1.6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12/01/2054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2025A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603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0">
                          <a:latin typeface="Arial"/>
                          <a:cs typeface="Arial"/>
                        </a:rPr>
                        <a:t>Term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4.90%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b="1">
                          <a:solidFill>
                            <a:srgbClr val="00AF50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dirty="0" sz="800" spc="-10" b="1">
                          <a:solidFill>
                            <a:srgbClr val="00AF50"/>
                          </a:solidFill>
                          <a:latin typeface="Arial"/>
                          <a:cs typeface="Arial"/>
                        </a:rPr>
                        <a:t>0.025%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795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2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4.875%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12,585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1,895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9,080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10,975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27,685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38,660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3.1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06/01/2055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2025A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9209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PAC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3.74%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3.74%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19,360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46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510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14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40,720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Arial"/>
                          <a:cs typeface="Arial"/>
                        </a:rPr>
                        <a:t>40,720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50">
                          <a:latin typeface="Arial"/>
                          <a:cs typeface="Arial"/>
                        </a:rPr>
                        <a:t>-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2.1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Total: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  <a:solidFill>
                      <a:srgbClr val="EBEF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  <a:solidFill>
                      <a:srgbClr val="EBEF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  <a:solidFill>
                      <a:srgbClr val="EBEF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  <a:solidFill>
                      <a:srgbClr val="EBEF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  <a:solidFill>
                      <a:srgbClr val="EBEF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  <a:solidFill>
                      <a:srgbClr val="EBEFF5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65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75,000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  <a:solidFill>
                      <a:srgbClr val="EBEFF5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58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10,555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  <a:solidFill>
                      <a:srgbClr val="EBEFF5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21,120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  <a:solidFill>
                      <a:srgbClr val="EBEFF5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31,675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  <a:solidFill>
                      <a:srgbClr val="EBEFF5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377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95,405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  <a:solidFill>
                      <a:srgbClr val="EBEFF5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9539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127,080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  <a:solidFill>
                      <a:srgbClr val="EBEFF5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7,955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  <a:solidFill>
                      <a:srgbClr val="EBEFF5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 b="1">
                          <a:latin typeface="Arial"/>
                          <a:cs typeface="Arial"/>
                        </a:rPr>
                        <a:t>1.7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651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  <a:solidFill>
                      <a:srgbClr val="EBEFF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81215" y="512144"/>
            <a:ext cx="484632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2025</a:t>
            </a:r>
            <a:r>
              <a:rPr dirty="0" sz="1600" spc="-3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Series</a:t>
            </a:r>
            <a:r>
              <a:rPr dirty="0" sz="1600" spc="-10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A</a:t>
            </a:r>
            <a:r>
              <a:rPr dirty="0" sz="1600" spc="-114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Bond</a:t>
            </a:r>
            <a:r>
              <a:rPr dirty="0" sz="1600" spc="-3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Sale</a:t>
            </a:r>
            <a:r>
              <a:rPr dirty="0" sz="1600" spc="-3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-</a:t>
            </a:r>
            <a:r>
              <a:rPr dirty="0" sz="1600" spc="-1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Syndicate</a:t>
            </a:r>
            <a:r>
              <a:rPr dirty="0" sz="1600" spc="-3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Order</a:t>
            </a:r>
            <a:r>
              <a:rPr dirty="0" sz="1600" spc="1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2750"/>
                </a:solidFill>
                <a:latin typeface="Arial"/>
                <a:cs typeface="Arial"/>
              </a:rPr>
              <a:t>Summary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0706" y="7186093"/>
            <a:ext cx="1250950" cy="124460"/>
          </a:xfrm>
          <a:prstGeom prst="rect">
            <a:avLst/>
          </a:prstGeom>
        </p:spPr>
        <p:txBody>
          <a:bodyPr wrap="square" lIns="0" tIns="38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700">
                <a:latin typeface="Arial"/>
                <a:cs typeface="Arial"/>
              </a:rPr>
              <a:t>Data</a:t>
            </a:r>
            <a:r>
              <a:rPr dirty="0" sz="700" spc="-10">
                <a:latin typeface="Arial"/>
                <a:cs typeface="Arial"/>
              </a:rPr>
              <a:t> </a:t>
            </a:r>
            <a:r>
              <a:rPr dirty="0" sz="700">
                <a:latin typeface="Arial"/>
                <a:cs typeface="Arial"/>
              </a:rPr>
              <a:t>Source:</a:t>
            </a:r>
            <a:r>
              <a:rPr dirty="0" sz="700" spc="-10">
                <a:latin typeface="Arial"/>
                <a:cs typeface="Arial"/>
              </a:rPr>
              <a:t> </a:t>
            </a:r>
            <a:r>
              <a:rPr dirty="0" sz="700">
                <a:latin typeface="Arial"/>
                <a:cs typeface="Arial"/>
              </a:rPr>
              <a:t>S&amp;P</a:t>
            </a:r>
            <a:r>
              <a:rPr dirty="0" sz="700" spc="-20">
                <a:latin typeface="Arial"/>
                <a:cs typeface="Arial"/>
              </a:rPr>
              <a:t> </a:t>
            </a:r>
            <a:r>
              <a:rPr dirty="0" sz="700">
                <a:latin typeface="Arial"/>
                <a:cs typeface="Arial"/>
              </a:rPr>
              <a:t>Global</a:t>
            </a:r>
            <a:r>
              <a:rPr dirty="0" sz="700" spc="-20">
                <a:latin typeface="Arial"/>
                <a:cs typeface="Arial"/>
              </a:rPr>
              <a:t> </a:t>
            </a:r>
            <a:r>
              <a:rPr dirty="0" sz="700" spc="-10">
                <a:latin typeface="Arial"/>
                <a:cs typeface="Arial"/>
              </a:rPr>
              <a:t>Ipreo</a:t>
            </a:r>
            <a:endParaRPr sz="7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r>
              <a:rPr dirty="0" spc="-25"/>
              <a:t>10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93405" y="1046425"/>
          <a:ext cx="9324340" cy="4516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93035"/>
                <a:gridCol w="1659889"/>
                <a:gridCol w="1221739"/>
                <a:gridCol w="1221739"/>
                <a:gridCol w="1221740"/>
                <a:gridCol w="1221740"/>
              </a:tblGrid>
              <a:tr h="4800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36195">
                        <a:lnSpc>
                          <a:spcPts val="1720"/>
                        </a:lnSpc>
                      </a:pPr>
                      <a:r>
                        <a:rPr dirty="0" sz="1450" spc="-1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Underwriter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3683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12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45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Net</a:t>
                      </a:r>
                      <a:r>
                        <a:rPr dirty="0" sz="1450" spc="10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50" spc="-1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Designated/</a:t>
                      </a:r>
                      <a:endParaRPr sz="1450">
                        <a:latin typeface="Arial"/>
                        <a:cs typeface="Arial"/>
                      </a:endParaRPr>
                    </a:p>
                    <a:p>
                      <a:pPr algn="r" marR="28575">
                        <a:lnSpc>
                          <a:spcPts val="1720"/>
                        </a:lnSpc>
                        <a:spcBef>
                          <a:spcPts val="150"/>
                        </a:spcBef>
                      </a:pPr>
                      <a:r>
                        <a:rPr dirty="0" sz="1450" spc="-1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Institutional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889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12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450" spc="-1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Montana</a:t>
                      </a:r>
                      <a:endParaRPr sz="1450">
                        <a:latin typeface="Arial"/>
                        <a:cs typeface="Arial"/>
                      </a:endParaRPr>
                    </a:p>
                    <a:p>
                      <a:pPr algn="r" marR="28575">
                        <a:lnSpc>
                          <a:spcPts val="1720"/>
                        </a:lnSpc>
                        <a:spcBef>
                          <a:spcPts val="150"/>
                        </a:spcBef>
                      </a:pPr>
                      <a:r>
                        <a:rPr dirty="0" sz="1450" spc="-1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Retail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889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450" spc="-1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National</a:t>
                      </a:r>
                      <a:endParaRPr sz="1450">
                        <a:latin typeface="Arial"/>
                        <a:cs typeface="Arial"/>
                      </a:endParaRPr>
                    </a:p>
                    <a:p>
                      <a:pPr algn="r" marR="28575">
                        <a:lnSpc>
                          <a:spcPts val="1720"/>
                        </a:lnSpc>
                        <a:spcBef>
                          <a:spcPts val="150"/>
                        </a:spcBef>
                      </a:pPr>
                      <a:r>
                        <a:rPr dirty="0" sz="1450" spc="-1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Retail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889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7340" marR="39370" indent="20320">
                        <a:lnSpc>
                          <a:spcPts val="1889"/>
                        </a:lnSpc>
                      </a:pPr>
                      <a:r>
                        <a:rPr dirty="0" sz="1450" spc="-1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Member/ Inventory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r" marR="28575">
                        <a:lnSpc>
                          <a:spcPts val="1720"/>
                        </a:lnSpc>
                      </a:pPr>
                      <a:r>
                        <a:rPr dirty="0" sz="1450" spc="-1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3683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511175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36195">
                        <a:lnSpc>
                          <a:spcPts val="1720"/>
                        </a:lnSpc>
                      </a:pPr>
                      <a:r>
                        <a:rPr dirty="0" sz="1450" b="1">
                          <a:solidFill>
                            <a:srgbClr val="003162"/>
                          </a:solidFill>
                          <a:latin typeface="Arial"/>
                          <a:cs typeface="Arial"/>
                        </a:rPr>
                        <a:t>Manager</a:t>
                      </a:r>
                      <a:r>
                        <a:rPr dirty="0" sz="1450" spc="125" b="1">
                          <a:solidFill>
                            <a:srgbClr val="00316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baseline="43859" sz="1425" spc="-37" b="1">
                          <a:solidFill>
                            <a:srgbClr val="003162"/>
                          </a:solidFill>
                          <a:latin typeface="Arial"/>
                          <a:cs typeface="Arial"/>
                        </a:rPr>
                        <a:t>(1)</a:t>
                      </a:r>
                      <a:endParaRPr baseline="43859" sz="1425">
                        <a:latin typeface="Arial"/>
                        <a:cs typeface="Arial"/>
                      </a:endParaRPr>
                    </a:p>
                  </a:txBody>
                  <a:tcPr marL="0" marR="0" marB="0" marT="6858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44170">
                <a:tc>
                  <a:txBody>
                    <a:bodyPr/>
                    <a:lstStyle/>
                    <a:p>
                      <a:pPr marL="41211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>
                          <a:latin typeface="Arial"/>
                          <a:cs typeface="Arial"/>
                        </a:rPr>
                        <a:t>RBC</a:t>
                      </a:r>
                      <a:r>
                        <a:rPr dirty="0" sz="1450" spc="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50">
                          <a:latin typeface="Arial"/>
                          <a:cs typeface="Arial"/>
                        </a:rPr>
                        <a:t>Capital</a:t>
                      </a:r>
                      <a:r>
                        <a:rPr dirty="0" sz="1450" spc="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50" spc="-10">
                          <a:latin typeface="Arial"/>
                          <a:cs typeface="Arial"/>
                        </a:rPr>
                        <a:t>Markets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10">
                          <a:latin typeface="Arial"/>
                          <a:cs typeface="Arial"/>
                        </a:rPr>
                        <a:t>$99,505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10">
                          <a:latin typeface="Arial"/>
                          <a:cs typeface="Arial"/>
                        </a:rPr>
                        <a:t>$3,695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10">
                          <a:latin typeface="Arial"/>
                          <a:cs typeface="Arial"/>
                        </a:rPr>
                        <a:t>$3,670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50">
                          <a:latin typeface="Arial"/>
                          <a:cs typeface="Arial"/>
                        </a:rPr>
                        <a:t>-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10">
                          <a:latin typeface="Arial"/>
                          <a:cs typeface="Arial"/>
                        </a:rPr>
                        <a:t>$106,870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344170">
                <a:tc>
                  <a:txBody>
                    <a:bodyPr/>
                    <a:lstStyle/>
                    <a:p>
                      <a:pPr marL="41211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>
                          <a:latin typeface="Arial"/>
                          <a:cs typeface="Arial"/>
                        </a:rPr>
                        <a:t>BofA</a:t>
                      </a:r>
                      <a:r>
                        <a:rPr dirty="0" sz="145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50" spc="-10">
                          <a:latin typeface="Arial"/>
                          <a:cs typeface="Arial"/>
                        </a:rPr>
                        <a:t>Securities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50">
                          <a:latin typeface="Arial"/>
                          <a:cs typeface="Arial"/>
                        </a:rPr>
                        <a:t>-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10">
                          <a:latin typeface="Arial"/>
                          <a:cs typeface="Arial"/>
                        </a:rPr>
                        <a:t>2,620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10">
                          <a:latin typeface="Arial"/>
                          <a:cs typeface="Arial"/>
                        </a:rPr>
                        <a:t>3,200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10">
                          <a:latin typeface="Arial"/>
                          <a:cs typeface="Arial"/>
                        </a:rPr>
                        <a:t>5,000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10">
                          <a:latin typeface="Arial"/>
                          <a:cs typeface="Arial"/>
                        </a:rPr>
                        <a:t>10,820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344170">
                <a:tc>
                  <a:txBody>
                    <a:bodyPr/>
                    <a:lstStyle/>
                    <a:p>
                      <a:pPr marL="41211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>
                          <a:latin typeface="Arial"/>
                          <a:cs typeface="Arial"/>
                        </a:rPr>
                        <a:t>D.A.</a:t>
                      </a:r>
                      <a:r>
                        <a:rPr dirty="0" sz="145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50" spc="-10">
                          <a:latin typeface="Arial"/>
                          <a:cs typeface="Arial"/>
                        </a:rPr>
                        <a:t>Davidson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50">
                          <a:latin typeface="Arial"/>
                          <a:cs typeface="Arial"/>
                        </a:rPr>
                        <a:t>-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10">
                          <a:latin typeface="Arial"/>
                          <a:cs typeface="Arial"/>
                        </a:rPr>
                        <a:t>2,670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10">
                          <a:latin typeface="Arial"/>
                          <a:cs typeface="Arial"/>
                        </a:rPr>
                        <a:t>1,150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10">
                          <a:latin typeface="Arial"/>
                          <a:cs typeface="Arial"/>
                        </a:rPr>
                        <a:t>8,930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10">
                          <a:latin typeface="Arial"/>
                          <a:cs typeface="Arial"/>
                        </a:rPr>
                        <a:t>12,750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344170">
                <a:tc>
                  <a:txBody>
                    <a:bodyPr/>
                    <a:lstStyle/>
                    <a:p>
                      <a:pPr marL="41211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>
                          <a:latin typeface="Arial"/>
                          <a:cs typeface="Arial"/>
                        </a:rPr>
                        <a:t>Raymond</a:t>
                      </a:r>
                      <a:r>
                        <a:rPr dirty="0" sz="145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50" spc="-20">
                          <a:latin typeface="Arial"/>
                          <a:cs typeface="Arial"/>
                        </a:rPr>
                        <a:t>James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50">
                          <a:latin typeface="Arial"/>
                          <a:cs typeface="Arial"/>
                        </a:rPr>
                        <a:t>-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10">
                          <a:latin typeface="Arial"/>
                          <a:cs typeface="Arial"/>
                        </a:rPr>
                        <a:t>1,025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10">
                          <a:latin typeface="Arial"/>
                          <a:cs typeface="Arial"/>
                        </a:rPr>
                        <a:t>1,765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10">
                          <a:latin typeface="Arial"/>
                          <a:cs typeface="Arial"/>
                        </a:rPr>
                        <a:t>10,500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10">
                          <a:latin typeface="Arial"/>
                          <a:cs typeface="Arial"/>
                        </a:rPr>
                        <a:t>13,290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511175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36195">
                        <a:lnSpc>
                          <a:spcPts val="1720"/>
                        </a:lnSpc>
                      </a:pPr>
                      <a:r>
                        <a:rPr dirty="0" sz="1450" b="1">
                          <a:solidFill>
                            <a:srgbClr val="003162"/>
                          </a:solidFill>
                          <a:latin typeface="Arial"/>
                          <a:cs typeface="Arial"/>
                        </a:rPr>
                        <a:t>Selling</a:t>
                      </a:r>
                      <a:r>
                        <a:rPr dirty="0" sz="1450" spc="120" b="1">
                          <a:solidFill>
                            <a:srgbClr val="00316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50" b="1">
                          <a:solidFill>
                            <a:srgbClr val="003162"/>
                          </a:solidFill>
                          <a:latin typeface="Arial"/>
                          <a:cs typeface="Arial"/>
                        </a:rPr>
                        <a:t>Group</a:t>
                      </a:r>
                      <a:r>
                        <a:rPr dirty="0" sz="1450" spc="125" b="1">
                          <a:solidFill>
                            <a:srgbClr val="00316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baseline="43859" sz="1425" spc="-37" b="1">
                          <a:solidFill>
                            <a:srgbClr val="003162"/>
                          </a:solidFill>
                          <a:latin typeface="Arial"/>
                          <a:cs typeface="Arial"/>
                        </a:rPr>
                        <a:t>(2)</a:t>
                      </a:r>
                      <a:endParaRPr baseline="43859" sz="1425">
                        <a:latin typeface="Arial"/>
                        <a:cs typeface="Arial"/>
                      </a:endParaRPr>
                    </a:p>
                  </a:txBody>
                  <a:tcPr marL="0" marR="0" marB="0" marT="6858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44170">
                <a:tc>
                  <a:txBody>
                    <a:bodyPr/>
                    <a:lstStyle/>
                    <a:p>
                      <a:pPr marL="41211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10">
                          <a:latin typeface="Arial"/>
                          <a:cs typeface="Arial"/>
                        </a:rPr>
                        <a:t>Academy</a:t>
                      </a:r>
                      <a:r>
                        <a:rPr dirty="0" sz="145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50" spc="-10">
                          <a:latin typeface="Arial"/>
                          <a:cs typeface="Arial"/>
                        </a:rPr>
                        <a:t>Securities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50">
                          <a:latin typeface="Arial"/>
                          <a:cs typeface="Arial"/>
                        </a:rPr>
                        <a:t>-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50">
                          <a:latin typeface="Arial"/>
                          <a:cs typeface="Arial"/>
                        </a:rPr>
                        <a:t>-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50">
                          <a:latin typeface="Arial"/>
                          <a:cs typeface="Arial"/>
                        </a:rPr>
                        <a:t>-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50">
                          <a:latin typeface="Arial"/>
                          <a:cs typeface="Arial"/>
                        </a:rPr>
                        <a:t>-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50">
                          <a:latin typeface="Arial"/>
                          <a:cs typeface="Arial"/>
                        </a:rPr>
                        <a:t>-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344170">
                <a:tc>
                  <a:txBody>
                    <a:bodyPr/>
                    <a:lstStyle/>
                    <a:p>
                      <a:pPr marL="41211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>
                          <a:latin typeface="Arial"/>
                          <a:cs typeface="Arial"/>
                        </a:rPr>
                        <a:t>Fidelity</a:t>
                      </a:r>
                      <a:r>
                        <a:rPr dirty="0" sz="1450" spc="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50">
                          <a:latin typeface="Arial"/>
                          <a:cs typeface="Arial"/>
                        </a:rPr>
                        <a:t>Capital</a:t>
                      </a:r>
                      <a:r>
                        <a:rPr dirty="0" sz="1450" spc="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50" spc="-10">
                          <a:latin typeface="Arial"/>
                          <a:cs typeface="Arial"/>
                        </a:rPr>
                        <a:t>Markets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50">
                          <a:latin typeface="Arial"/>
                          <a:cs typeface="Arial"/>
                        </a:rPr>
                        <a:t>-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25">
                          <a:latin typeface="Arial"/>
                          <a:cs typeface="Arial"/>
                        </a:rPr>
                        <a:t>620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10">
                          <a:latin typeface="Arial"/>
                          <a:cs typeface="Arial"/>
                        </a:rPr>
                        <a:t>9,665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10">
                          <a:latin typeface="Arial"/>
                          <a:cs typeface="Arial"/>
                        </a:rPr>
                        <a:t>1,780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10">
                          <a:latin typeface="Arial"/>
                          <a:cs typeface="Arial"/>
                        </a:rPr>
                        <a:t>12,065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344170">
                <a:tc>
                  <a:txBody>
                    <a:bodyPr/>
                    <a:lstStyle/>
                    <a:p>
                      <a:pPr marL="41211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>
                          <a:latin typeface="Arial"/>
                          <a:cs typeface="Arial"/>
                        </a:rPr>
                        <a:t>Piper</a:t>
                      </a:r>
                      <a:r>
                        <a:rPr dirty="0" sz="1450" spc="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50" spc="-10">
                          <a:latin typeface="Arial"/>
                          <a:cs typeface="Arial"/>
                        </a:rPr>
                        <a:t>Sandler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50">
                          <a:latin typeface="Arial"/>
                          <a:cs typeface="Arial"/>
                        </a:rPr>
                        <a:t>-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50">
                          <a:latin typeface="Arial"/>
                          <a:cs typeface="Arial"/>
                        </a:rPr>
                        <a:t>-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50">
                          <a:latin typeface="Arial"/>
                          <a:cs typeface="Arial"/>
                        </a:rPr>
                        <a:t>-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50">
                          <a:latin typeface="Arial"/>
                          <a:cs typeface="Arial"/>
                        </a:rPr>
                        <a:t>-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50">
                          <a:latin typeface="Arial"/>
                          <a:cs typeface="Arial"/>
                        </a:rPr>
                        <a:t>-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344170">
                <a:tc>
                  <a:txBody>
                    <a:bodyPr/>
                    <a:lstStyle/>
                    <a:p>
                      <a:pPr marL="41211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>
                          <a:latin typeface="Arial"/>
                          <a:cs typeface="Arial"/>
                        </a:rPr>
                        <a:t>Wells</a:t>
                      </a:r>
                      <a:r>
                        <a:rPr dirty="0" sz="1450" spc="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50" spc="-20">
                          <a:latin typeface="Arial"/>
                          <a:cs typeface="Arial"/>
                        </a:rPr>
                        <a:t>Fargo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50">
                          <a:latin typeface="Arial"/>
                          <a:cs typeface="Arial"/>
                        </a:rPr>
                        <a:t>-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50">
                          <a:latin typeface="Arial"/>
                          <a:cs typeface="Arial"/>
                        </a:rPr>
                        <a:t>-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10">
                          <a:latin typeface="Arial"/>
                          <a:cs typeface="Arial"/>
                        </a:rPr>
                        <a:t>1,545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50">
                          <a:latin typeface="Arial"/>
                          <a:cs typeface="Arial"/>
                        </a:rPr>
                        <a:t>-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450" spc="-10">
                          <a:latin typeface="Arial"/>
                          <a:cs typeface="Arial"/>
                        </a:rPr>
                        <a:t>1,545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450" spc="-10" b="1">
                          <a:solidFill>
                            <a:srgbClr val="003162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1905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  <a:solidFill>
                      <a:srgbClr val="EBEFF5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450" spc="-10" b="1">
                          <a:solidFill>
                            <a:srgbClr val="003162"/>
                          </a:solidFill>
                          <a:latin typeface="Arial"/>
                          <a:cs typeface="Arial"/>
                        </a:rPr>
                        <a:t>$99,505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1905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  <a:solidFill>
                      <a:srgbClr val="EBEFF5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450" spc="-10" b="1">
                          <a:solidFill>
                            <a:srgbClr val="003162"/>
                          </a:solidFill>
                          <a:latin typeface="Arial"/>
                          <a:cs typeface="Arial"/>
                        </a:rPr>
                        <a:t>$10,630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1905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  <a:solidFill>
                      <a:srgbClr val="EBEFF5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450" spc="-10" b="1">
                          <a:solidFill>
                            <a:srgbClr val="003162"/>
                          </a:solidFill>
                          <a:latin typeface="Arial"/>
                          <a:cs typeface="Arial"/>
                        </a:rPr>
                        <a:t>$20,995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1905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  <a:solidFill>
                      <a:srgbClr val="EBEFF5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450" spc="-10" b="1">
                          <a:solidFill>
                            <a:srgbClr val="003162"/>
                          </a:solidFill>
                          <a:latin typeface="Arial"/>
                          <a:cs typeface="Arial"/>
                        </a:rPr>
                        <a:t>$26,210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1905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  <a:solidFill>
                      <a:srgbClr val="EBEFF5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450" spc="-10" b="1">
                          <a:solidFill>
                            <a:srgbClr val="003162"/>
                          </a:solidFill>
                          <a:latin typeface="Arial"/>
                          <a:cs typeface="Arial"/>
                        </a:rPr>
                        <a:t>$157,340</a:t>
                      </a:r>
                      <a:endParaRPr sz="1450">
                        <a:latin typeface="Arial"/>
                        <a:cs typeface="Arial"/>
                      </a:endParaRPr>
                    </a:p>
                  </a:txBody>
                  <a:tcPr marL="0" marR="0" marB="0" marT="19050">
                    <a:lnL w="12700">
                      <a:solidFill>
                        <a:srgbClr val="ACC2D2"/>
                      </a:solidFill>
                      <a:prstDash val="solid"/>
                    </a:lnL>
                    <a:lnR w="12700">
                      <a:solidFill>
                        <a:srgbClr val="ACC2D2"/>
                      </a:solidFill>
                      <a:prstDash val="solid"/>
                    </a:lnR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  <a:solidFill>
                      <a:srgbClr val="EBEFF5"/>
                    </a:solidFill>
                  </a:tcPr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728516" y="5938974"/>
            <a:ext cx="6283325" cy="6070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3695" indent="-340995">
              <a:lnSpc>
                <a:spcPct val="100000"/>
              </a:lnSpc>
              <a:spcBef>
                <a:spcPts val="100"/>
              </a:spcBef>
              <a:buAutoNum type="arabicParenBoth"/>
              <a:tabLst>
                <a:tab pos="353695" algn="l"/>
              </a:tabLst>
            </a:pPr>
            <a:r>
              <a:rPr dirty="0" sz="1400">
                <a:latin typeface="Arial"/>
                <a:cs typeface="Arial"/>
              </a:rPr>
              <a:t>Managers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take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risk/liability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and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can</a:t>
            </a:r>
            <a:r>
              <a:rPr dirty="0" sz="1400" spc="-1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take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Net</a:t>
            </a:r>
            <a:r>
              <a:rPr dirty="0" sz="1400" spc="-5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Designated/Institutional</a:t>
            </a:r>
            <a:r>
              <a:rPr dirty="0" sz="1400" spc="-40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orders</a:t>
            </a:r>
            <a:endParaRPr sz="1400">
              <a:latin typeface="Arial"/>
              <a:cs typeface="Arial"/>
            </a:endParaRPr>
          </a:p>
          <a:p>
            <a:pPr marL="353695" indent="-340995">
              <a:lnSpc>
                <a:spcPct val="100000"/>
              </a:lnSpc>
              <a:spcBef>
                <a:spcPts val="1215"/>
              </a:spcBef>
              <a:buAutoNum type="arabicParenBoth"/>
              <a:tabLst>
                <a:tab pos="353695" algn="l"/>
              </a:tabLst>
            </a:pPr>
            <a:r>
              <a:rPr dirty="0" sz="1400">
                <a:latin typeface="Arial"/>
                <a:cs typeface="Arial"/>
              </a:rPr>
              <a:t>Selling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group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takes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no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risk.</a:t>
            </a:r>
            <a:r>
              <a:rPr dirty="0" sz="1400" spc="-5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They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can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only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sell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bonds</a:t>
            </a:r>
            <a:r>
              <a:rPr dirty="0" sz="1400" spc="-3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to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retail.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80706" y="515048"/>
            <a:ext cx="405574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2025</a:t>
            </a:r>
            <a:r>
              <a:rPr dirty="0" sz="1600" spc="-2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Series</a:t>
            </a:r>
            <a:r>
              <a:rPr dirty="0" sz="1600" spc="-9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A</a:t>
            </a:r>
            <a:r>
              <a:rPr dirty="0" sz="1600" spc="-10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Bond</a:t>
            </a:r>
            <a:r>
              <a:rPr dirty="0" sz="1600" spc="-2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Sale</a:t>
            </a:r>
            <a:r>
              <a:rPr dirty="0" sz="1600" spc="-2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-</a:t>
            </a:r>
            <a:r>
              <a:rPr dirty="0" sz="1600" spc="-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Buyer </a:t>
            </a:r>
            <a:r>
              <a:rPr dirty="0" sz="1600" spc="-10">
                <a:solidFill>
                  <a:srgbClr val="002750"/>
                </a:solidFill>
                <a:latin typeface="Arial"/>
                <a:cs typeface="Arial"/>
              </a:rPr>
              <a:t>Distribution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779550" y="1347538"/>
            <a:ext cx="4544695" cy="0"/>
          </a:xfrm>
          <a:custGeom>
            <a:avLst/>
            <a:gdLst/>
            <a:ahLst/>
            <a:cxnLst/>
            <a:rect l="l" t="t" r="r" b="b"/>
            <a:pathLst>
              <a:path w="4544695" h="0">
                <a:moveTo>
                  <a:pt x="0" y="0"/>
                </a:moveTo>
                <a:lnTo>
                  <a:pt x="4544568" y="0"/>
                </a:lnTo>
              </a:path>
            </a:pathLst>
          </a:custGeom>
          <a:ln w="9525">
            <a:solidFill>
              <a:srgbClr val="AAB6D1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101644" y="1302991"/>
          <a:ext cx="2586355" cy="10528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83410"/>
                <a:gridCol w="626110"/>
              </a:tblGrid>
              <a:tr h="186055">
                <a:tc>
                  <a:txBody>
                    <a:bodyPr/>
                    <a:lstStyle/>
                    <a:p>
                      <a:pPr marL="35560">
                        <a:lnSpc>
                          <a:spcPts val="1220"/>
                        </a:lnSpc>
                      </a:pPr>
                      <a:r>
                        <a:rPr dirty="0" sz="110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Allotments</a:t>
                      </a:r>
                      <a:r>
                        <a:rPr dirty="0" sz="1100" spc="-45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dirty="0" sz="1100" spc="-45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Type </a:t>
                      </a:r>
                      <a:r>
                        <a:rPr dirty="0" sz="1100" spc="-1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($000)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73355">
                <a:tc>
                  <a:txBody>
                    <a:bodyPr/>
                    <a:lstStyle/>
                    <a:p>
                      <a:pPr marL="19685">
                        <a:lnSpc>
                          <a:spcPts val="1220"/>
                        </a:lnSpc>
                        <a:spcBef>
                          <a:spcPts val="50"/>
                        </a:spcBef>
                      </a:pPr>
                      <a:r>
                        <a:rPr dirty="0" sz="1050">
                          <a:latin typeface="Arial"/>
                          <a:cs typeface="Arial"/>
                        </a:rPr>
                        <a:t>Net</a:t>
                      </a:r>
                      <a:r>
                        <a:rPr dirty="0" sz="1050" spc="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 spc="-10">
                          <a:latin typeface="Arial"/>
                          <a:cs typeface="Arial"/>
                        </a:rPr>
                        <a:t>Designated/Institutional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145">
                        <a:lnSpc>
                          <a:spcPts val="1220"/>
                        </a:lnSpc>
                        <a:spcBef>
                          <a:spcPts val="50"/>
                        </a:spcBef>
                      </a:pPr>
                      <a:r>
                        <a:rPr dirty="0" sz="1050" spc="-10">
                          <a:latin typeface="Arial"/>
                          <a:cs typeface="Arial"/>
                        </a:rPr>
                        <a:t>46,395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73355">
                <a:tc>
                  <a:txBody>
                    <a:bodyPr/>
                    <a:lstStyle/>
                    <a:p>
                      <a:pPr marL="19685">
                        <a:lnSpc>
                          <a:spcPts val="1220"/>
                        </a:lnSpc>
                        <a:spcBef>
                          <a:spcPts val="50"/>
                        </a:spcBef>
                      </a:pPr>
                      <a:r>
                        <a:rPr dirty="0" sz="1050">
                          <a:latin typeface="Arial"/>
                          <a:cs typeface="Arial"/>
                        </a:rPr>
                        <a:t>National</a:t>
                      </a:r>
                      <a:r>
                        <a:rPr dirty="0" sz="105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 spc="-10">
                          <a:latin typeface="Arial"/>
                          <a:cs typeface="Arial"/>
                        </a:rPr>
                        <a:t>Retail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145">
                        <a:lnSpc>
                          <a:spcPts val="1220"/>
                        </a:lnSpc>
                        <a:spcBef>
                          <a:spcPts val="50"/>
                        </a:spcBef>
                      </a:pPr>
                      <a:r>
                        <a:rPr dirty="0" sz="1050" spc="-10">
                          <a:latin typeface="Arial"/>
                          <a:cs typeface="Arial"/>
                        </a:rPr>
                        <a:t>13,745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73355">
                <a:tc>
                  <a:txBody>
                    <a:bodyPr/>
                    <a:lstStyle/>
                    <a:p>
                      <a:pPr marL="19685">
                        <a:lnSpc>
                          <a:spcPts val="1220"/>
                        </a:lnSpc>
                        <a:spcBef>
                          <a:spcPts val="50"/>
                        </a:spcBef>
                      </a:pPr>
                      <a:r>
                        <a:rPr dirty="0" sz="1050">
                          <a:latin typeface="Arial"/>
                          <a:cs typeface="Arial"/>
                        </a:rPr>
                        <a:t>Montana</a:t>
                      </a:r>
                      <a:r>
                        <a:rPr dirty="0" sz="1050" spc="-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50" spc="-10">
                          <a:latin typeface="Arial"/>
                          <a:cs typeface="Arial"/>
                        </a:rPr>
                        <a:t>Retail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145">
                        <a:lnSpc>
                          <a:spcPts val="1220"/>
                        </a:lnSpc>
                        <a:spcBef>
                          <a:spcPts val="50"/>
                        </a:spcBef>
                      </a:pPr>
                      <a:r>
                        <a:rPr dirty="0" sz="1050" spc="-20">
                          <a:latin typeface="Arial"/>
                          <a:cs typeface="Arial"/>
                        </a:rPr>
                        <a:t>9,985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73355">
                <a:tc>
                  <a:txBody>
                    <a:bodyPr/>
                    <a:lstStyle/>
                    <a:p>
                      <a:pPr marL="19685">
                        <a:lnSpc>
                          <a:spcPts val="1220"/>
                        </a:lnSpc>
                        <a:spcBef>
                          <a:spcPts val="50"/>
                        </a:spcBef>
                      </a:pPr>
                      <a:r>
                        <a:rPr dirty="0" sz="1050" spc="-10">
                          <a:latin typeface="Arial"/>
                          <a:cs typeface="Arial"/>
                        </a:rPr>
                        <a:t>Member/Inventory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145">
                        <a:lnSpc>
                          <a:spcPts val="1220"/>
                        </a:lnSpc>
                        <a:spcBef>
                          <a:spcPts val="50"/>
                        </a:spcBef>
                      </a:pPr>
                      <a:r>
                        <a:rPr dirty="0" sz="1050" spc="-20">
                          <a:latin typeface="Arial"/>
                          <a:cs typeface="Arial"/>
                        </a:rPr>
                        <a:t>4,875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173355">
                <a:tc>
                  <a:txBody>
                    <a:bodyPr/>
                    <a:lstStyle/>
                    <a:p>
                      <a:pPr marL="18415">
                        <a:lnSpc>
                          <a:spcPts val="1220"/>
                        </a:lnSpc>
                        <a:spcBef>
                          <a:spcPts val="50"/>
                        </a:spcBef>
                      </a:pPr>
                      <a:r>
                        <a:rPr dirty="0" sz="1050" spc="-1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  <a:solidFill>
                      <a:srgbClr val="E6EBEF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145">
                        <a:lnSpc>
                          <a:spcPts val="1220"/>
                        </a:lnSpc>
                        <a:spcBef>
                          <a:spcPts val="50"/>
                        </a:spcBef>
                      </a:pPr>
                      <a:r>
                        <a:rPr dirty="0" sz="1050" spc="-1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$75,000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T w="6350">
                      <a:solidFill>
                        <a:srgbClr val="ACC2D2"/>
                      </a:solidFill>
                      <a:prstDash val="solid"/>
                    </a:lnT>
                    <a:lnB w="6350">
                      <a:solidFill>
                        <a:srgbClr val="ACC2D2"/>
                      </a:solidFill>
                      <a:prstDash val="solid"/>
                    </a:lnB>
                    <a:solidFill>
                      <a:srgbClr val="E6EBEF"/>
                    </a:solidFill>
                  </a:tcPr>
                </a:tc>
              </a:tr>
            </a:tbl>
          </a:graphicData>
        </a:graphic>
      </p:graphicFrame>
      <p:grpSp>
        <p:nvGrpSpPr>
          <p:cNvPr id="5" name="object 5" descr=""/>
          <p:cNvGrpSpPr/>
          <p:nvPr/>
        </p:nvGrpSpPr>
        <p:grpSpPr>
          <a:xfrm>
            <a:off x="1282883" y="3428081"/>
            <a:ext cx="2171700" cy="2232660"/>
            <a:chOff x="1282883" y="3428081"/>
            <a:chExt cx="2171700" cy="2232660"/>
          </a:xfrm>
        </p:grpSpPr>
        <p:sp>
          <p:nvSpPr>
            <p:cNvPr id="6" name="object 6" descr=""/>
            <p:cNvSpPr/>
            <p:nvPr/>
          </p:nvSpPr>
          <p:spPr>
            <a:xfrm>
              <a:off x="1644389" y="3503369"/>
              <a:ext cx="1810385" cy="2157095"/>
            </a:xfrm>
            <a:custGeom>
              <a:avLst/>
              <a:gdLst/>
              <a:ahLst/>
              <a:cxnLst/>
              <a:rect l="l" t="t" r="r" b="b"/>
              <a:pathLst>
                <a:path w="1810385" h="2157095">
                  <a:moveTo>
                    <a:pt x="731333" y="2156952"/>
                  </a:moveTo>
                  <a:lnTo>
                    <a:pt x="680643" y="2155761"/>
                  </a:lnTo>
                  <a:lnTo>
                    <a:pt x="630262" y="2152208"/>
                  </a:lnTo>
                  <a:lnTo>
                    <a:pt x="580266" y="2146322"/>
                  </a:lnTo>
                  <a:lnTo>
                    <a:pt x="530732" y="2138135"/>
                  </a:lnTo>
                  <a:lnTo>
                    <a:pt x="481735" y="2127674"/>
                  </a:lnTo>
                  <a:lnTo>
                    <a:pt x="433351" y="2114971"/>
                  </a:lnTo>
                  <a:lnTo>
                    <a:pt x="385657" y="2100054"/>
                  </a:lnTo>
                  <a:lnTo>
                    <a:pt x="338728" y="2082954"/>
                  </a:lnTo>
                  <a:lnTo>
                    <a:pt x="292642" y="2063700"/>
                  </a:lnTo>
                  <a:lnTo>
                    <a:pt x="247473" y="2042322"/>
                  </a:lnTo>
                  <a:lnTo>
                    <a:pt x="203298" y="2018849"/>
                  </a:lnTo>
                  <a:lnTo>
                    <a:pt x="160194" y="1993312"/>
                  </a:lnTo>
                  <a:lnTo>
                    <a:pt x="118235" y="1965741"/>
                  </a:lnTo>
                  <a:lnTo>
                    <a:pt x="77500" y="1936164"/>
                  </a:lnTo>
                  <a:lnTo>
                    <a:pt x="38062" y="1904612"/>
                  </a:lnTo>
                  <a:lnTo>
                    <a:pt x="0" y="1871115"/>
                  </a:lnTo>
                  <a:lnTo>
                    <a:pt x="731333" y="1078476"/>
                  </a:lnTo>
                  <a:lnTo>
                    <a:pt x="731333" y="0"/>
                  </a:lnTo>
                  <a:lnTo>
                    <a:pt x="779373" y="1050"/>
                  </a:lnTo>
                  <a:lnTo>
                    <a:pt x="826875" y="4173"/>
                  </a:lnTo>
                  <a:lnTo>
                    <a:pt x="873795" y="9325"/>
                  </a:lnTo>
                  <a:lnTo>
                    <a:pt x="920090" y="16462"/>
                  </a:lnTo>
                  <a:lnTo>
                    <a:pt x="965714" y="25539"/>
                  </a:lnTo>
                  <a:lnTo>
                    <a:pt x="1010626" y="36513"/>
                  </a:lnTo>
                  <a:lnTo>
                    <a:pt x="1054780" y="49341"/>
                  </a:lnTo>
                  <a:lnTo>
                    <a:pt x="1098132" y="63978"/>
                  </a:lnTo>
                  <a:lnTo>
                    <a:pt x="1140640" y="80380"/>
                  </a:lnTo>
                  <a:lnTo>
                    <a:pt x="1182259" y="98504"/>
                  </a:lnTo>
                  <a:lnTo>
                    <a:pt x="1222946" y="118306"/>
                  </a:lnTo>
                  <a:lnTo>
                    <a:pt x="1262656" y="139742"/>
                  </a:lnTo>
                  <a:lnTo>
                    <a:pt x="1301345" y="162768"/>
                  </a:lnTo>
                  <a:lnTo>
                    <a:pt x="1338971" y="187341"/>
                  </a:lnTo>
                  <a:lnTo>
                    <a:pt x="1375488" y="213416"/>
                  </a:lnTo>
                  <a:lnTo>
                    <a:pt x="1410854" y="240950"/>
                  </a:lnTo>
                  <a:lnTo>
                    <a:pt x="1445024" y="269898"/>
                  </a:lnTo>
                  <a:lnTo>
                    <a:pt x="1477954" y="300218"/>
                  </a:lnTo>
                  <a:lnTo>
                    <a:pt x="1509601" y="331864"/>
                  </a:lnTo>
                  <a:lnTo>
                    <a:pt x="1539921" y="364794"/>
                  </a:lnTo>
                  <a:lnTo>
                    <a:pt x="1568870" y="398964"/>
                  </a:lnTo>
                  <a:lnTo>
                    <a:pt x="1596404" y="434329"/>
                  </a:lnTo>
                  <a:lnTo>
                    <a:pt x="1622480" y="470846"/>
                  </a:lnTo>
                  <a:lnTo>
                    <a:pt x="1647052" y="508471"/>
                  </a:lnTo>
                  <a:lnTo>
                    <a:pt x="1670079" y="547160"/>
                  </a:lnTo>
                  <a:lnTo>
                    <a:pt x="1691515" y="586869"/>
                  </a:lnTo>
                  <a:lnTo>
                    <a:pt x="1711317" y="627555"/>
                  </a:lnTo>
                  <a:lnTo>
                    <a:pt x="1729442" y="669174"/>
                  </a:lnTo>
                  <a:lnTo>
                    <a:pt x="1745844" y="711681"/>
                  </a:lnTo>
                  <a:lnTo>
                    <a:pt x="1760482" y="755033"/>
                  </a:lnTo>
                  <a:lnTo>
                    <a:pt x="1773309" y="799187"/>
                  </a:lnTo>
                  <a:lnTo>
                    <a:pt x="1784284" y="844097"/>
                  </a:lnTo>
                  <a:lnTo>
                    <a:pt x="1793361" y="889721"/>
                  </a:lnTo>
                  <a:lnTo>
                    <a:pt x="1800498" y="936015"/>
                  </a:lnTo>
                  <a:lnTo>
                    <a:pt x="1805649" y="982935"/>
                  </a:lnTo>
                  <a:lnTo>
                    <a:pt x="1808773" y="1030436"/>
                  </a:lnTo>
                  <a:lnTo>
                    <a:pt x="1809824" y="1078476"/>
                  </a:lnTo>
                  <a:lnTo>
                    <a:pt x="1808773" y="1126515"/>
                  </a:lnTo>
                  <a:lnTo>
                    <a:pt x="1805649" y="1174017"/>
                  </a:lnTo>
                  <a:lnTo>
                    <a:pt x="1800498" y="1220936"/>
                  </a:lnTo>
                  <a:lnTo>
                    <a:pt x="1793361" y="1267230"/>
                  </a:lnTo>
                  <a:lnTo>
                    <a:pt x="1784284" y="1312854"/>
                  </a:lnTo>
                  <a:lnTo>
                    <a:pt x="1773309" y="1357765"/>
                  </a:lnTo>
                  <a:lnTo>
                    <a:pt x="1760482" y="1401918"/>
                  </a:lnTo>
                  <a:lnTo>
                    <a:pt x="1745844" y="1445270"/>
                  </a:lnTo>
                  <a:lnTo>
                    <a:pt x="1729442" y="1487777"/>
                  </a:lnTo>
                  <a:lnTo>
                    <a:pt x="1711317" y="1529396"/>
                  </a:lnTo>
                  <a:lnTo>
                    <a:pt x="1691515" y="1570082"/>
                  </a:lnTo>
                  <a:lnTo>
                    <a:pt x="1670079" y="1609791"/>
                  </a:lnTo>
                  <a:lnTo>
                    <a:pt x="1647052" y="1648480"/>
                  </a:lnTo>
                  <a:lnTo>
                    <a:pt x="1622480" y="1686105"/>
                  </a:lnTo>
                  <a:lnTo>
                    <a:pt x="1596404" y="1722622"/>
                  </a:lnTo>
                  <a:lnTo>
                    <a:pt x="1568870" y="1757987"/>
                  </a:lnTo>
                  <a:lnTo>
                    <a:pt x="1539921" y="1792157"/>
                  </a:lnTo>
                  <a:lnTo>
                    <a:pt x="1509601" y="1825087"/>
                  </a:lnTo>
                  <a:lnTo>
                    <a:pt x="1477954" y="1856733"/>
                  </a:lnTo>
                  <a:lnTo>
                    <a:pt x="1445024" y="1887053"/>
                  </a:lnTo>
                  <a:lnTo>
                    <a:pt x="1410854" y="1916001"/>
                  </a:lnTo>
                  <a:lnTo>
                    <a:pt x="1375488" y="1943535"/>
                  </a:lnTo>
                  <a:lnTo>
                    <a:pt x="1338971" y="1969610"/>
                  </a:lnTo>
                  <a:lnTo>
                    <a:pt x="1301345" y="1994183"/>
                  </a:lnTo>
                  <a:lnTo>
                    <a:pt x="1262656" y="2017209"/>
                  </a:lnTo>
                  <a:lnTo>
                    <a:pt x="1222946" y="2038645"/>
                  </a:lnTo>
                  <a:lnTo>
                    <a:pt x="1182259" y="2058447"/>
                  </a:lnTo>
                  <a:lnTo>
                    <a:pt x="1140640" y="2076571"/>
                  </a:lnTo>
                  <a:lnTo>
                    <a:pt x="1098132" y="2092973"/>
                  </a:lnTo>
                  <a:lnTo>
                    <a:pt x="1054780" y="2107610"/>
                  </a:lnTo>
                  <a:lnTo>
                    <a:pt x="1010626" y="2120438"/>
                  </a:lnTo>
                  <a:lnTo>
                    <a:pt x="965714" y="2131412"/>
                  </a:lnTo>
                  <a:lnTo>
                    <a:pt x="920090" y="2140489"/>
                  </a:lnTo>
                  <a:lnTo>
                    <a:pt x="873795" y="2147626"/>
                  </a:lnTo>
                  <a:lnTo>
                    <a:pt x="826875" y="2152778"/>
                  </a:lnTo>
                  <a:lnTo>
                    <a:pt x="779373" y="2155901"/>
                  </a:lnTo>
                  <a:lnTo>
                    <a:pt x="731333" y="2156952"/>
                  </a:lnTo>
                  <a:close/>
                </a:path>
              </a:pathLst>
            </a:custGeom>
            <a:solidFill>
              <a:srgbClr val="00275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297296" y="4570102"/>
              <a:ext cx="1078865" cy="804545"/>
            </a:xfrm>
            <a:custGeom>
              <a:avLst/>
              <a:gdLst/>
              <a:ahLst/>
              <a:cxnLst/>
              <a:rect l="l" t="t" r="r" b="b"/>
              <a:pathLst>
                <a:path w="1078864" h="804545">
                  <a:moveTo>
                    <a:pt x="347095" y="804385"/>
                  </a:moveTo>
                  <a:lnTo>
                    <a:pt x="310626" y="769117"/>
                  </a:lnTo>
                  <a:lnTo>
                    <a:pt x="276008" y="732342"/>
                  </a:lnTo>
                  <a:lnTo>
                    <a:pt x="243272" y="694137"/>
                  </a:lnTo>
                  <a:lnTo>
                    <a:pt x="212451" y="654575"/>
                  </a:lnTo>
                  <a:lnTo>
                    <a:pt x="183576" y="613731"/>
                  </a:lnTo>
                  <a:lnTo>
                    <a:pt x="156681" y="571679"/>
                  </a:lnTo>
                  <a:lnTo>
                    <a:pt x="131796" y="528494"/>
                  </a:lnTo>
                  <a:lnTo>
                    <a:pt x="108955" y="484251"/>
                  </a:lnTo>
                  <a:lnTo>
                    <a:pt x="88189" y="439023"/>
                  </a:lnTo>
                  <a:lnTo>
                    <a:pt x="69531" y="392887"/>
                  </a:lnTo>
                  <a:lnTo>
                    <a:pt x="53012" y="345915"/>
                  </a:lnTo>
                  <a:lnTo>
                    <a:pt x="38666" y="298183"/>
                  </a:lnTo>
                  <a:lnTo>
                    <a:pt x="26524" y="249765"/>
                  </a:lnTo>
                  <a:lnTo>
                    <a:pt x="16618" y="200736"/>
                  </a:lnTo>
                  <a:lnTo>
                    <a:pt x="8980" y="151171"/>
                  </a:lnTo>
                  <a:lnTo>
                    <a:pt x="3643" y="101143"/>
                  </a:lnTo>
                  <a:lnTo>
                    <a:pt x="639" y="50728"/>
                  </a:lnTo>
                  <a:lnTo>
                    <a:pt x="0" y="0"/>
                  </a:lnTo>
                  <a:lnTo>
                    <a:pt x="1078434" y="11744"/>
                  </a:lnTo>
                  <a:lnTo>
                    <a:pt x="347095" y="804385"/>
                  </a:lnTo>
                  <a:close/>
                </a:path>
              </a:pathLst>
            </a:custGeom>
            <a:solidFill>
              <a:srgbClr val="73AFE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297296" y="4570102"/>
              <a:ext cx="1078865" cy="804545"/>
            </a:xfrm>
            <a:custGeom>
              <a:avLst/>
              <a:gdLst/>
              <a:ahLst/>
              <a:cxnLst/>
              <a:rect l="l" t="t" r="r" b="b"/>
              <a:pathLst>
                <a:path w="1078864" h="804545">
                  <a:moveTo>
                    <a:pt x="347095" y="804385"/>
                  </a:moveTo>
                  <a:lnTo>
                    <a:pt x="310626" y="769117"/>
                  </a:lnTo>
                  <a:lnTo>
                    <a:pt x="276008" y="732342"/>
                  </a:lnTo>
                  <a:lnTo>
                    <a:pt x="243272" y="694137"/>
                  </a:lnTo>
                  <a:lnTo>
                    <a:pt x="212451" y="654575"/>
                  </a:lnTo>
                  <a:lnTo>
                    <a:pt x="183576" y="613731"/>
                  </a:lnTo>
                  <a:lnTo>
                    <a:pt x="156681" y="571679"/>
                  </a:lnTo>
                  <a:lnTo>
                    <a:pt x="131796" y="528494"/>
                  </a:lnTo>
                  <a:lnTo>
                    <a:pt x="108955" y="484251"/>
                  </a:lnTo>
                  <a:lnTo>
                    <a:pt x="88189" y="439023"/>
                  </a:lnTo>
                  <a:lnTo>
                    <a:pt x="69531" y="392887"/>
                  </a:lnTo>
                  <a:lnTo>
                    <a:pt x="53012" y="345915"/>
                  </a:lnTo>
                  <a:lnTo>
                    <a:pt x="38666" y="298183"/>
                  </a:lnTo>
                  <a:lnTo>
                    <a:pt x="26524" y="249765"/>
                  </a:lnTo>
                  <a:lnTo>
                    <a:pt x="16618" y="200736"/>
                  </a:lnTo>
                  <a:lnTo>
                    <a:pt x="8980" y="151171"/>
                  </a:lnTo>
                  <a:lnTo>
                    <a:pt x="3643" y="101143"/>
                  </a:lnTo>
                  <a:lnTo>
                    <a:pt x="639" y="50728"/>
                  </a:lnTo>
                  <a:lnTo>
                    <a:pt x="0" y="0"/>
                  </a:lnTo>
                  <a:lnTo>
                    <a:pt x="1078434" y="11744"/>
                  </a:lnTo>
                  <a:lnTo>
                    <a:pt x="347095" y="804385"/>
                  </a:lnTo>
                  <a:close/>
                </a:path>
              </a:pathLst>
            </a:custGeom>
            <a:ln w="825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297295" y="3592068"/>
              <a:ext cx="1078865" cy="989965"/>
            </a:xfrm>
            <a:custGeom>
              <a:avLst/>
              <a:gdLst/>
              <a:ahLst/>
              <a:cxnLst/>
              <a:rect l="l" t="t" r="r" b="b"/>
              <a:pathLst>
                <a:path w="1078864" h="989964">
                  <a:moveTo>
                    <a:pt x="1078426" y="989762"/>
                  </a:moveTo>
                  <a:lnTo>
                    <a:pt x="0" y="978017"/>
                  </a:lnTo>
                  <a:lnTo>
                    <a:pt x="1638" y="929091"/>
                  </a:lnTo>
                  <a:lnTo>
                    <a:pt x="5457" y="880601"/>
                  </a:lnTo>
                  <a:lnTo>
                    <a:pt x="11417" y="832606"/>
                  </a:lnTo>
                  <a:lnTo>
                    <a:pt x="19481" y="785165"/>
                  </a:lnTo>
                  <a:lnTo>
                    <a:pt x="29608" y="738336"/>
                  </a:lnTo>
                  <a:lnTo>
                    <a:pt x="41760" y="692177"/>
                  </a:lnTo>
                  <a:lnTo>
                    <a:pt x="55898" y="646748"/>
                  </a:lnTo>
                  <a:lnTo>
                    <a:pt x="71983" y="602106"/>
                  </a:lnTo>
                  <a:lnTo>
                    <a:pt x="89977" y="558311"/>
                  </a:lnTo>
                  <a:lnTo>
                    <a:pt x="109839" y="515420"/>
                  </a:lnTo>
                  <a:lnTo>
                    <a:pt x="131532" y="473493"/>
                  </a:lnTo>
                  <a:lnTo>
                    <a:pt x="155017" y="432588"/>
                  </a:lnTo>
                  <a:lnTo>
                    <a:pt x="180253" y="392763"/>
                  </a:lnTo>
                  <a:lnTo>
                    <a:pt x="207204" y="354077"/>
                  </a:lnTo>
                  <a:lnTo>
                    <a:pt x="235829" y="316589"/>
                  </a:lnTo>
                  <a:lnTo>
                    <a:pt x="266090" y="280357"/>
                  </a:lnTo>
                  <a:lnTo>
                    <a:pt x="297948" y="245439"/>
                  </a:lnTo>
                  <a:lnTo>
                    <a:pt x="331364" y="211895"/>
                  </a:lnTo>
                  <a:lnTo>
                    <a:pt x="366299" y="179782"/>
                  </a:lnTo>
                  <a:lnTo>
                    <a:pt x="402713" y="149160"/>
                  </a:lnTo>
                  <a:lnTo>
                    <a:pt x="440570" y="120086"/>
                  </a:lnTo>
                  <a:lnTo>
                    <a:pt x="479828" y="92620"/>
                  </a:lnTo>
                  <a:lnTo>
                    <a:pt x="520450" y="66820"/>
                  </a:lnTo>
                  <a:lnTo>
                    <a:pt x="562396" y="42744"/>
                  </a:lnTo>
                  <a:lnTo>
                    <a:pt x="605628" y="20451"/>
                  </a:lnTo>
                  <a:lnTo>
                    <a:pt x="650106" y="0"/>
                  </a:lnTo>
                  <a:lnTo>
                    <a:pt x="1078426" y="989762"/>
                  </a:lnTo>
                  <a:close/>
                </a:path>
              </a:pathLst>
            </a:custGeom>
            <a:solidFill>
              <a:srgbClr val="8499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297295" y="3592068"/>
              <a:ext cx="1078865" cy="989965"/>
            </a:xfrm>
            <a:custGeom>
              <a:avLst/>
              <a:gdLst/>
              <a:ahLst/>
              <a:cxnLst/>
              <a:rect l="l" t="t" r="r" b="b"/>
              <a:pathLst>
                <a:path w="1078864" h="989964">
                  <a:moveTo>
                    <a:pt x="0" y="978017"/>
                  </a:moveTo>
                  <a:lnTo>
                    <a:pt x="1638" y="929091"/>
                  </a:lnTo>
                  <a:lnTo>
                    <a:pt x="5457" y="880601"/>
                  </a:lnTo>
                  <a:lnTo>
                    <a:pt x="11417" y="832606"/>
                  </a:lnTo>
                  <a:lnTo>
                    <a:pt x="19481" y="785165"/>
                  </a:lnTo>
                  <a:lnTo>
                    <a:pt x="29608" y="738336"/>
                  </a:lnTo>
                  <a:lnTo>
                    <a:pt x="41760" y="692177"/>
                  </a:lnTo>
                  <a:lnTo>
                    <a:pt x="55898" y="646748"/>
                  </a:lnTo>
                  <a:lnTo>
                    <a:pt x="71983" y="602106"/>
                  </a:lnTo>
                  <a:lnTo>
                    <a:pt x="89977" y="558311"/>
                  </a:lnTo>
                  <a:lnTo>
                    <a:pt x="109839" y="515420"/>
                  </a:lnTo>
                  <a:lnTo>
                    <a:pt x="131532" y="473493"/>
                  </a:lnTo>
                  <a:lnTo>
                    <a:pt x="155017" y="432588"/>
                  </a:lnTo>
                  <a:lnTo>
                    <a:pt x="180253" y="392763"/>
                  </a:lnTo>
                  <a:lnTo>
                    <a:pt x="207204" y="354077"/>
                  </a:lnTo>
                  <a:lnTo>
                    <a:pt x="235829" y="316589"/>
                  </a:lnTo>
                  <a:lnTo>
                    <a:pt x="266090" y="280357"/>
                  </a:lnTo>
                  <a:lnTo>
                    <a:pt x="297948" y="245439"/>
                  </a:lnTo>
                  <a:lnTo>
                    <a:pt x="331364" y="211895"/>
                  </a:lnTo>
                  <a:lnTo>
                    <a:pt x="366299" y="179782"/>
                  </a:lnTo>
                  <a:lnTo>
                    <a:pt x="402713" y="149160"/>
                  </a:lnTo>
                  <a:lnTo>
                    <a:pt x="440570" y="120086"/>
                  </a:lnTo>
                  <a:lnTo>
                    <a:pt x="479828" y="92620"/>
                  </a:lnTo>
                  <a:lnTo>
                    <a:pt x="520450" y="66820"/>
                  </a:lnTo>
                  <a:lnTo>
                    <a:pt x="562396" y="42744"/>
                  </a:lnTo>
                  <a:lnTo>
                    <a:pt x="605628" y="20451"/>
                  </a:lnTo>
                  <a:lnTo>
                    <a:pt x="650106" y="0"/>
                  </a:lnTo>
                  <a:lnTo>
                    <a:pt x="1078426" y="989762"/>
                  </a:lnTo>
                  <a:lnTo>
                    <a:pt x="0" y="978017"/>
                  </a:lnTo>
                  <a:close/>
                </a:path>
              </a:pathLst>
            </a:custGeom>
            <a:ln w="825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947402" y="3503370"/>
              <a:ext cx="428625" cy="1078865"/>
            </a:xfrm>
            <a:custGeom>
              <a:avLst/>
              <a:gdLst/>
              <a:ahLst/>
              <a:cxnLst/>
              <a:rect l="l" t="t" r="r" b="b"/>
              <a:pathLst>
                <a:path w="428625" h="1078864">
                  <a:moveTo>
                    <a:pt x="428320" y="1078460"/>
                  </a:moveTo>
                  <a:lnTo>
                    <a:pt x="0" y="88698"/>
                  </a:lnTo>
                  <a:lnTo>
                    <a:pt x="45450" y="70246"/>
                  </a:lnTo>
                  <a:lnTo>
                    <a:pt x="91608" y="53907"/>
                  </a:lnTo>
                  <a:lnTo>
                    <a:pt x="138401" y="39697"/>
                  </a:lnTo>
                  <a:lnTo>
                    <a:pt x="185753" y="27631"/>
                  </a:lnTo>
                  <a:lnTo>
                    <a:pt x="233591" y="17725"/>
                  </a:lnTo>
                  <a:lnTo>
                    <a:pt x="281840" y="9993"/>
                  </a:lnTo>
                  <a:lnTo>
                    <a:pt x="330428" y="4451"/>
                  </a:lnTo>
                  <a:lnTo>
                    <a:pt x="379279" y="1115"/>
                  </a:lnTo>
                  <a:lnTo>
                    <a:pt x="428320" y="0"/>
                  </a:lnTo>
                  <a:lnTo>
                    <a:pt x="428320" y="1078460"/>
                  </a:lnTo>
                  <a:close/>
                </a:path>
              </a:pathLst>
            </a:custGeom>
            <a:solidFill>
              <a:srgbClr val="B8A96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947402" y="3503370"/>
              <a:ext cx="428625" cy="1078865"/>
            </a:xfrm>
            <a:custGeom>
              <a:avLst/>
              <a:gdLst/>
              <a:ahLst/>
              <a:cxnLst/>
              <a:rect l="l" t="t" r="r" b="b"/>
              <a:pathLst>
                <a:path w="428625" h="1078864">
                  <a:moveTo>
                    <a:pt x="0" y="88698"/>
                  </a:moveTo>
                  <a:lnTo>
                    <a:pt x="45450" y="70246"/>
                  </a:lnTo>
                  <a:lnTo>
                    <a:pt x="91608" y="53907"/>
                  </a:lnTo>
                  <a:lnTo>
                    <a:pt x="138401" y="39697"/>
                  </a:lnTo>
                  <a:lnTo>
                    <a:pt x="185753" y="27631"/>
                  </a:lnTo>
                  <a:lnTo>
                    <a:pt x="233591" y="17725"/>
                  </a:lnTo>
                  <a:lnTo>
                    <a:pt x="281840" y="9993"/>
                  </a:lnTo>
                  <a:lnTo>
                    <a:pt x="330428" y="4451"/>
                  </a:lnTo>
                  <a:lnTo>
                    <a:pt x="379279" y="1115"/>
                  </a:lnTo>
                  <a:lnTo>
                    <a:pt x="428320" y="0"/>
                  </a:lnTo>
                  <a:lnTo>
                    <a:pt x="428320" y="1078460"/>
                  </a:lnTo>
                  <a:lnTo>
                    <a:pt x="0" y="88698"/>
                  </a:lnTo>
                  <a:close/>
                </a:path>
              </a:pathLst>
            </a:custGeom>
            <a:ln w="825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287011" y="5009628"/>
              <a:ext cx="99695" cy="30480"/>
            </a:xfrm>
            <a:custGeom>
              <a:avLst/>
              <a:gdLst/>
              <a:ahLst/>
              <a:cxnLst/>
              <a:rect l="l" t="t" r="r" b="b"/>
              <a:pathLst>
                <a:path w="99694" h="30479">
                  <a:moveTo>
                    <a:pt x="99072" y="0"/>
                  </a:moveTo>
                  <a:lnTo>
                    <a:pt x="50196" y="30382"/>
                  </a:lnTo>
                  <a:lnTo>
                    <a:pt x="0" y="30382"/>
                  </a:lnTo>
                </a:path>
              </a:pathLst>
            </a:custGeom>
            <a:ln w="82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350426" y="3935557"/>
              <a:ext cx="127000" cy="48895"/>
            </a:xfrm>
            <a:custGeom>
              <a:avLst/>
              <a:gdLst/>
              <a:ahLst/>
              <a:cxnLst/>
              <a:rect l="l" t="t" r="r" b="b"/>
              <a:pathLst>
                <a:path w="127000" h="48895">
                  <a:moveTo>
                    <a:pt x="126831" y="48882"/>
                  </a:moveTo>
                  <a:lnTo>
                    <a:pt x="48882" y="0"/>
                  </a:lnTo>
                  <a:lnTo>
                    <a:pt x="0" y="0"/>
                  </a:lnTo>
                </a:path>
              </a:pathLst>
            </a:custGeom>
            <a:ln w="825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2116691" y="3432209"/>
              <a:ext cx="41275" cy="93980"/>
            </a:xfrm>
            <a:custGeom>
              <a:avLst/>
              <a:gdLst/>
              <a:ahLst/>
              <a:cxnLst/>
              <a:rect l="l" t="t" r="r" b="b"/>
              <a:pathLst>
                <a:path w="41275" h="93979">
                  <a:moveTo>
                    <a:pt x="40949" y="93788"/>
                  </a:moveTo>
                  <a:lnTo>
                    <a:pt x="0" y="0"/>
                  </a:lnTo>
                </a:path>
              </a:pathLst>
            </a:custGeom>
            <a:ln w="82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 descr=""/>
          <p:cNvSpPr txBox="1"/>
          <p:nvPr/>
        </p:nvSpPr>
        <p:spPr>
          <a:xfrm>
            <a:off x="2514790" y="4555484"/>
            <a:ext cx="811530" cy="41084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ctr" marL="12700" marR="5080">
              <a:lnSpc>
                <a:spcPts val="1000"/>
              </a:lnSpc>
              <a:spcBef>
                <a:spcPts val="160"/>
              </a:spcBef>
            </a:pPr>
            <a:r>
              <a:rPr dirty="0" sz="850">
                <a:solidFill>
                  <a:srgbClr val="FFFFFF"/>
                </a:solidFill>
                <a:latin typeface="Arial"/>
                <a:cs typeface="Arial"/>
              </a:rPr>
              <a:t>Net</a:t>
            </a:r>
            <a:r>
              <a:rPr dirty="0" sz="85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50" spc="-10">
                <a:solidFill>
                  <a:srgbClr val="FFFFFF"/>
                </a:solidFill>
                <a:latin typeface="Arial"/>
                <a:cs typeface="Arial"/>
              </a:rPr>
              <a:t>Designated/ Institutional</a:t>
            </a:r>
            <a:r>
              <a:rPr dirty="0" sz="850" spc="5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50" spc="-25">
                <a:solidFill>
                  <a:srgbClr val="FFFFFF"/>
                </a:solidFill>
                <a:latin typeface="Arial"/>
                <a:cs typeface="Arial"/>
              </a:rPr>
              <a:t>62%</a:t>
            </a:r>
            <a:endParaRPr sz="85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18537" y="4917828"/>
            <a:ext cx="763270" cy="28384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271145" marR="5080" indent="-259079">
              <a:lnSpc>
                <a:spcPts val="1000"/>
              </a:lnSpc>
              <a:spcBef>
                <a:spcPts val="160"/>
              </a:spcBef>
            </a:pPr>
            <a:r>
              <a:rPr dirty="0" sz="850">
                <a:latin typeface="Arial"/>
                <a:cs typeface="Arial"/>
              </a:rPr>
              <a:t>Montana</a:t>
            </a:r>
            <a:r>
              <a:rPr dirty="0" sz="850" spc="20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Retail </a:t>
            </a:r>
            <a:r>
              <a:rPr dirty="0" sz="850" spc="-25">
                <a:latin typeface="Arial"/>
                <a:cs typeface="Arial"/>
              </a:rPr>
              <a:t>13%</a:t>
            </a:r>
            <a:endParaRPr sz="85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05010" y="3812900"/>
            <a:ext cx="739775" cy="28384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259715" marR="5080" indent="-247650">
              <a:lnSpc>
                <a:spcPts val="1000"/>
              </a:lnSpc>
              <a:spcBef>
                <a:spcPts val="160"/>
              </a:spcBef>
            </a:pPr>
            <a:r>
              <a:rPr dirty="0" sz="850">
                <a:latin typeface="Arial"/>
                <a:cs typeface="Arial"/>
              </a:rPr>
              <a:t>National</a:t>
            </a:r>
            <a:r>
              <a:rPr dirty="0" sz="850" spc="2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Retail </a:t>
            </a:r>
            <a:r>
              <a:rPr dirty="0" sz="850" spc="-25">
                <a:latin typeface="Arial"/>
                <a:cs typeface="Arial"/>
              </a:rPr>
              <a:t>18%</a:t>
            </a:r>
            <a:endParaRPr sz="85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221300" y="3246236"/>
            <a:ext cx="940435" cy="28384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388620" marR="5080" indent="-376555">
              <a:lnSpc>
                <a:spcPts val="1000"/>
              </a:lnSpc>
              <a:spcBef>
                <a:spcPts val="160"/>
              </a:spcBef>
            </a:pPr>
            <a:r>
              <a:rPr dirty="0" sz="850">
                <a:latin typeface="Arial"/>
                <a:cs typeface="Arial"/>
              </a:rPr>
              <a:t>Member/</a:t>
            </a:r>
            <a:r>
              <a:rPr dirty="0" sz="850" spc="-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Inventory </a:t>
            </a:r>
            <a:r>
              <a:rPr dirty="0" sz="850" spc="-25">
                <a:latin typeface="Arial"/>
                <a:cs typeface="Arial"/>
              </a:rPr>
              <a:t>7%</a:t>
            </a:r>
            <a:endParaRPr sz="85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8159033" y="1351564"/>
            <a:ext cx="38735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 b="1">
                <a:solidFill>
                  <a:srgbClr val="005FA9"/>
                </a:solidFill>
                <a:latin typeface="Arial"/>
                <a:cs typeface="Arial"/>
              </a:rPr>
              <a:t>Orders</a:t>
            </a:r>
            <a:endParaRPr sz="85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8707095" y="1351564"/>
            <a:ext cx="59753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 b="1">
                <a:solidFill>
                  <a:srgbClr val="005FA9"/>
                </a:solidFill>
                <a:latin typeface="Arial"/>
                <a:cs typeface="Arial"/>
              </a:rPr>
              <a:t>Allotments</a:t>
            </a:r>
            <a:endParaRPr sz="850">
              <a:latin typeface="Arial"/>
              <a:cs typeface="Arial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8092736" y="1502114"/>
            <a:ext cx="41719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"/>
                <a:cs typeface="Arial"/>
              </a:rPr>
              <a:t>$24,545</a:t>
            </a:r>
            <a:endParaRPr sz="850">
              <a:latin typeface="Arial"/>
              <a:cs typeface="Arial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8911794" y="1502114"/>
            <a:ext cx="35687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"/>
                <a:cs typeface="Arial"/>
              </a:rPr>
              <a:t>$9,385</a:t>
            </a:r>
            <a:endParaRPr sz="85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8152897" y="1652675"/>
            <a:ext cx="35687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"/>
                <a:cs typeface="Arial"/>
              </a:rPr>
              <a:t>19,360</a:t>
            </a:r>
            <a:endParaRPr sz="850">
              <a:latin typeface="Arial"/>
              <a:cs typeface="Arial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8971846" y="1652675"/>
            <a:ext cx="29654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"/>
                <a:cs typeface="Arial"/>
              </a:rPr>
              <a:t>8,500</a:t>
            </a:r>
            <a:endParaRPr sz="850">
              <a:latin typeface="Arial"/>
              <a:cs typeface="Arial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8152789" y="1803237"/>
            <a:ext cx="35687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"/>
                <a:cs typeface="Arial"/>
              </a:rPr>
              <a:t>19,360</a:t>
            </a:r>
            <a:endParaRPr sz="850">
              <a:latin typeface="Arial"/>
              <a:cs typeface="Arial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8971738" y="1803237"/>
            <a:ext cx="29654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"/>
                <a:cs typeface="Arial"/>
              </a:rPr>
              <a:t>8,510</a:t>
            </a:r>
            <a:endParaRPr sz="850">
              <a:latin typeface="Arial"/>
              <a:cs typeface="Arial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8152680" y="1953799"/>
            <a:ext cx="35687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"/>
                <a:cs typeface="Arial"/>
              </a:rPr>
              <a:t>10,000</a:t>
            </a:r>
            <a:endParaRPr sz="850">
              <a:latin typeface="Arial"/>
              <a:cs typeface="Arial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8971629" y="1953799"/>
            <a:ext cx="29654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"/>
                <a:cs typeface="Arial"/>
              </a:rPr>
              <a:t>2,150</a:t>
            </a:r>
            <a:endParaRPr sz="850">
              <a:latin typeface="Arial"/>
              <a:cs typeface="Arial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8212842" y="2104361"/>
            <a:ext cx="29654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"/>
                <a:cs typeface="Arial"/>
              </a:rPr>
              <a:t>6,475</a:t>
            </a:r>
            <a:endParaRPr sz="850">
              <a:latin typeface="Arial"/>
              <a:cs typeface="Arial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8971629" y="2104361"/>
            <a:ext cx="29654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"/>
                <a:cs typeface="Arial"/>
              </a:rPr>
              <a:t>4,485</a:t>
            </a:r>
            <a:endParaRPr sz="850">
              <a:latin typeface="Arial"/>
              <a:cs typeface="Arial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8212842" y="2254922"/>
            <a:ext cx="29654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"/>
                <a:cs typeface="Arial"/>
              </a:rPr>
              <a:t>5,000</a:t>
            </a:r>
            <a:endParaRPr sz="850">
              <a:latin typeface="Arial"/>
              <a:cs typeface="Arial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8971629" y="2254922"/>
            <a:ext cx="29654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"/>
                <a:cs typeface="Arial"/>
              </a:rPr>
              <a:t>1,900</a:t>
            </a:r>
            <a:endParaRPr sz="850">
              <a:latin typeface="Arial"/>
              <a:cs typeface="Arial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8212842" y="2405484"/>
            <a:ext cx="29654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"/>
                <a:cs typeface="Arial"/>
              </a:rPr>
              <a:t>2,925</a:t>
            </a:r>
            <a:endParaRPr sz="850">
              <a:latin typeface="Arial"/>
              <a:cs typeface="Arial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8971629" y="2405484"/>
            <a:ext cx="29654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"/>
                <a:cs typeface="Arial"/>
              </a:rPr>
              <a:t>2,925</a:t>
            </a:r>
            <a:endParaRPr sz="850">
              <a:latin typeface="Arial"/>
              <a:cs typeface="Arial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8212842" y="2556046"/>
            <a:ext cx="29654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"/>
                <a:cs typeface="Arial"/>
              </a:rPr>
              <a:t>2,000</a:t>
            </a:r>
            <a:endParaRPr sz="850">
              <a:latin typeface="Arial"/>
              <a:cs typeface="Arial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8971629" y="2556046"/>
            <a:ext cx="29654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"/>
                <a:cs typeface="Arial"/>
              </a:rPr>
              <a:t>2,000</a:t>
            </a:r>
            <a:endParaRPr sz="850">
              <a:latin typeface="Arial"/>
              <a:cs typeface="Arial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8212842" y="2706608"/>
            <a:ext cx="29654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"/>
                <a:cs typeface="Arial"/>
              </a:rPr>
              <a:t>2,000</a:t>
            </a:r>
            <a:endParaRPr sz="850">
              <a:latin typeface="Arial"/>
              <a:cs typeface="Arial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8971629" y="2706608"/>
            <a:ext cx="29654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"/>
                <a:cs typeface="Arial"/>
              </a:rPr>
              <a:t>2,000</a:t>
            </a:r>
            <a:endParaRPr sz="850">
              <a:latin typeface="Arial"/>
              <a:cs typeface="Arial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8212842" y="2857169"/>
            <a:ext cx="29654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"/>
                <a:cs typeface="Arial"/>
              </a:rPr>
              <a:t>1,600</a:t>
            </a:r>
            <a:endParaRPr sz="850">
              <a:latin typeface="Arial"/>
              <a:cs typeface="Arial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9062034" y="2857169"/>
            <a:ext cx="20637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5">
                <a:latin typeface="Arial"/>
                <a:cs typeface="Arial"/>
              </a:rPr>
              <a:t>400</a:t>
            </a:r>
            <a:endParaRPr sz="850">
              <a:latin typeface="Arial"/>
              <a:cs typeface="Arial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8212842" y="3007731"/>
            <a:ext cx="29654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"/>
                <a:cs typeface="Arial"/>
              </a:rPr>
              <a:t>1,595</a:t>
            </a:r>
            <a:endParaRPr sz="850">
              <a:latin typeface="Arial"/>
              <a:cs typeface="Arial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9062034" y="3007731"/>
            <a:ext cx="20637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5">
                <a:latin typeface="Arial"/>
                <a:cs typeface="Arial"/>
              </a:rPr>
              <a:t>770</a:t>
            </a:r>
            <a:endParaRPr sz="850">
              <a:latin typeface="Arial"/>
              <a:cs typeface="Arial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8303137" y="3158293"/>
            <a:ext cx="20637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5">
                <a:latin typeface="Arial"/>
                <a:cs typeface="Arial"/>
              </a:rPr>
              <a:t>850</a:t>
            </a:r>
            <a:endParaRPr sz="850">
              <a:latin typeface="Arial"/>
              <a:cs typeface="Arial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9061925" y="3158293"/>
            <a:ext cx="20637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5">
                <a:latin typeface="Arial"/>
                <a:cs typeface="Arial"/>
              </a:rPr>
              <a:t>850</a:t>
            </a:r>
            <a:endParaRPr sz="850">
              <a:latin typeface="Arial"/>
              <a:cs typeface="Arial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4777345" y="1031009"/>
            <a:ext cx="3003550" cy="2433320"/>
          </a:xfrm>
          <a:prstGeom prst="rect">
            <a:avLst/>
          </a:prstGeom>
        </p:spPr>
        <p:txBody>
          <a:bodyPr wrap="square" lIns="0" tIns="990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80"/>
              </a:spcBef>
            </a:pPr>
            <a:r>
              <a:rPr dirty="0" sz="1100" b="1">
                <a:solidFill>
                  <a:srgbClr val="005FA9"/>
                </a:solidFill>
                <a:latin typeface="Arial"/>
                <a:cs typeface="Arial"/>
              </a:rPr>
              <a:t>Orders</a:t>
            </a:r>
            <a:r>
              <a:rPr dirty="0" sz="1100" spc="-55" b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5FA9"/>
                </a:solidFill>
                <a:latin typeface="Arial"/>
                <a:cs typeface="Arial"/>
              </a:rPr>
              <a:t>and</a:t>
            </a:r>
            <a:r>
              <a:rPr dirty="0" sz="1100" spc="-20" b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5FA9"/>
                </a:solidFill>
                <a:latin typeface="Arial"/>
                <a:cs typeface="Arial"/>
              </a:rPr>
              <a:t>Allotments</a:t>
            </a:r>
            <a:r>
              <a:rPr dirty="0" sz="1100" spc="-40" b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5FA9"/>
                </a:solidFill>
                <a:latin typeface="Arial"/>
                <a:cs typeface="Arial"/>
              </a:rPr>
              <a:t>by</a:t>
            </a:r>
            <a:r>
              <a:rPr dirty="0" sz="1100" spc="-20" b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05FA9"/>
                </a:solidFill>
                <a:latin typeface="Arial"/>
                <a:cs typeface="Arial"/>
              </a:rPr>
              <a:t>Purchaser</a:t>
            </a:r>
            <a:r>
              <a:rPr dirty="0" sz="1100" spc="-25" b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05FA9"/>
                </a:solidFill>
                <a:latin typeface="Arial"/>
                <a:cs typeface="Arial"/>
              </a:rPr>
              <a:t>($000)</a:t>
            </a:r>
            <a:endParaRPr sz="1100">
              <a:latin typeface="Arial"/>
              <a:cs typeface="Arial"/>
            </a:endParaRPr>
          </a:p>
          <a:p>
            <a:pPr marL="21590">
              <a:lnSpc>
                <a:spcPct val="100000"/>
              </a:lnSpc>
              <a:spcBef>
                <a:spcPts val="525"/>
              </a:spcBef>
              <a:tabLst>
                <a:tab pos="2400300" algn="l"/>
              </a:tabLst>
            </a:pPr>
            <a:r>
              <a:rPr dirty="0" sz="850" spc="-10" b="1">
                <a:solidFill>
                  <a:srgbClr val="005FA9"/>
                </a:solidFill>
                <a:latin typeface="Arial"/>
                <a:cs typeface="Arial"/>
              </a:rPr>
              <a:t>Investor</a:t>
            </a:r>
            <a:r>
              <a:rPr dirty="0" sz="850" b="1">
                <a:solidFill>
                  <a:srgbClr val="005FA9"/>
                </a:solidFill>
                <a:latin typeface="Arial"/>
                <a:cs typeface="Arial"/>
              </a:rPr>
              <a:t>	Order</a:t>
            </a:r>
            <a:r>
              <a:rPr dirty="0" sz="850" spc="35" b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850" spc="-20" b="1">
                <a:solidFill>
                  <a:srgbClr val="005FA9"/>
                </a:solidFill>
                <a:latin typeface="Arial"/>
                <a:cs typeface="Arial"/>
              </a:rPr>
              <a:t>Type</a:t>
            </a:r>
            <a:endParaRPr sz="850">
              <a:latin typeface="Arial"/>
              <a:cs typeface="Arial"/>
            </a:endParaRPr>
          </a:p>
          <a:p>
            <a:pPr marL="21590">
              <a:lnSpc>
                <a:spcPct val="100000"/>
              </a:lnSpc>
              <a:spcBef>
                <a:spcPts val="165"/>
              </a:spcBef>
              <a:tabLst>
                <a:tab pos="2213610" algn="l"/>
              </a:tabLst>
            </a:pPr>
            <a:r>
              <a:rPr dirty="0" sz="850">
                <a:latin typeface="Arial"/>
                <a:cs typeface="Arial"/>
              </a:rPr>
              <a:t>Sit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Investment Advisors</a:t>
            </a:r>
            <a:r>
              <a:rPr dirty="0" sz="850">
                <a:latin typeface="Arial"/>
                <a:cs typeface="Arial"/>
              </a:rPr>
              <a:t>	Net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Designated</a:t>
            </a:r>
            <a:endParaRPr sz="850">
              <a:latin typeface="Arial"/>
              <a:cs typeface="Arial"/>
            </a:endParaRPr>
          </a:p>
          <a:p>
            <a:pPr marL="21590">
              <a:lnSpc>
                <a:spcPct val="100000"/>
              </a:lnSpc>
              <a:spcBef>
                <a:spcPts val="165"/>
              </a:spcBef>
              <a:tabLst>
                <a:tab pos="2213610" algn="l"/>
              </a:tabLst>
            </a:pPr>
            <a:r>
              <a:rPr dirty="0" sz="850">
                <a:latin typeface="Arial"/>
                <a:cs typeface="Arial"/>
              </a:rPr>
              <a:t>Lord</a:t>
            </a:r>
            <a:r>
              <a:rPr dirty="0" sz="850" spc="-30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Abbett</a:t>
            </a:r>
            <a:r>
              <a:rPr dirty="0" sz="850">
                <a:latin typeface="Arial"/>
                <a:cs typeface="Arial"/>
              </a:rPr>
              <a:t>	Net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Designated</a:t>
            </a:r>
            <a:endParaRPr sz="850">
              <a:latin typeface="Arial"/>
              <a:cs typeface="Arial"/>
            </a:endParaRPr>
          </a:p>
          <a:p>
            <a:pPr marL="21590">
              <a:lnSpc>
                <a:spcPct val="100000"/>
              </a:lnSpc>
              <a:spcBef>
                <a:spcPts val="170"/>
              </a:spcBef>
              <a:tabLst>
                <a:tab pos="2213610" algn="l"/>
              </a:tabLst>
            </a:pPr>
            <a:r>
              <a:rPr dirty="0" sz="850" spc="-10">
                <a:latin typeface="Arial"/>
                <a:cs typeface="Arial"/>
              </a:rPr>
              <a:t>Vanguard</a:t>
            </a:r>
            <a:r>
              <a:rPr dirty="0" sz="850">
                <a:latin typeface="Arial"/>
                <a:cs typeface="Arial"/>
              </a:rPr>
              <a:t>	Net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Designated</a:t>
            </a:r>
            <a:endParaRPr sz="850">
              <a:latin typeface="Arial"/>
              <a:cs typeface="Arial"/>
            </a:endParaRPr>
          </a:p>
          <a:p>
            <a:pPr marL="21590">
              <a:lnSpc>
                <a:spcPct val="100000"/>
              </a:lnSpc>
              <a:spcBef>
                <a:spcPts val="165"/>
              </a:spcBef>
              <a:tabLst>
                <a:tab pos="2213610" algn="l"/>
              </a:tabLst>
            </a:pPr>
            <a:r>
              <a:rPr dirty="0" sz="850">
                <a:latin typeface="Arial"/>
                <a:cs typeface="Arial"/>
              </a:rPr>
              <a:t>Searle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&amp;</a:t>
            </a:r>
            <a:r>
              <a:rPr dirty="0" sz="850" spc="-10">
                <a:latin typeface="Arial"/>
                <a:cs typeface="Arial"/>
              </a:rPr>
              <a:t> Company</a:t>
            </a:r>
            <a:r>
              <a:rPr dirty="0" sz="850">
                <a:latin typeface="Arial"/>
                <a:cs typeface="Arial"/>
              </a:rPr>
              <a:t>	Net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Designated</a:t>
            </a:r>
            <a:endParaRPr sz="850">
              <a:latin typeface="Arial"/>
              <a:cs typeface="Arial"/>
            </a:endParaRPr>
          </a:p>
          <a:p>
            <a:pPr marL="21590">
              <a:lnSpc>
                <a:spcPct val="100000"/>
              </a:lnSpc>
              <a:spcBef>
                <a:spcPts val="165"/>
              </a:spcBef>
              <a:tabLst>
                <a:tab pos="2212975" algn="l"/>
              </a:tabLst>
            </a:pPr>
            <a:r>
              <a:rPr dirty="0" sz="850">
                <a:latin typeface="Arial"/>
                <a:cs typeface="Arial"/>
              </a:rPr>
              <a:t>Nuveen</a:t>
            </a:r>
            <a:r>
              <a:rPr dirty="0" sz="850" spc="-4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Advisory</a:t>
            </a:r>
            <a:r>
              <a:rPr dirty="0" sz="850" spc="-40">
                <a:latin typeface="Arial"/>
                <a:cs typeface="Arial"/>
              </a:rPr>
              <a:t> </a:t>
            </a:r>
            <a:r>
              <a:rPr dirty="0" sz="850" spc="-20">
                <a:latin typeface="Arial"/>
                <a:cs typeface="Arial"/>
              </a:rPr>
              <a:t>Corp</a:t>
            </a:r>
            <a:r>
              <a:rPr dirty="0" sz="850">
                <a:latin typeface="Arial"/>
                <a:cs typeface="Arial"/>
              </a:rPr>
              <a:t>	Net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Designated</a:t>
            </a:r>
            <a:endParaRPr sz="850">
              <a:latin typeface="Arial"/>
              <a:cs typeface="Arial"/>
            </a:endParaRPr>
          </a:p>
          <a:p>
            <a:pPr algn="just" marL="21590" marR="35560">
              <a:lnSpc>
                <a:spcPct val="116199"/>
              </a:lnSpc>
              <a:tabLst>
                <a:tab pos="2212975" algn="l"/>
              </a:tabLst>
            </a:pPr>
            <a:r>
              <a:rPr dirty="0" sz="850" spc="-10">
                <a:latin typeface="Arial"/>
                <a:cs typeface="Arial"/>
              </a:rPr>
              <a:t>Victory </a:t>
            </a:r>
            <a:r>
              <a:rPr dirty="0" sz="850">
                <a:latin typeface="Arial"/>
                <a:cs typeface="Arial"/>
              </a:rPr>
              <a:t>Capital</a:t>
            </a:r>
            <a:r>
              <a:rPr dirty="0" sz="850" spc="-10">
                <a:latin typeface="Arial"/>
                <a:cs typeface="Arial"/>
              </a:rPr>
              <a:t> Management</a:t>
            </a:r>
            <a:r>
              <a:rPr dirty="0" sz="850">
                <a:latin typeface="Arial"/>
                <a:cs typeface="Arial"/>
              </a:rPr>
              <a:t>	Net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Designated </a:t>
            </a:r>
            <a:r>
              <a:rPr dirty="0" sz="850">
                <a:latin typeface="Arial"/>
                <a:cs typeface="Arial"/>
              </a:rPr>
              <a:t>Mackay</a:t>
            </a:r>
            <a:r>
              <a:rPr dirty="0" sz="850" spc="-3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Shields</a:t>
            </a:r>
            <a:r>
              <a:rPr dirty="0" sz="850" spc="-3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Financial</a:t>
            </a:r>
            <a:r>
              <a:rPr dirty="0" sz="850" spc="-3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Corporation</a:t>
            </a:r>
            <a:r>
              <a:rPr dirty="0" sz="850">
                <a:latin typeface="Arial"/>
                <a:cs typeface="Arial"/>
              </a:rPr>
              <a:t>	Net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Designated </a:t>
            </a:r>
            <a:r>
              <a:rPr dirty="0" sz="850">
                <a:latin typeface="Arial"/>
                <a:cs typeface="Arial"/>
              </a:rPr>
              <a:t>Brown</a:t>
            </a:r>
            <a:r>
              <a:rPr dirty="0" sz="850" spc="-20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Brothers</a:t>
            </a:r>
            <a:r>
              <a:rPr dirty="0" sz="850">
                <a:latin typeface="Arial"/>
                <a:cs typeface="Arial"/>
              </a:rPr>
              <a:t>	Net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Designated</a:t>
            </a:r>
            <a:endParaRPr sz="850">
              <a:latin typeface="Arial"/>
              <a:cs typeface="Arial"/>
            </a:endParaRPr>
          </a:p>
          <a:p>
            <a:pPr marL="21590">
              <a:lnSpc>
                <a:spcPct val="100000"/>
              </a:lnSpc>
              <a:spcBef>
                <a:spcPts val="165"/>
              </a:spcBef>
              <a:tabLst>
                <a:tab pos="2212975" algn="l"/>
              </a:tabLst>
            </a:pPr>
            <a:r>
              <a:rPr dirty="0" sz="850">
                <a:latin typeface="Arial"/>
                <a:cs typeface="Arial"/>
              </a:rPr>
              <a:t>Texas</a:t>
            </a:r>
            <a:r>
              <a:rPr dirty="0" sz="850" spc="-3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Farm</a:t>
            </a:r>
            <a:r>
              <a:rPr dirty="0" sz="850" spc="-5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Bureau</a:t>
            </a:r>
            <a:r>
              <a:rPr dirty="0" sz="850" spc="-20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Mutual</a:t>
            </a:r>
            <a:r>
              <a:rPr dirty="0" sz="850">
                <a:latin typeface="Arial"/>
                <a:cs typeface="Arial"/>
              </a:rPr>
              <a:t>	Net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Designated</a:t>
            </a:r>
            <a:endParaRPr sz="850">
              <a:latin typeface="Arial"/>
              <a:cs typeface="Arial"/>
            </a:endParaRPr>
          </a:p>
          <a:p>
            <a:pPr marL="21590">
              <a:lnSpc>
                <a:spcPct val="100000"/>
              </a:lnSpc>
              <a:spcBef>
                <a:spcPts val="165"/>
              </a:spcBef>
              <a:tabLst>
                <a:tab pos="2212975" algn="l"/>
              </a:tabLst>
            </a:pPr>
            <a:r>
              <a:rPr dirty="0" sz="850">
                <a:latin typeface="Arial"/>
                <a:cs typeface="Arial"/>
              </a:rPr>
              <a:t>Edward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D.</a:t>
            </a:r>
            <a:r>
              <a:rPr dirty="0" sz="850" spc="-1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Jones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&amp;</a:t>
            </a:r>
            <a:r>
              <a:rPr dirty="0" sz="850" spc="-10">
                <a:latin typeface="Arial"/>
                <a:cs typeface="Arial"/>
              </a:rPr>
              <a:t> </a:t>
            </a:r>
            <a:r>
              <a:rPr dirty="0" sz="850" spc="-25">
                <a:latin typeface="Arial"/>
                <a:cs typeface="Arial"/>
              </a:rPr>
              <a:t>Co.</a:t>
            </a:r>
            <a:r>
              <a:rPr dirty="0" sz="850">
                <a:latin typeface="Arial"/>
                <a:cs typeface="Arial"/>
              </a:rPr>
              <a:t>	Net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Designated</a:t>
            </a:r>
            <a:endParaRPr sz="850">
              <a:latin typeface="Arial"/>
              <a:cs typeface="Arial"/>
            </a:endParaRPr>
          </a:p>
          <a:p>
            <a:pPr marL="21590">
              <a:lnSpc>
                <a:spcPct val="100000"/>
              </a:lnSpc>
              <a:spcBef>
                <a:spcPts val="165"/>
              </a:spcBef>
              <a:tabLst>
                <a:tab pos="2212975" algn="l"/>
              </a:tabLst>
            </a:pPr>
            <a:r>
              <a:rPr dirty="0" sz="850">
                <a:latin typeface="Arial"/>
                <a:cs typeface="Arial"/>
              </a:rPr>
              <a:t>Prime</a:t>
            </a:r>
            <a:r>
              <a:rPr dirty="0" sz="850" spc="-5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Advisors</a:t>
            </a:r>
            <a:r>
              <a:rPr dirty="0" sz="850">
                <a:latin typeface="Arial"/>
                <a:cs typeface="Arial"/>
              </a:rPr>
              <a:t>	Net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Designated</a:t>
            </a:r>
            <a:endParaRPr sz="850">
              <a:latin typeface="Arial"/>
              <a:cs typeface="Arial"/>
            </a:endParaRPr>
          </a:p>
          <a:p>
            <a:pPr marL="21590">
              <a:lnSpc>
                <a:spcPct val="100000"/>
              </a:lnSpc>
              <a:spcBef>
                <a:spcPts val="165"/>
              </a:spcBef>
              <a:tabLst>
                <a:tab pos="2212975" algn="l"/>
              </a:tabLst>
            </a:pPr>
            <a:r>
              <a:rPr dirty="0" sz="850" spc="-10">
                <a:latin typeface="Arial"/>
                <a:cs typeface="Arial"/>
              </a:rPr>
              <a:t>Northwestern </a:t>
            </a:r>
            <a:r>
              <a:rPr dirty="0" sz="850">
                <a:latin typeface="Arial"/>
                <a:cs typeface="Arial"/>
              </a:rPr>
              <a:t>Mutual</a:t>
            </a:r>
            <a:r>
              <a:rPr dirty="0" sz="850" spc="-10">
                <a:latin typeface="Arial"/>
                <a:cs typeface="Arial"/>
              </a:rPr>
              <a:t> </a:t>
            </a:r>
            <a:r>
              <a:rPr dirty="0" sz="850" spc="-20">
                <a:latin typeface="Arial"/>
                <a:cs typeface="Arial"/>
              </a:rPr>
              <a:t>Life</a:t>
            </a:r>
            <a:r>
              <a:rPr dirty="0" sz="850">
                <a:latin typeface="Arial"/>
                <a:cs typeface="Arial"/>
              </a:rPr>
              <a:t>	Net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Designated</a:t>
            </a:r>
            <a:endParaRPr sz="850">
              <a:latin typeface="Arial"/>
              <a:cs typeface="Arial"/>
            </a:endParaRPr>
          </a:p>
          <a:p>
            <a:pPr marL="20955">
              <a:lnSpc>
                <a:spcPct val="100000"/>
              </a:lnSpc>
              <a:spcBef>
                <a:spcPts val="165"/>
              </a:spcBef>
              <a:tabLst>
                <a:tab pos="2212975" algn="l"/>
              </a:tabLst>
            </a:pPr>
            <a:r>
              <a:rPr dirty="0" sz="850" spc="-10">
                <a:latin typeface="Arial"/>
                <a:cs typeface="Arial"/>
              </a:rPr>
              <a:t>Gulfstream</a:t>
            </a:r>
            <a:r>
              <a:rPr dirty="0" sz="850" spc="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Partners</a:t>
            </a:r>
            <a:r>
              <a:rPr dirty="0" sz="850">
                <a:latin typeface="Arial"/>
                <a:cs typeface="Arial"/>
              </a:rPr>
              <a:t>	Net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Designated</a:t>
            </a:r>
            <a:endParaRPr sz="850">
              <a:latin typeface="Arial"/>
              <a:cs typeface="Arial"/>
            </a:endParaRPr>
          </a:p>
        </p:txBody>
      </p:sp>
      <p:sp>
        <p:nvSpPr>
          <p:cNvPr id="47" name="object 47" descr=""/>
          <p:cNvSpPr txBox="1"/>
          <p:nvPr/>
        </p:nvSpPr>
        <p:spPr>
          <a:xfrm>
            <a:off x="8303029" y="3308855"/>
            <a:ext cx="20637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5">
                <a:latin typeface="Arial"/>
                <a:cs typeface="Arial"/>
              </a:rPr>
              <a:t>850</a:t>
            </a:r>
            <a:endParaRPr sz="850">
              <a:latin typeface="Arial"/>
              <a:cs typeface="Arial"/>
            </a:endParaRPr>
          </a:p>
        </p:txBody>
      </p:sp>
      <p:sp>
        <p:nvSpPr>
          <p:cNvPr id="48" name="object 48" descr=""/>
          <p:cNvSpPr txBox="1"/>
          <p:nvPr/>
        </p:nvSpPr>
        <p:spPr>
          <a:xfrm>
            <a:off x="9061817" y="3308855"/>
            <a:ext cx="20637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5">
                <a:latin typeface="Arial"/>
                <a:cs typeface="Arial"/>
              </a:rPr>
              <a:t>200</a:t>
            </a:r>
            <a:endParaRPr sz="850">
              <a:latin typeface="Arial"/>
              <a:cs typeface="Arial"/>
            </a:endParaRPr>
          </a:p>
        </p:txBody>
      </p:sp>
      <p:sp>
        <p:nvSpPr>
          <p:cNvPr id="49" name="object 49" descr=""/>
          <p:cNvSpPr txBox="1"/>
          <p:nvPr/>
        </p:nvSpPr>
        <p:spPr>
          <a:xfrm>
            <a:off x="4786046" y="3459416"/>
            <a:ext cx="296418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04085" algn="l"/>
              </a:tabLst>
            </a:pPr>
            <a:r>
              <a:rPr dirty="0" sz="850">
                <a:latin typeface="Arial"/>
                <a:cs typeface="Arial"/>
              </a:rPr>
              <a:t>Arvest</a:t>
            </a:r>
            <a:r>
              <a:rPr dirty="0" sz="850" spc="-5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Asset</a:t>
            </a:r>
            <a:r>
              <a:rPr dirty="0" sz="850" spc="-50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Management</a:t>
            </a:r>
            <a:r>
              <a:rPr dirty="0" sz="850" spc="-50">
                <a:latin typeface="Arial"/>
                <a:cs typeface="Arial"/>
              </a:rPr>
              <a:t> </a:t>
            </a:r>
            <a:r>
              <a:rPr dirty="0" sz="850" spc="-25">
                <a:latin typeface="Arial"/>
                <a:cs typeface="Arial"/>
              </a:rPr>
              <a:t>Inc</a:t>
            </a:r>
            <a:r>
              <a:rPr dirty="0" sz="850">
                <a:latin typeface="Arial"/>
                <a:cs typeface="Arial"/>
              </a:rPr>
              <a:t>	Net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Designated</a:t>
            </a:r>
            <a:endParaRPr sz="850">
              <a:latin typeface="Arial"/>
              <a:cs typeface="Arial"/>
            </a:endParaRPr>
          </a:p>
        </p:txBody>
      </p:sp>
      <p:sp>
        <p:nvSpPr>
          <p:cNvPr id="50" name="object 50" descr=""/>
          <p:cNvSpPr txBox="1"/>
          <p:nvPr/>
        </p:nvSpPr>
        <p:spPr>
          <a:xfrm>
            <a:off x="8302921" y="3459416"/>
            <a:ext cx="20637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5">
                <a:latin typeface="Arial"/>
                <a:cs typeface="Arial"/>
              </a:rPr>
              <a:t>845</a:t>
            </a:r>
            <a:endParaRPr sz="850">
              <a:latin typeface="Arial"/>
              <a:cs typeface="Arial"/>
            </a:endParaRPr>
          </a:p>
        </p:txBody>
      </p:sp>
      <p:sp>
        <p:nvSpPr>
          <p:cNvPr id="51" name="object 51" descr=""/>
          <p:cNvSpPr txBox="1"/>
          <p:nvPr/>
        </p:nvSpPr>
        <p:spPr>
          <a:xfrm>
            <a:off x="9061708" y="3459416"/>
            <a:ext cx="20637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5">
                <a:latin typeface="Arial"/>
                <a:cs typeface="Arial"/>
              </a:rPr>
              <a:t>470</a:t>
            </a:r>
            <a:endParaRPr sz="850">
              <a:latin typeface="Arial"/>
              <a:cs typeface="Arial"/>
            </a:endParaRPr>
          </a:p>
        </p:txBody>
      </p:sp>
      <p:sp>
        <p:nvSpPr>
          <p:cNvPr id="52" name="object 52" descr=""/>
          <p:cNvSpPr txBox="1"/>
          <p:nvPr/>
        </p:nvSpPr>
        <p:spPr>
          <a:xfrm>
            <a:off x="4998009" y="3577530"/>
            <a:ext cx="730885" cy="154305"/>
          </a:xfrm>
          <a:prstGeom prst="rect">
            <a:avLst/>
          </a:prstGeom>
          <a:solidFill>
            <a:srgbClr val="000000">
              <a:alpha val="999"/>
            </a:srgbClr>
          </a:solidFill>
        </p:spPr>
        <p:txBody>
          <a:bodyPr wrap="square" lIns="0" tIns="45719" rIns="0" bIns="0" rtlCol="0" vert="horz">
            <a:spAutoFit/>
          </a:bodyPr>
          <a:lstStyle/>
          <a:p>
            <a:pPr marL="41275">
              <a:lnSpc>
                <a:spcPts val="855"/>
              </a:lnSpc>
              <a:spcBef>
                <a:spcPts val="359"/>
              </a:spcBef>
            </a:pPr>
            <a:r>
              <a:rPr dirty="0" sz="850" spc="-10">
                <a:latin typeface="Arial"/>
                <a:cs typeface="Arial"/>
              </a:rPr>
              <a:t>Tennessee</a:t>
            </a:r>
            <a:endParaRPr sz="850">
              <a:latin typeface="Arial"/>
              <a:cs typeface="Arial"/>
            </a:endParaRPr>
          </a:p>
        </p:txBody>
      </p:sp>
      <p:sp>
        <p:nvSpPr>
          <p:cNvPr id="53" name="object 53" descr=""/>
          <p:cNvSpPr txBox="1"/>
          <p:nvPr/>
        </p:nvSpPr>
        <p:spPr>
          <a:xfrm>
            <a:off x="4785937" y="3609978"/>
            <a:ext cx="296418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04085" algn="l"/>
              </a:tabLst>
            </a:pPr>
            <a:r>
              <a:rPr dirty="0" sz="850" spc="-10">
                <a:latin typeface="Arial"/>
                <a:cs typeface="Arial"/>
              </a:rPr>
              <a:t>First</a:t>
            </a:r>
            <a:r>
              <a:rPr dirty="0" sz="850">
                <a:latin typeface="Arial"/>
                <a:cs typeface="Arial"/>
              </a:rPr>
              <a:t>	Net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Designated</a:t>
            </a:r>
            <a:endParaRPr sz="850">
              <a:latin typeface="Arial"/>
              <a:cs typeface="Arial"/>
            </a:endParaRPr>
          </a:p>
        </p:txBody>
      </p:sp>
      <p:sp>
        <p:nvSpPr>
          <p:cNvPr id="54" name="object 54" descr=""/>
          <p:cNvSpPr txBox="1"/>
          <p:nvPr/>
        </p:nvSpPr>
        <p:spPr>
          <a:xfrm>
            <a:off x="8302812" y="3609978"/>
            <a:ext cx="20637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5">
                <a:latin typeface="Arial"/>
                <a:cs typeface="Arial"/>
              </a:rPr>
              <a:t>750</a:t>
            </a:r>
            <a:endParaRPr sz="850">
              <a:latin typeface="Arial"/>
              <a:cs typeface="Arial"/>
            </a:endParaRPr>
          </a:p>
        </p:txBody>
      </p:sp>
      <p:sp>
        <p:nvSpPr>
          <p:cNvPr id="55" name="object 55" descr=""/>
          <p:cNvSpPr txBox="1"/>
          <p:nvPr/>
        </p:nvSpPr>
        <p:spPr>
          <a:xfrm>
            <a:off x="9061600" y="3609978"/>
            <a:ext cx="20637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5">
                <a:latin typeface="Arial"/>
                <a:cs typeface="Arial"/>
              </a:rPr>
              <a:t>750</a:t>
            </a:r>
            <a:endParaRPr sz="850">
              <a:latin typeface="Arial"/>
              <a:cs typeface="Arial"/>
            </a:endParaRPr>
          </a:p>
        </p:txBody>
      </p:sp>
      <p:sp>
        <p:nvSpPr>
          <p:cNvPr id="56" name="object 56" descr=""/>
          <p:cNvSpPr txBox="1"/>
          <p:nvPr/>
        </p:nvSpPr>
        <p:spPr>
          <a:xfrm>
            <a:off x="8302704" y="3760539"/>
            <a:ext cx="20637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5">
                <a:latin typeface="Arial"/>
                <a:cs typeface="Arial"/>
              </a:rPr>
              <a:t>500</a:t>
            </a:r>
            <a:endParaRPr sz="850">
              <a:latin typeface="Arial"/>
              <a:cs typeface="Arial"/>
            </a:endParaRPr>
          </a:p>
        </p:txBody>
      </p:sp>
      <p:sp>
        <p:nvSpPr>
          <p:cNvPr id="57" name="object 57" descr=""/>
          <p:cNvSpPr txBox="1"/>
          <p:nvPr/>
        </p:nvSpPr>
        <p:spPr>
          <a:xfrm>
            <a:off x="9061491" y="3760539"/>
            <a:ext cx="20637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5">
                <a:latin typeface="Arial"/>
                <a:cs typeface="Arial"/>
              </a:rPr>
              <a:t>250</a:t>
            </a:r>
            <a:endParaRPr sz="850">
              <a:latin typeface="Arial"/>
              <a:cs typeface="Arial"/>
            </a:endParaRPr>
          </a:p>
        </p:txBody>
      </p:sp>
      <p:sp>
        <p:nvSpPr>
          <p:cNvPr id="58" name="object 58" descr=""/>
          <p:cNvSpPr txBox="1"/>
          <p:nvPr/>
        </p:nvSpPr>
        <p:spPr>
          <a:xfrm>
            <a:off x="4785721" y="3740053"/>
            <a:ext cx="2964180" cy="327025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65"/>
              </a:spcBef>
              <a:tabLst>
                <a:tab pos="2204720" algn="l"/>
              </a:tabLst>
            </a:pPr>
            <a:r>
              <a:rPr dirty="0" sz="850" spc="-20">
                <a:latin typeface="Arial"/>
                <a:cs typeface="Arial"/>
              </a:rPr>
              <a:t>Ameriprise</a:t>
            </a:r>
            <a:r>
              <a:rPr dirty="0" sz="850" spc="-1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Financial</a:t>
            </a:r>
            <a:r>
              <a:rPr dirty="0" sz="850" spc="-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Services</a:t>
            </a:r>
            <a:r>
              <a:rPr dirty="0" sz="850">
                <a:latin typeface="Arial"/>
                <a:cs typeface="Arial"/>
              </a:rPr>
              <a:t>	Net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Designated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  <a:tabLst>
                <a:tab pos="2204085" algn="l"/>
              </a:tabLst>
            </a:pPr>
            <a:r>
              <a:rPr dirty="0" sz="850" spc="-20">
                <a:latin typeface="Arial"/>
                <a:cs typeface="Arial"/>
              </a:rPr>
              <a:t>Commerce</a:t>
            </a:r>
            <a:r>
              <a:rPr dirty="0" sz="850">
                <a:latin typeface="Arial"/>
                <a:cs typeface="Arial"/>
              </a:rPr>
              <a:t> Bank,</a:t>
            </a:r>
            <a:r>
              <a:rPr dirty="0" sz="850" spc="5">
                <a:latin typeface="Arial"/>
                <a:cs typeface="Arial"/>
              </a:rPr>
              <a:t> </a:t>
            </a:r>
            <a:r>
              <a:rPr dirty="0" sz="850" spc="-20">
                <a:latin typeface="Arial"/>
                <a:cs typeface="Arial"/>
              </a:rPr>
              <a:t>N.A.</a:t>
            </a:r>
            <a:r>
              <a:rPr dirty="0" sz="850">
                <a:latin typeface="Arial"/>
                <a:cs typeface="Arial"/>
              </a:rPr>
              <a:t>	Net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Designated</a:t>
            </a:r>
            <a:endParaRPr sz="850">
              <a:latin typeface="Arial"/>
              <a:cs typeface="Arial"/>
            </a:endParaRPr>
          </a:p>
        </p:txBody>
      </p:sp>
      <p:sp>
        <p:nvSpPr>
          <p:cNvPr id="59" name="object 59" descr=""/>
          <p:cNvSpPr txBox="1"/>
          <p:nvPr/>
        </p:nvSpPr>
        <p:spPr>
          <a:xfrm>
            <a:off x="8302595" y="3911101"/>
            <a:ext cx="20637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5">
                <a:latin typeface="Arial"/>
                <a:cs typeface="Arial"/>
              </a:rPr>
              <a:t>400</a:t>
            </a:r>
            <a:endParaRPr sz="850">
              <a:latin typeface="Arial"/>
              <a:cs typeface="Arial"/>
            </a:endParaRPr>
          </a:p>
        </p:txBody>
      </p:sp>
      <p:sp>
        <p:nvSpPr>
          <p:cNvPr id="60" name="object 60" descr=""/>
          <p:cNvSpPr txBox="1"/>
          <p:nvPr/>
        </p:nvSpPr>
        <p:spPr>
          <a:xfrm>
            <a:off x="9061384" y="3911101"/>
            <a:ext cx="20637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5">
                <a:latin typeface="Arial"/>
                <a:cs typeface="Arial"/>
              </a:rPr>
              <a:t>400</a:t>
            </a:r>
            <a:endParaRPr sz="850">
              <a:latin typeface="Arial"/>
              <a:cs typeface="Arial"/>
            </a:endParaRPr>
          </a:p>
        </p:txBody>
      </p:sp>
      <p:sp>
        <p:nvSpPr>
          <p:cNvPr id="61" name="object 61" descr=""/>
          <p:cNvSpPr txBox="1"/>
          <p:nvPr/>
        </p:nvSpPr>
        <p:spPr>
          <a:xfrm>
            <a:off x="8302487" y="4061663"/>
            <a:ext cx="20637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5">
                <a:latin typeface="Arial"/>
                <a:cs typeface="Arial"/>
              </a:rPr>
              <a:t>300</a:t>
            </a:r>
            <a:endParaRPr sz="850">
              <a:latin typeface="Arial"/>
              <a:cs typeface="Arial"/>
            </a:endParaRPr>
          </a:p>
        </p:txBody>
      </p:sp>
      <p:sp>
        <p:nvSpPr>
          <p:cNvPr id="62" name="object 62" descr=""/>
          <p:cNvSpPr txBox="1"/>
          <p:nvPr/>
        </p:nvSpPr>
        <p:spPr>
          <a:xfrm>
            <a:off x="9061275" y="4061663"/>
            <a:ext cx="20637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5">
                <a:latin typeface="Arial"/>
                <a:cs typeface="Arial"/>
              </a:rPr>
              <a:t>300</a:t>
            </a:r>
            <a:endParaRPr sz="850">
              <a:latin typeface="Arial"/>
              <a:cs typeface="Arial"/>
            </a:endParaRPr>
          </a:p>
        </p:txBody>
      </p:sp>
      <p:sp>
        <p:nvSpPr>
          <p:cNvPr id="63" name="object 63" descr=""/>
          <p:cNvSpPr txBox="1"/>
          <p:nvPr/>
        </p:nvSpPr>
        <p:spPr>
          <a:xfrm>
            <a:off x="4785504" y="4041176"/>
            <a:ext cx="2964180" cy="327025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65"/>
              </a:spcBef>
              <a:tabLst>
                <a:tab pos="2204720" algn="l"/>
              </a:tabLst>
            </a:pPr>
            <a:r>
              <a:rPr dirty="0" sz="850">
                <a:latin typeface="Arial"/>
                <a:cs typeface="Arial"/>
              </a:rPr>
              <a:t>Western</a:t>
            </a:r>
            <a:r>
              <a:rPr dirty="0" sz="850" spc="-10">
                <a:latin typeface="Arial"/>
                <a:cs typeface="Arial"/>
              </a:rPr>
              <a:t> </a:t>
            </a:r>
            <a:r>
              <a:rPr dirty="0" sz="850" spc="-20">
                <a:latin typeface="Arial"/>
                <a:cs typeface="Arial"/>
              </a:rPr>
              <a:t>Commerce</a:t>
            </a:r>
            <a:r>
              <a:rPr dirty="0" sz="850" spc="-10">
                <a:latin typeface="Arial"/>
                <a:cs typeface="Arial"/>
              </a:rPr>
              <a:t> Trust</a:t>
            </a:r>
            <a:r>
              <a:rPr dirty="0" sz="850">
                <a:latin typeface="Arial"/>
                <a:cs typeface="Arial"/>
              </a:rPr>
              <a:t>	Net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Designated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  <a:tabLst>
                <a:tab pos="2204085" algn="l"/>
              </a:tabLst>
            </a:pPr>
            <a:r>
              <a:rPr dirty="0" sz="850">
                <a:latin typeface="Arial"/>
                <a:cs typeface="Arial"/>
              </a:rPr>
              <a:t>Wise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Investments</a:t>
            </a:r>
            <a:r>
              <a:rPr dirty="0" sz="850">
                <a:latin typeface="Arial"/>
                <a:cs typeface="Arial"/>
              </a:rPr>
              <a:t>	Net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Designated</a:t>
            </a:r>
            <a:endParaRPr sz="850">
              <a:latin typeface="Arial"/>
              <a:cs typeface="Arial"/>
            </a:endParaRPr>
          </a:p>
        </p:txBody>
      </p:sp>
      <p:sp>
        <p:nvSpPr>
          <p:cNvPr id="64" name="object 64" descr=""/>
          <p:cNvSpPr txBox="1"/>
          <p:nvPr/>
        </p:nvSpPr>
        <p:spPr>
          <a:xfrm>
            <a:off x="8302378" y="4212225"/>
            <a:ext cx="20637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5">
                <a:latin typeface="Arial"/>
                <a:cs typeface="Arial"/>
              </a:rPr>
              <a:t>125</a:t>
            </a:r>
            <a:endParaRPr sz="850">
              <a:latin typeface="Arial"/>
              <a:cs typeface="Arial"/>
            </a:endParaRPr>
          </a:p>
        </p:txBody>
      </p:sp>
      <p:sp>
        <p:nvSpPr>
          <p:cNvPr id="65" name="object 65" descr=""/>
          <p:cNvSpPr txBox="1"/>
          <p:nvPr/>
        </p:nvSpPr>
        <p:spPr>
          <a:xfrm>
            <a:off x="9061167" y="4212225"/>
            <a:ext cx="20637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5">
                <a:latin typeface="Arial"/>
                <a:cs typeface="Arial"/>
              </a:rPr>
              <a:t>125</a:t>
            </a:r>
            <a:endParaRPr sz="850">
              <a:latin typeface="Arial"/>
              <a:cs typeface="Arial"/>
            </a:endParaRPr>
          </a:p>
        </p:txBody>
      </p:sp>
      <p:sp>
        <p:nvSpPr>
          <p:cNvPr id="66" name="object 66" descr=""/>
          <p:cNvSpPr txBox="1"/>
          <p:nvPr/>
        </p:nvSpPr>
        <p:spPr>
          <a:xfrm>
            <a:off x="8362539" y="4362786"/>
            <a:ext cx="14605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5">
                <a:latin typeface="Arial"/>
                <a:cs typeface="Arial"/>
              </a:rPr>
              <a:t>25</a:t>
            </a:r>
            <a:endParaRPr sz="850">
              <a:latin typeface="Arial"/>
              <a:cs typeface="Arial"/>
            </a:endParaRPr>
          </a:p>
        </p:txBody>
      </p:sp>
      <p:sp>
        <p:nvSpPr>
          <p:cNvPr id="67" name="object 67" descr=""/>
          <p:cNvSpPr txBox="1"/>
          <p:nvPr/>
        </p:nvSpPr>
        <p:spPr>
          <a:xfrm>
            <a:off x="9121327" y="4362786"/>
            <a:ext cx="14605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5">
                <a:latin typeface="Arial"/>
                <a:cs typeface="Arial"/>
              </a:rPr>
              <a:t>25</a:t>
            </a:r>
            <a:endParaRPr sz="850">
              <a:latin typeface="Arial"/>
              <a:cs typeface="Arial"/>
            </a:endParaRPr>
          </a:p>
        </p:txBody>
      </p:sp>
      <p:sp>
        <p:nvSpPr>
          <p:cNvPr id="68" name="object 68" descr=""/>
          <p:cNvSpPr txBox="1"/>
          <p:nvPr/>
        </p:nvSpPr>
        <p:spPr>
          <a:xfrm>
            <a:off x="4785395" y="4342299"/>
            <a:ext cx="2964180" cy="327025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65"/>
              </a:spcBef>
              <a:tabLst>
                <a:tab pos="2204085" algn="l"/>
              </a:tabLst>
            </a:pPr>
            <a:r>
              <a:rPr dirty="0" sz="850">
                <a:latin typeface="Arial"/>
                <a:cs typeface="Arial"/>
              </a:rPr>
              <a:t>Cypress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Capital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Partners</a:t>
            </a:r>
            <a:r>
              <a:rPr dirty="0" sz="850">
                <a:latin typeface="Arial"/>
                <a:cs typeface="Arial"/>
              </a:rPr>
              <a:t>	Net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Designated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z="850" b="1">
                <a:latin typeface="Arial"/>
                <a:cs typeface="Arial"/>
              </a:rPr>
              <a:t>Total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Net</a:t>
            </a:r>
            <a:r>
              <a:rPr dirty="0" sz="850" spc="-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Designated/Institutional</a:t>
            </a:r>
            <a:endParaRPr sz="850">
              <a:latin typeface="Arial"/>
              <a:cs typeface="Arial"/>
            </a:endParaRPr>
          </a:p>
        </p:txBody>
      </p:sp>
      <p:sp>
        <p:nvSpPr>
          <p:cNvPr id="69" name="object 69" descr=""/>
          <p:cNvSpPr txBox="1"/>
          <p:nvPr/>
        </p:nvSpPr>
        <p:spPr>
          <a:xfrm>
            <a:off x="8091544" y="4513348"/>
            <a:ext cx="41719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 b="1">
                <a:latin typeface="Arial"/>
                <a:cs typeface="Arial"/>
              </a:rPr>
              <a:t>$99,505</a:t>
            </a:r>
            <a:endParaRPr sz="850">
              <a:latin typeface="Arial"/>
              <a:cs typeface="Arial"/>
            </a:endParaRPr>
          </a:p>
        </p:txBody>
      </p:sp>
      <p:sp>
        <p:nvSpPr>
          <p:cNvPr id="70" name="object 70" descr=""/>
          <p:cNvSpPr txBox="1"/>
          <p:nvPr/>
        </p:nvSpPr>
        <p:spPr>
          <a:xfrm>
            <a:off x="8850332" y="4513348"/>
            <a:ext cx="41719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 b="1">
                <a:latin typeface="Arial"/>
                <a:cs typeface="Arial"/>
              </a:rPr>
              <a:t>$46,395</a:t>
            </a:r>
            <a:endParaRPr sz="850">
              <a:latin typeface="Arial"/>
              <a:cs typeface="Arial"/>
            </a:endParaRPr>
          </a:p>
        </p:txBody>
      </p:sp>
      <p:sp>
        <p:nvSpPr>
          <p:cNvPr id="71" name="object 71" descr=""/>
          <p:cNvSpPr txBox="1"/>
          <p:nvPr/>
        </p:nvSpPr>
        <p:spPr>
          <a:xfrm>
            <a:off x="8091544" y="4814472"/>
            <a:ext cx="41719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"/>
                <a:cs typeface="Arial"/>
              </a:rPr>
              <a:t>$10,285</a:t>
            </a:r>
            <a:endParaRPr sz="850">
              <a:latin typeface="Arial"/>
              <a:cs typeface="Arial"/>
            </a:endParaRPr>
          </a:p>
        </p:txBody>
      </p:sp>
      <p:sp>
        <p:nvSpPr>
          <p:cNvPr id="72" name="object 72" descr=""/>
          <p:cNvSpPr txBox="1"/>
          <p:nvPr/>
        </p:nvSpPr>
        <p:spPr>
          <a:xfrm>
            <a:off x="8910601" y="4814472"/>
            <a:ext cx="35687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"/>
                <a:cs typeface="Arial"/>
              </a:rPr>
              <a:t>$6,390</a:t>
            </a:r>
            <a:endParaRPr sz="850">
              <a:latin typeface="Arial"/>
              <a:cs typeface="Arial"/>
            </a:endParaRPr>
          </a:p>
        </p:txBody>
      </p:sp>
      <p:sp>
        <p:nvSpPr>
          <p:cNvPr id="73" name="object 73" descr=""/>
          <p:cNvSpPr txBox="1"/>
          <p:nvPr/>
        </p:nvSpPr>
        <p:spPr>
          <a:xfrm>
            <a:off x="8212083" y="4965033"/>
            <a:ext cx="29654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"/>
                <a:cs typeface="Arial"/>
              </a:rPr>
              <a:t>7,365</a:t>
            </a:r>
            <a:endParaRPr sz="850">
              <a:latin typeface="Arial"/>
              <a:cs typeface="Arial"/>
            </a:endParaRPr>
          </a:p>
        </p:txBody>
      </p:sp>
      <p:sp>
        <p:nvSpPr>
          <p:cNvPr id="74" name="object 74" descr=""/>
          <p:cNvSpPr txBox="1"/>
          <p:nvPr/>
        </p:nvSpPr>
        <p:spPr>
          <a:xfrm>
            <a:off x="8970871" y="4965033"/>
            <a:ext cx="29654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"/>
                <a:cs typeface="Arial"/>
              </a:rPr>
              <a:t>6,505</a:t>
            </a:r>
            <a:endParaRPr sz="850">
              <a:latin typeface="Arial"/>
              <a:cs typeface="Arial"/>
            </a:endParaRPr>
          </a:p>
        </p:txBody>
      </p:sp>
      <p:sp>
        <p:nvSpPr>
          <p:cNvPr id="75" name="object 75" descr=""/>
          <p:cNvSpPr txBox="1"/>
          <p:nvPr/>
        </p:nvSpPr>
        <p:spPr>
          <a:xfrm>
            <a:off x="8212191" y="5115595"/>
            <a:ext cx="29654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"/>
                <a:cs typeface="Arial"/>
              </a:rPr>
              <a:t>5,820</a:t>
            </a:r>
            <a:endParaRPr sz="850">
              <a:latin typeface="Arial"/>
              <a:cs typeface="Arial"/>
            </a:endParaRPr>
          </a:p>
        </p:txBody>
      </p:sp>
      <p:sp>
        <p:nvSpPr>
          <p:cNvPr id="76" name="object 76" descr=""/>
          <p:cNvSpPr txBox="1"/>
          <p:nvPr/>
        </p:nvSpPr>
        <p:spPr>
          <a:xfrm>
            <a:off x="8970979" y="5115595"/>
            <a:ext cx="29654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"/>
                <a:cs typeface="Arial"/>
              </a:rPr>
              <a:t>4,700</a:t>
            </a:r>
            <a:endParaRPr sz="850">
              <a:latin typeface="Arial"/>
              <a:cs typeface="Arial"/>
            </a:endParaRPr>
          </a:p>
        </p:txBody>
      </p:sp>
      <p:sp>
        <p:nvSpPr>
          <p:cNvPr id="77" name="object 77" descr=""/>
          <p:cNvSpPr txBox="1"/>
          <p:nvPr/>
        </p:nvSpPr>
        <p:spPr>
          <a:xfrm>
            <a:off x="8212299" y="5266157"/>
            <a:ext cx="29654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"/>
                <a:cs typeface="Arial"/>
              </a:rPr>
              <a:t>3,820</a:t>
            </a:r>
            <a:endParaRPr sz="850">
              <a:latin typeface="Arial"/>
              <a:cs typeface="Arial"/>
            </a:endParaRPr>
          </a:p>
        </p:txBody>
      </p:sp>
      <p:sp>
        <p:nvSpPr>
          <p:cNvPr id="78" name="object 78" descr=""/>
          <p:cNvSpPr txBox="1"/>
          <p:nvPr/>
        </p:nvSpPr>
        <p:spPr>
          <a:xfrm>
            <a:off x="8971088" y="5266157"/>
            <a:ext cx="29654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"/>
                <a:cs typeface="Arial"/>
              </a:rPr>
              <a:t>3,340</a:t>
            </a:r>
            <a:endParaRPr sz="850">
              <a:latin typeface="Arial"/>
              <a:cs typeface="Arial"/>
            </a:endParaRPr>
          </a:p>
        </p:txBody>
      </p:sp>
      <p:sp>
        <p:nvSpPr>
          <p:cNvPr id="79" name="object 79" descr=""/>
          <p:cNvSpPr txBox="1"/>
          <p:nvPr/>
        </p:nvSpPr>
        <p:spPr>
          <a:xfrm>
            <a:off x="8212408" y="5416718"/>
            <a:ext cx="29654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"/>
                <a:cs typeface="Arial"/>
              </a:rPr>
              <a:t>2,790</a:t>
            </a:r>
            <a:endParaRPr sz="850">
              <a:latin typeface="Arial"/>
              <a:cs typeface="Arial"/>
            </a:endParaRPr>
          </a:p>
        </p:txBody>
      </p:sp>
      <p:sp>
        <p:nvSpPr>
          <p:cNvPr id="80" name="object 80" descr=""/>
          <p:cNvSpPr txBox="1"/>
          <p:nvPr/>
        </p:nvSpPr>
        <p:spPr>
          <a:xfrm>
            <a:off x="8971196" y="5416718"/>
            <a:ext cx="29654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"/>
                <a:cs typeface="Arial"/>
              </a:rPr>
              <a:t>1,910</a:t>
            </a:r>
            <a:endParaRPr sz="850">
              <a:latin typeface="Arial"/>
              <a:cs typeface="Arial"/>
            </a:endParaRPr>
          </a:p>
        </p:txBody>
      </p:sp>
      <p:sp>
        <p:nvSpPr>
          <p:cNvPr id="81" name="object 81" descr=""/>
          <p:cNvSpPr txBox="1"/>
          <p:nvPr/>
        </p:nvSpPr>
        <p:spPr>
          <a:xfrm>
            <a:off x="8212516" y="5567280"/>
            <a:ext cx="29654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"/>
                <a:cs typeface="Arial"/>
              </a:rPr>
              <a:t>1,545</a:t>
            </a:r>
            <a:endParaRPr sz="850">
              <a:latin typeface="Arial"/>
              <a:cs typeface="Arial"/>
            </a:endParaRPr>
          </a:p>
        </p:txBody>
      </p:sp>
      <p:sp>
        <p:nvSpPr>
          <p:cNvPr id="82" name="object 82" descr=""/>
          <p:cNvSpPr txBox="1"/>
          <p:nvPr/>
        </p:nvSpPr>
        <p:spPr>
          <a:xfrm>
            <a:off x="9061708" y="5567280"/>
            <a:ext cx="20637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5">
                <a:latin typeface="Arial"/>
                <a:cs typeface="Arial"/>
              </a:rPr>
              <a:t>885</a:t>
            </a:r>
            <a:endParaRPr sz="850">
              <a:latin typeface="Arial"/>
              <a:cs typeface="Arial"/>
            </a:endParaRPr>
          </a:p>
        </p:txBody>
      </p:sp>
      <p:sp>
        <p:nvSpPr>
          <p:cNvPr id="83" name="object 83" descr=""/>
          <p:cNvSpPr txBox="1"/>
          <p:nvPr/>
        </p:nvSpPr>
        <p:spPr>
          <a:xfrm>
            <a:off x="8092085" y="5717842"/>
            <a:ext cx="41719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 b="1">
                <a:latin typeface="Arial"/>
                <a:cs typeface="Arial"/>
              </a:rPr>
              <a:t>$31,625</a:t>
            </a:r>
            <a:endParaRPr sz="850">
              <a:latin typeface="Arial"/>
              <a:cs typeface="Arial"/>
            </a:endParaRPr>
          </a:p>
        </p:txBody>
      </p:sp>
      <p:sp>
        <p:nvSpPr>
          <p:cNvPr id="84" name="object 84" descr=""/>
          <p:cNvSpPr txBox="1"/>
          <p:nvPr/>
        </p:nvSpPr>
        <p:spPr>
          <a:xfrm>
            <a:off x="8850874" y="5717842"/>
            <a:ext cx="41719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 b="1">
                <a:latin typeface="Arial"/>
                <a:cs typeface="Arial"/>
              </a:rPr>
              <a:t>$23,730</a:t>
            </a:r>
            <a:endParaRPr sz="850">
              <a:latin typeface="Arial"/>
              <a:cs typeface="Arial"/>
            </a:endParaRPr>
          </a:p>
        </p:txBody>
      </p:sp>
      <p:sp>
        <p:nvSpPr>
          <p:cNvPr id="85" name="object 85" descr=""/>
          <p:cNvSpPr txBox="1"/>
          <p:nvPr/>
        </p:nvSpPr>
        <p:spPr>
          <a:xfrm>
            <a:off x="8092085" y="6018965"/>
            <a:ext cx="41719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 b="1">
                <a:latin typeface="Arial"/>
                <a:cs typeface="Arial"/>
              </a:rPr>
              <a:t>$26,210</a:t>
            </a:r>
            <a:endParaRPr sz="850">
              <a:latin typeface="Arial"/>
              <a:cs typeface="Arial"/>
            </a:endParaRPr>
          </a:p>
        </p:txBody>
      </p:sp>
      <p:sp>
        <p:nvSpPr>
          <p:cNvPr id="86" name="object 86" descr=""/>
          <p:cNvSpPr txBox="1"/>
          <p:nvPr/>
        </p:nvSpPr>
        <p:spPr>
          <a:xfrm>
            <a:off x="8911143" y="6018965"/>
            <a:ext cx="35687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 b="1">
                <a:latin typeface="Arial"/>
                <a:cs typeface="Arial"/>
              </a:rPr>
              <a:t>$4,875</a:t>
            </a:r>
            <a:endParaRPr sz="850">
              <a:latin typeface="Arial"/>
              <a:cs typeface="Arial"/>
            </a:endParaRPr>
          </a:p>
        </p:txBody>
      </p:sp>
      <p:sp>
        <p:nvSpPr>
          <p:cNvPr id="87" name="object 87" descr=""/>
          <p:cNvSpPr txBox="1"/>
          <p:nvPr/>
        </p:nvSpPr>
        <p:spPr>
          <a:xfrm>
            <a:off x="4785395" y="4793985"/>
            <a:ext cx="2964815" cy="1682114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65"/>
              </a:spcBef>
              <a:tabLst>
                <a:tab pos="2673985" algn="l"/>
              </a:tabLst>
            </a:pPr>
            <a:r>
              <a:rPr dirty="0" sz="850">
                <a:latin typeface="Arial"/>
                <a:cs typeface="Arial"/>
              </a:rPr>
              <a:t>Fidelity</a:t>
            </a:r>
            <a:r>
              <a:rPr dirty="0" sz="850" spc="-40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Capital</a:t>
            </a:r>
            <a:r>
              <a:rPr dirty="0" sz="850">
                <a:latin typeface="Arial"/>
                <a:cs typeface="Arial"/>
              </a:rPr>
              <a:t>	</a:t>
            </a:r>
            <a:r>
              <a:rPr dirty="0" sz="850" spc="-10">
                <a:latin typeface="Arial"/>
                <a:cs typeface="Arial"/>
              </a:rPr>
              <a:t>Retail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  <a:tabLst>
                <a:tab pos="2673985" algn="l"/>
              </a:tabLst>
            </a:pPr>
            <a:r>
              <a:rPr dirty="0" sz="850">
                <a:latin typeface="Arial"/>
                <a:cs typeface="Arial"/>
              </a:rPr>
              <a:t>RBC</a:t>
            </a:r>
            <a:r>
              <a:rPr dirty="0" sz="850" spc="-2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Capital</a:t>
            </a:r>
            <a:r>
              <a:rPr dirty="0" sz="850" spc="-20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Markets</a:t>
            </a:r>
            <a:r>
              <a:rPr dirty="0" sz="850">
                <a:latin typeface="Arial"/>
                <a:cs typeface="Arial"/>
              </a:rPr>
              <a:t>	</a:t>
            </a:r>
            <a:r>
              <a:rPr dirty="0" sz="850" spc="-10">
                <a:latin typeface="Arial"/>
                <a:cs typeface="Arial"/>
              </a:rPr>
              <a:t>Retail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  <a:tabLst>
                <a:tab pos="2673985" algn="l"/>
              </a:tabLst>
            </a:pPr>
            <a:r>
              <a:rPr dirty="0" sz="850" spc="-10">
                <a:latin typeface="Arial"/>
                <a:cs typeface="Arial"/>
              </a:rPr>
              <a:t>BofA</a:t>
            </a:r>
            <a:r>
              <a:rPr dirty="0" sz="850" spc="-20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Securities</a:t>
            </a:r>
            <a:r>
              <a:rPr dirty="0" sz="850">
                <a:latin typeface="Arial"/>
                <a:cs typeface="Arial"/>
              </a:rPr>
              <a:t>	</a:t>
            </a:r>
            <a:r>
              <a:rPr dirty="0" sz="850" spc="-10">
                <a:latin typeface="Arial"/>
                <a:cs typeface="Arial"/>
              </a:rPr>
              <a:t>Retail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  <a:tabLst>
                <a:tab pos="2674620" algn="l"/>
              </a:tabLst>
            </a:pPr>
            <a:r>
              <a:rPr dirty="0" sz="850">
                <a:latin typeface="Arial"/>
                <a:cs typeface="Arial"/>
              </a:rPr>
              <a:t>D.A.</a:t>
            </a:r>
            <a:r>
              <a:rPr dirty="0" sz="850" spc="-5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Davidson</a:t>
            </a:r>
            <a:r>
              <a:rPr dirty="0" sz="850">
                <a:latin typeface="Arial"/>
                <a:cs typeface="Arial"/>
              </a:rPr>
              <a:t>	</a:t>
            </a:r>
            <a:r>
              <a:rPr dirty="0" sz="850" spc="-10">
                <a:latin typeface="Arial"/>
                <a:cs typeface="Arial"/>
              </a:rPr>
              <a:t>Retail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  <a:tabLst>
                <a:tab pos="2674620" algn="l"/>
              </a:tabLst>
            </a:pPr>
            <a:r>
              <a:rPr dirty="0" sz="850" spc="-10">
                <a:latin typeface="Arial"/>
                <a:cs typeface="Arial"/>
              </a:rPr>
              <a:t>Raymond</a:t>
            </a:r>
            <a:r>
              <a:rPr dirty="0" sz="850" spc="-25">
                <a:latin typeface="Arial"/>
                <a:cs typeface="Arial"/>
              </a:rPr>
              <a:t> </a:t>
            </a:r>
            <a:r>
              <a:rPr dirty="0" sz="850" spc="-10">
                <a:latin typeface="Arial"/>
                <a:cs typeface="Arial"/>
              </a:rPr>
              <a:t>James</a:t>
            </a:r>
            <a:r>
              <a:rPr dirty="0" sz="850">
                <a:latin typeface="Arial"/>
                <a:cs typeface="Arial"/>
              </a:rPr>
              <a:t>	</a:t>
            </a:r>
            <a:r>
              <a:rPr dirty="0" sz="850" spc="-10">
                <a:latin typeface="Arial"/>
                <a:cs typeface="Arial"/>
              </a:rPr>
              <a:t>Retail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  <a:tabLst>
                <a:tab pos="2674620" algn="l"/>
              </a:tabLst>
            </a:pPr>
            <a:r>
              <a:rPr dirty="0" sz="850">
                <a:latin typeface="Arial"/>
                <a:cs typeface="Arial"/>
              </a:rPr>
              <a:t>Wells</a:t>
            </a:r>
            <a:r>
              <a:rPr dirty="0" sz="850" spc="-2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Fargo</a:t>
            </a:r>
            <a:r>
              <a:rPr dirty="0" sz="850" spc="-1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Bank</a:t>
            </a:r>
            <a:r>
              <a:rPr dirty="0" sz="850" spc="-20">
                <a:latin typeface="Arial"/>
                <a:cs typeface="Arial"/>
              </a:rPr>
              <a:t> </a:t>
            </a:r>
            <a:r>
              <a:rPr dirty="0" sz="850" spc="-25">
                <a:latin typeface="Arial"/>
                <a:cs typeface="Arial"/>
              </a:rPr>
              <a:t>NA</a:t>
            </a:r>
            <a:r>
              <a:rPr dirty="0" sz="850">
                <a:latin typeface="Arial"/>
                <a:cs typeface="Arial"/>
              </a:rPr>
              <a:t>	</a:t>
            </a:r>
            <a:r>
              <a:rPr dirty="0" sz="850" spc="-10">
                <a:latin typeface="Arial"/>
                <a:cs typeface="Arial"/>
              </a:rPr>
              <a:t>Retail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z="850" b="1">
                <a:latin typeface="Arial"/>
                <a:cs typeface="Arial"/>
              </a:rPr>
              <a:t>Total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Retail</a:t>
            </a:r>
            <a:endParaRPr sz="8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2560320" algn="l"/>
              </a:tabLst>
            </a:pPr>
            <a:r>
              <a:rPr dirty="0" sz="850" b="1">
                <a:latin typeface="Arial"/>
                <a:cs typeface="Arial"/>
              </a:rPr>
              <a:t>Total</a:t>
            </a:r>
            <a:r>
              <a:rPr dirty="0" sz="850" spc="-4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Member/Inventory</a:t>
            </a:r>
            <a:r>
              <a:rPr dirty="0" sz="850" b="1">
                <a:latin typeface="Arial"/>
                <a:cs typeface="Arial"/>
              </a:rPr>
              <a:t>	</a:t>
            </a:r>
            <a:r>
              <a:rPr dirty="0" sz="850" spc="-10">
                <a:latin typeface="Arial"/>
                <a:cs typeface="Arial"/>
              </a:rPr>
              <a:t>Member</a:t>
            </a:r>
            <a:endParaRPr sz="8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850" b="1">
                <a:latin typeface="Arial"/>
                <a:cs typeface="Arial"/>
              </a:rPr>
              <a:t>Grand</a:t>
            </a:r>
            <a:r>
              <a:rPr dirty="0" sz="850" spc="-3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Total</a:t>
            </a:r>
            <a:endParaRPr sz="850">
              <a:latin typeface="Arial"/>
              <a:cs typeface="Arial"/>
            </a:endParaRPr>
          </a:p>
        </p:txBody>
      </p:sp>
      <p:sp>
        <p:nvSpPr>
          <p:cNvPr id="88" name="object 88" descr=""/>
          <p:cNvSpPr txBox="1"/>
          <p:nvPr/>
        </p:nvSpPr>
        <p:spPr>
          <a:xfrm>
            <a:off x="8031816" y="6320089"/>
            <a:ext cx="47752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 b="1">
                <a:latin typeface="Arial"/>
                <a:cs typeface="Arial"/>
              </a:rPr>
              <a:t>$157,340</a:t>
            </a:r>
            <a:endParaRPr sz="850">
              <a:latin typeface="Arial"/>
              <a:cs typeface="Arial"/>
            </a:endParaRPr>
          </a:p>
        </p:txBody>
      </p:sp>
      <p:sp>
        <p:nvSpPr>
          <p:cNvPr id="89" name="object 89" descr=""/>
          <p:cNvSpPr txBox="1"/>
          <p:nvPr/>
        </p:nvSpPr>
        <p:spPr>
          <a:xfrm>
            <a:off x="8850874" y="6320089"/>
            <a:ext cx="41719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 b="1">
                <a:latin typeface="Arial"/>
                <a:cs typeface="Arial"/>
              </a:rPr>
              <a:t>$75,000</a:t>
            </a:r>
            <a:endParaRPr sz="850">
              <a:latin typeface="Arial"/>
              <a:cs typeface="Arial"/>
            </a:endParaRPr>
          </a:p>
        </p:txBody>
      </p:sp>
      <p:grpSp>
        <p:nvGrpSpPr>
          <p:cNvPr id="90" name="object 90" descr=""/>
          <p:cNvGrpSpPr/>
          <p:nvPr/>
        </p:nvGrpSpPr>
        <p:grpSpPr>
          <a:xfrm>
            <a:off x="4775198" y="1496732"/>
            <a:ext cx="4540885" cy="6350"/>
            <a:chOff x="4775198" y="1496732"/>
            <a:chExt cx="4540885" cy="6350"/>
          </a:xfrm>
        </p:grpSpPr>
        <p:sp>
          <p:nvSpPr>
            <p:cNvPr id="91" name="object 91" descr=""/>
            <p:cNvSpPr/>
            <p:nvPr/>
          </p:nvSpPr>
          <p:spPr>
            <a:xfrm>
              <a:off x="4775198" y="1496734"/>
              <a:ext cx="4540885" cy="0"/>
            </a:xfrm>
            <a:custGeom>
              <a:avLst/>
              <a:gdLst/>
              <a:ahLst/>
              <a:cxnLst/>
              <a:rect l="l" t="t" r="r" b="b"/>
              <a:pathLst>
                <a:path w="4540884" h="0">
                  <a:moveTo>
                    <a:pt x="0" y="0"/>
                  </a:moveTo>
                  <a:lnTo>
                    <a:pt x="4540672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" name="object 92" descr=""/>
            <p:cNvSpPr/>
            <p:nvPr/>
          </p:nvSpPr>
          <p:spPr>
            <a:xfrm>
              <a:off x="4775203" y="1496732"/>
              <a:ext cx="4540885" cy="6350"/>
            </a:xfrm>
            <a:custGeom>
              <a:avLst/>
              <a:gdLst/>
              <a:ahLst/>
              <a:cxnLst/>
              <a:rect l="l" t="t" r="r" b="b"/>
              <a:pathLst>
                <a:path w="4540884" h="6350">
                  <a:moveTo>
                    <a:pt x="4540666" y="6027"/>
                  </a:moveTo>
                  <a:lnTo>
                    <a:pt x="0" y="6027"/>
                  </a:lnTo>
                  <a:lnTo>
                    <a:pt x="0" y="0"/>
                  </a:lnTo>
                  <a:lnTo>
                    <a:pt x="4540666" y="0"/>
                  </a:lnTo>
                  <a:lnTo>
                    <a:pt x="4540666" y="6027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3" name="object 93" descr=""/>
          <p:cNvGrpSpPr/>
          <p:nvPr/>
        </p:nvGrpSpPr>
        <p:grpSpPr>
          <a:xfrm>
            <a:off x="4775198" y="1647280"/>
            <a:ext cx="4540885" cy="6350"/>
            <a:chOff x="4775198" y="1647280"/>
            <a:chExt cx="4540885" cy="6350"/>
          </a:xfrm>
        </p:grpSpPr>
        <p:sp>
          <p:nvSpPr>
            <p:cNvPr id="94" name="object 94" descr=""/>
            <p:cNvSpPr/>
            <p:nvPr/>
          </p:nvSpPr>
          <p:spPr>
            <a:xfrm>
              <a:off x="4775198" y="1647297"/>
              <a:ext cx="2059939" cy="0"/>
            </a:xfrm>
            <a:custGeom>
              <a:avLst/>
              <a:gdLst/>
              <a:ahLst/>
              <a:cxnLst/>
              <a:rect l="l" t="t" r="r" b="b"/>
              <a:pathLst>
                <a:path w="2059940" h="0">
                  <a:moveTo>
                    <a:pt x="0" y="0"/>
                  </a:moveTo>
                  <a:lnTo>
                    <a:pt x="2059562" y="0"/>
                  </a:lnTo>
                </a:path>
              </a:pathLst>
            </a:custGeom>
            <a:ln w="3175">
              <a:solidFill>
                <a:srgbClr val="8EA9D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5" name="object 95" descr=""/>
            <p:cNvSpPr/>
            <p:nvPr/>
          </p:nvSpPr>
          <p:spPr>
            <a:xfrm>
              <a:off x="4775203" y="1647295"/>
              <a:ext cx="2059939" cy="6350"/>
            </a:xfrm>
            <a:custGeom>
              <a:avLst/>
              <a:gdLst/>
              <a:ahLst/>
              <a:cxnLst/>
              <a:rect l="l" t="t" r="r" b="b"/>
              <a:pathLst>
                <a:path w="2059940" h="6350">
                  <a:moveTo>
                    <a:pt x="2059556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2059556" y="0"/>
                  </a:lnTo>
                  <a:lnTo>
                    <a:pt x="2059556" y="6021"/>
                  </a:lnTo>
                  <a:close/>
                </a:path>
              </a:pathLst>
            </a:custGeom>
            <a:solidFill>
              <a:srgbClr val="8EA9D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6" name="object 96" descr=""/>
            <p:cNvSpPr/>
            <p:nvPr/>
          </p:nvSpPr>
          <p:spPr>
            <a:xfrm>
              <a:off x="6834760" y="1647282"/>
              <a:ext cx="2481580" cy="0"/>
            </a:xfrm>
            <a:custGeom>
              <a:avLst/>
              <a:gdLst/>
              <a:ahLst/>
              <a:cxnLst/>
              <a:rect l="l" t="t" r="r" b="b"/>
              <a:pathLst>
                <a:path w="2481579" h="0">
                  <a:moveTo>
                    <a:pt x="0" y="0"/>
                  </a:moveTo>
                  <a:lnTo>
                    <a:pt x="24811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7" name="object 97" descr=""/>
            <p:cNvSpPr/>
            <p:nvPr/>
          </p:nvSpPr>
          <p:spPr>
            <a:xfrm>
              <a:off x="6834759" y="1647280"/>
              <a:ext cx="2481580" cy="6350"/>
            </a:xfrm>
            <a:custGeom>
              <a:avLst/>
              <a:gdLst/>
              <a:ahLst/>
              <a:cxnLst/>
              <a:rect l="l" t="t" r="r" b="b"/>
              <a:pathLst>
                <a:path w="2481579" h="6350">
                  <a:moveTo>
                    <a:pt x="2481109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2481109" y="0"/>
                  </a:lnTo>
                  <a:lnTo>
                    <a:pt x="2481109" y="6021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8" name="object 98" descr=""/>
          <p:cNvGrpSpPr/>
          <p:nvPr/>
        </p:nvGrpSpPr>
        <p:grpSpPr>
          <a:xfrm>
            <a:off x="4775198" y="1797828"/>
            <a:ext cx="4540885" cy="6350"/>
            <a:chOff x="4775198" y="1797828"/>
            <a:chExt cx="4540885" cy="6350"/>
          </a:xfrm>
        </p:grpSpPr>
        <p:sp>
          <p:nvSpPr>
            <p:cNvPr id="99" name="object 99" descr=""/>
            <p:cNvSpPr/>
            <p:nvPr/>
          </p:nvSpPr>
          <p:spPr>
            <a:xfrm>
              <a:off x="4775198" y="1797845"/>
              <a:ext cx="2059939" cy="0"/>
            </a:xfrm>
            <a:custGeom>
              <a:avLst/>
              <a:gdLst/>
              <a:ahLst/>
              <a:cxnLst/>
              <a:rect l="l" t="t" r="r" b="b"/>
              <a:pathLst>
                <a:path w="2059940" h="0">
                  <a:moveTo>
                    <a:pt x="0" y="0"/>
                  </a:moveTo>
                  <a:lnTo>
                    <a:pt x="2059562" y="0"/>
                  </a:lnTo>
                </a:path>
              </a:pathLst>
            </a:custGeom>
            <a:ln w="3175">
              <a:solidFill>
                <a:srgbClr val="8EA9D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0" name="object 100" descr=""/>
            <p:cNvSpPr/>
            <p:nvPr/>
          </p:nvSpPr>
          <p:spPr>
            <a:xfrm>
              <a:off x="4775203" y="1797843"/>
              <a:ext cx="2059939" cy="6350"/>
            </a:xfrm>
            <a:custGeom>
              <a:avLst/>
              <a:gdLst/>
              <a:ahLst/>
              <a:cxnLst/>
              <a:rect l="l" t="t" r="r" b="b"/>
              <a:pathLst>
                <a:path w="2059940" h="6350">
                  <a:moveTo>
                    <a:pt x="2059556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2059556" y="0"/>
                  </a:lnTo>
                  <a:lnTo>
                    <a:pt x="2059556" y="6021"/>
                  </a:lnTo>
                  <a:close/>
                </a:path>
              </a:pathLst>
            </a:custGeom>
            <a:solidFill>
              <a:srgbClr val="8EA9D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1" name="object 101" descr=""/>
            <p:cNvSpPr/>
            <p:nvPr/>
          </p:nvSpPr>
          <p:spPr>
            <a:xfrm>
              <a:off x="6834760" y="1797831"/>
              <a:ext cx="2481580" cy="0"/>
            </a:xfrm>
            <a:custGeom>
              <a:avLst/>
              <a:gdLst/>
              <a:ahLst/>
              <a:cxnLst/>
              <a:rect l="l" t="t" r="r" b="b"/>
              <a:pathLst>
                <a:path w="2481579" h="0">
                  <a:moveTo>
                    <a:pt x="0" y="0"/>
                  </a:moveTo>
                  <a:lnTo>
                    <a:pt x="24811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2" name="object 102" descr=""/>
            <p:cNvSpPr/>
            <p:nvPr/>
          </p:nvSpPr>
          <p:spPr>
            <a:xfrm>
              <a:off x="6834759" y="1797828"/>
              <a:ext cx="2481580" cy="6350"/>
            </a:xfrm>
            <a:custGeom>
              <a:avLst/>
              <a:gdLst/>
              <a:ahLst/>
              <a:cxnLst/>
              <a:rect l="l" t="t" r="r" b="b"/>
              <a:pathLst>
                <a:path w="2481579" h="6350">
                  <a:moveTo>
                    <a:pt x="2481109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2481109" y="0"/>
                  </a:lnTo>
                  <a:lnTo>
                    <a:pt x="2481109" y="6021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3" name="object 103" descr=""/>
          <p:cNvGrpSpPr/>
          <p:nvPr/>
        </p:nvGrpSpPr>
        <p:grpSpPr>
          <a:xfrm>
            <a:off x="4775198" y="1948377"/>
            <a:ext cx="4540885" cy="6350"/>
            <a:chOff x="4775198" y="1948377"/>
            <a:chExt cx="4540885" cy="6350"/>
          </a:xfrm>
        </p:grpSpPr>
        <p:sp>
          <p:nvSpPr>
            <p:cNvPr id="104" name="object 104" descr=""/>
            <p:cNvSpPr/>
            <p:nvPr/>
          </p:nvSpPr>
          <p:spPr>
            <a:xfrm>
              <a:off x="4775198" y="1948394"/>
              <a:ext cx="2059939" cy="0"/>
            </a:xfrm>
            <a:custGeom>
              <a:avLst/>
              <a:gdLst/>
              <a:ahLst/>
              <a:cxnLst/>
              <a:rect l="l" t="t" r="r" b="b"/>
              <a:pathLst>
                <a:path w="2059940" h="0">
                  <a:moveTo>
                    <a:pt x="0" y="0"/>
                  </a:moveTo>
                  <a:lnTo>
                    <a:pt x="2059562" y="0"/>
                  </a:lnTo>
                </a:path>
              </a:pathLst>
            </a:custGeom>
            <a:ln w="3175">
              <a:solidFill>
                <a:srgbClr val="8EA9D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5" name="object 105" descr=""/>
            <p:cNvSpPr/>
            <p:nvPr/>
          </p:nvSpPr>
          <p:spPr>
            <a:xfrm>
              <a:off x="4775203" y="1948391"/>
              <a:ext cx="2059939" cy="6350"/>
            </a:xfrm>
            <a:custGeom>
              <a:avLst/>
              <a:gdLst/>
              <a:ahLst/>
              <a:cxnLst/>
              <a:rect l="l" t="t" r="r" b="b"/>
              <a:pathLst>
                <a:path w="2059940" h="6350">
                  <a:moveTo>
                    <a:pt x="2059556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2059556" y="0"/>
                  </a:lnTo>
                  <a:lnTo>
                    <a:pt x="2059556" y="6021"/>
                  </a:lnTo>
                  <a:close/>
                </a:path>
              </a:pathLst>
            </a:custGeom>
            <a:solidFill>
              <a:srgbClr val="8EA9D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6" name="object 106" descr=""/>
            <p:cNvSpPr/>
            <p:nvPr/>
          </p:nvSpPr>
          <p:spPr>
            <a:xfrm>
              <a:off x="6834760" y="1948379"/>
              <a:ext cx="2481580" cy="0"/>
            </a:xfrm>
            <a:custGeom>
              <a:avLst/>
              <a:gdLst/>
              <a:ahLst/>
              <a:cxnLst/>
              <a:rect l="l" t="t" r="r" b="b"/>
              <a:pathLst>
                <a:path w="2481579" h="0">
                  <a:moveTo>
                    <a:pt x="0" y="0"/>
                  </a:moveTo>
                  <a:lnTo>
                    <a:pt x="24811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7" name="object 107" descr=""/>
            <p:cNvSpPr/>
            <p:nvPr/>
          </p:nvSpPr>
          <p:spPr>
            <a:xfrm>
              <a:off x="6834759" y="1948377"/>
              <a:ext cx="2481580" cy="6350"/>
            </a:xfrm>
            <a:custGeom>
              <a:avLst/>
              <a:gdLst/>
              <a:ahLst/>
              <a:cxnLst/>
              <a:rect l="l" t="t" r="r" b="b"/>
              <a:pathLst>
                <a:path w="2481579" h="6350">
                  <a:moveTo>
                    <a:pt x="2481109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2481109" y="0"/>
                  </a:lnTo>
                  <a:lnTo>
                    <a:pt x="2481109" y="6021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8" name="object 108" descr=""/>
          <p:cNvGrpSpPr/>
          <p:nvPr/>
        </p:nvGrpSpPr>
        <p:grpSpPr>
          <a:xfrm>
            <a:off x="4775198" y="2098927"/>
            <a:ext cx="4540885" cy="6350"/>
            <a:chOff x="4775198" y="2098927"/>
            <a:chExt cx="4540885" cy="6350"/>
          </a:xfrm>
        </p:grpSpPr>
        <p:sp>
          <p:nvSpPr>
            <p:cNvPr id="109" name="object 109" descr=""/>
            <p:cNvSpPr/>
            <p:nvPr/>
          </p:nvSpPr>
          <p:spPr>
            <a:xfrm>
              <a:off x="4775198" y="2098942"/>
              <a:ext cx="2059939" cy="0"/>
            </a:xfrm>
            <a:custGeom>
              <a:avLst/>
              <a:gdLst/>
              <a:ahLst/>
              <a:cxnLst/>
              <a:rect l="l" t="t" r="r" b="b"/>
              <a:pathLst>
                <a:path w="2059940" h="0">
                  <a:moveTo>
                    <a:pt x="0" y="0"/>
                  </a:moveTo>
                  <a:lnTo>
                    <a:pt x="2059562" y="0"/>
                  </a:lnTo>
                </a:path>
              </a:pathLst>
            </a:custGeom>
            <a:ln w="3175">
              <a:solidFill>
                <a:srgbClr val="8EA9D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0" name="object 110" descr=""/>
            <p:cNvSpPr/>
            <p:nvPr/>
          </p:nvSpPr>
          <p:spPr>
            <a:xfrm>
              <a:off x="4775203" y="2098946"/>
              <a:ext cx="2059939" cy="6350"/>
            </a:xfrm>
            <a:custGeom>
              <a:avLst/>
              <a:gdLst/>
              <a:ahLst/>
              <a:cxnLst/>
              <a:rect l="l" t="t" r="r" b="b"/>
              <a:pathLst>
                <a:path w="2059940" h="6350">
                  <a:moveTo>
                    <a:pt x="2059556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2059556" y="0"/>
                  </a:lnTo>
                  <a:lnTo>
                    <a:pt x="2059556" y="6021"/>
                  </a:lnTo>
                  <a:close/>
                </a:path>
              </a:pathLst>
            </a:custGeom>
            <a:solidFill>
              <a:srgbClr val="8EA9D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1" name="object 111" descr=""/>
            <p:cNvSpPr/>
            <p:nvPr/>
          </p:nvSpPr>
          <p:spPr>
            <a:xfrm>
              <a:off x="6834760" y="2098927"/>
              <a:ext cx="2481580" cy="0"/>
            </a:xfrm>
            <a:custGeom>
              <a:avLst/>
              <a:gdLst/>
              <a:ahLst/>
              <a:cxnLst/>
              <a:rect l="l" t="t" r="r" b="b"/>
              <a:pathLst>
                <a:path w="2481579" h="0">
                  <a:moveTo>
                    <a:pt x="0" y="0"/>
                  </a:moveTo>
                  <a:lnTo>
                    <a:pt x="24811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2" name="object 112" descr=""/>
            <p:cNvSpPr/>
            <p:nvPr/>
          </p:nvSpPr>
          <p:spPr>
            <a:xfrm>
              <a:off x="6834759" y="2098931"/>
              <a:ext cx="2481580" cy="6350"/>
            </a:xfrm>
            <a:custGeom>
              <a:avLst/>
              <a:gdLst/>
              <a:ahLst/>
              <a:cxnLst/>
              <a:rect l="l" t="t" r="r" b="b"/>
              <a:pathLst>
                <a:path w="2481579" h="6350">
                  <a:moveTo>
                    <a:pt x="2481109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2481109" y="0"/>
                  </a:lnTo>
                  <a:lnTo>
                    <a:pt x="2481109" y="6021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3" name="object 113" descr=""/>
          <p:cNvGrpSpPr/>
          <p:nvPr/>
        </p:nvGrpSpPr>
        <p:grpSpPr>
          <a:xfrm>
            <a:off x="4775198" y="2249473"/>
            <a:ext cx="4540885" cy="6350"/>
            <a:chOff x="4775198" y="2249473"/>
            <a:chExt cx="4540885" cy="6350"/>
          </a:xfrm>
        </p:grpSpPr>
        <p:sp>
          <p:nvSpPr>
            <p:cNvPr id="114" name="object 114" descr=""/>
            <p:cNvSpPr/>
            <p:nvPr/>
          </p:nvSpPr>
          <p:spPr>
            <a:xfrm>
              <a:off x="4775198" y="2249476"/>
              <a:ext cx="4540885" cy="0"/>
            </a:xfrm>
            <a:custGeom>
              <a:avLst/>
              <a:gdLst/>
              <a:ahLst/>
              <a:cxnLst/>
              <a:rect l="l" t="t" r="r" b="b"/>
              <a:pathLst>
                <a:path w="4540884" h="0">
                  <a:moveTo>
                    <a:pt x="0" y="0"/>
                  </a:moveTo>
                  <a:lnTo>
                    <a:pt x="4540672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5" name="object 115" descr=""/>
            <p:cNvSpPr/>
            <p:nvPr/>
          </p:nvSpPr>
          <p:spPr>
            <a:xfrm>
              <a:off x="4775203" y="2249473"/>
              <a:ext cx="4540885" cy="6350"/>
            </a:xfrm>
            <a:custGeom>
              <a:avLst/>
              <a:gdLst/>
              <a:ahLst/>
              <a:cxnLst/>
              <a:rect l="l" t="t" r="r" b="b"/>
              <a:pathLst>
                <a:path w="4540884" h="6350">
                  <a:moveTo>
                    <a:pt x="4540666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4540666" y="0"/>
                  </a:lnTo>
                  <a:lnTo>
                    <a:pt x="4540666" y="6021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6" name="object 116" descr=""/>
          <p:cNvGrpSpPr/>
          <p:nvPr/>
        </p:nvGrpSpPr>
        <p:grpSpPr>
          <a:xfrm>
            <a:off x="4775198" y="2400022"/>
            <a:ext cx="4540885" cy="6350"/>
            <a:chOff x="4775198" y="2400022"/>
            <a:chExt cx="4540885" cy="6350"/>
          </a:xfrm>
        </p:grpSpPr>
        <p:sp>
          <p:nvSpPr>
            <p:cNvPr id="117" name="object 117" descr=""/>
            <p:cNvSpPr/>
            <p:nvPr/>
          </p:nvSpPr>
          <p:spPr>
            <a:xfrm>
              <a:off x="4775198" y="2400024"/>
              <a:ext cx="4540885" cy="0"/>
            </a:xfrm>
            <a:custGeom>
              <a:avLst/>
              <a:gdLst/>
              <a:ahLst/>
              <a:cxnLst/>
              <a:rect l="l" t="t" r="r" b="b"/>
              <a:pathLst>
                <a:path w="4540884" h="0">
                  <a:moveTo>
                    <a:pt x="0" y="0"/>
                  </a:moveTo>
                  <a:lnTo>
                    <a:pt x="4540672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8" name="object 118" descr=""/>
            <p:cNvSpPr/>
            <p:nvPr/>
          </p:nvSpPr>
          <p:spPr>
            <a:xfrm>
              <a:off x="4775203" y="2400022"/>
              <a:ext cx="4540885" cy="6350"/>
            </a:xfrm>
            <a:custGeom>
              <a:avLst/>
              <a:gdLst/>
              <a:ahLst/>
              <a:cxnLst/>
              <a:rect l="l" t="t" r="r" b="b"/>
              <a:pathLst>
                <a:path w="4540884" h="6350">
                  <a:moveTo>
                    <a:pt x="4540666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4540666" y="0"/>
                  </a:lnTo>
                  <a:lnTo>
                    <a:pt x="4540666" y="6021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9" name="object 119" descr=""/>
          <p:cNvGrpSpPr/>
          <p:nvPr/>
        </p:nvGrpSpPr>
        <p:grpSpPr>
          <a:xfrm>
            <a:off x="4775198" y="2550570"/>
            <a:ext cx="4540885" cy="6350"/>
            <a:chOff x="4775198" y="2550570"/>
            <a:chExt cx="4540885" cy="6350"/>
          </a:xfrm>
        </p:grpSpPr>
        <p:sp>
          <p:nvSpPr>
            <p:cNvPr id="120" name="object 120" descr=""/>
            <p:cNvSpPr/>
            <p:nvPr/>
          </p:nvSpPr>
          <p:spPr>
            <a:xfrm>
              <a:off x="4775198" y="2550589"/>
              <a:ext cx="2059939" cy="0"/>
            </a:xfrm>
            <a:custGeom>
              <a:avLst/>
              <a:gdLst/>
              <a:ahLst/>
              <a:cxnLst/>
              <a:rect l="l" t="t" r="r" b="b"/>
              <a:pathLst>
                <a:path w="2059940" h="0">
                  <a:moveTo>
                    <a:pt x="0" y="0"/>
                  </a:moveTo>
                  <a:lnTo>
                    <a:pt x="2059562" y="0"/>
                  </a:lnTo>
                </a:path>
              </a:pathLst>
            </a:custGeom>
            <a:ln w="3175">
              <a:solidFill>
                <a:srgbClr val="8EA9D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1" name="object 121" descr=""/>
            <p:cNvSpPr/>
            <p:nvPr/>
          </p:nvSpPr>
          <p:spPr>
            <a:xfrm>
              <a:off x="4775203" y="2550586"/>
              <a:ext cx="2059939" cy="6350"/>
            </a:xfrm>
            <a:custGeom>
              <a:avLst/>
              <a:gdLst/>
              <a:ahLst/>
              <a:cxnLst/>
              <a:rect l="l" t="t" r="r" b="b"/>
              <a:pathLst>
                <a:path w="2059940" h="6350">
                  <a:moveTo>
                    <a:pt x="2059556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2059556" y="0"/>
                  </a:lnTo>
                  <a:lnTo>
                    <a:pt x="2059556" y="6021"/>
                  </a:lnTo>
                  <a:close/>
                </a:path>
              </a:pathLst>
            </a:custGeom>
            <a:solidFill>
              <a:srgbClr val="8EA9D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2" name="object 122" descr=""/>
            <p:cNvSpPr/>
            <p:nvPr/>
          </p:nvSpPr>
          <p:spPr>
            <a:xfrm>
              <a:off x="6834760" y="2550572"/>
              <a:ext cx="2481580" cy="0"/>
            </a:xfrm>
            <a:custGeom>
              <a:avLst/>
              <a:gdLst/>
              <a:ahLst/>
              <a:cxnLst/>
              <a:rect l="l" t="t" r="r" b="b"/>
              <a:pathLst>
                <a:path w="2481579" h="0">
                  <a:moveTo>
                    <a:pt x="0" y="0"/>
                  </a:moveTo>
                  <a:lnTo>
                    <a:pt x="24811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3" name="object 123" descr=""/>
            <p:cNvSpPr/>
            <p:nvPr/>
          </p:nvSpPr>
          <p:spPr>
            <a:xfrm>
              <a:off x="6834759" y="2550570"/>
              <a:ext cx="2481580" cy="6350"/>
            </a:xfrm>
            <a:custGeom>
              <a:avLst/>
              <a:gdLst/>
              <a:ahLst/>
              <a:cxnLst/>
              <a:rect l="l" t="t" r="r" b="b"/>
              <a:pathLst>
                <a:path w="2481579" h="6350">
                  <a:moveTo>
                    <a:pt x="2481109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2481109" y="0"/>
                  </a:lnTo>
                  <a:lnTo>
                    <a:pt x="2481109" y="6021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24" name="object 124" descr=""/>
          <p:cNvGrpSpPr/>
          <p:nvPr/>
        </p:nvGrpSpPr>
        <p:grpSpPr>
          <a:xfrm>
            <a:off x="4775198" y="2701121"/>
            <a:ext cx="4540885" cy="6350"/>
            <a:chOff x="4775198" y="2701121"/>
            <a:chExt cx="4540885" cy="6350"/>
          </a:xfrm>
        </p:grpSpPr>
        <p:sp>
          <p:nvSpPr>
            <p:cNvPr id="125" name="object 125" descr=""/>
            <p:cNvSpPr/>
            <p:nvPr/>
          </p:nvSpPr>
          <p:spPr>
            <a:xfrm>
              <a:off x="4775198" y="2701137"/>
              <a:ext cx="2059939" cy="0"/>
            </a:xfrm>
            <a:custGeom>
              <a:avLst/>
              <a:gdLst/>
              <a:ahLst/>
              <a:cxnLst/>
              <a:rect l="l" t="t" r="r" b="b"/>
              <a:pathLst>
                <a:path w="2059940" h="0">
                  <a:moveTo>
                    <a:pt x="0" y="0"/>
                  </a:moveTo>
                  <a:lnTo>
                    <a:pt x="2059562" y="0"/>
                  </a:lnTo>
                </a:path>
              </a:pathLst>
            </a:custGeom>
            <a:ln w="3175">
              <a:solidFill>
                <a:srgbClr val="8EA9D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6" name="object 126" descr=""/>
            <p:cNvSpPr/>
            <p:nvPr/>
          </p:nvSpPr>
          <p:spPr>
            <a:xfrm>
              <a:off x="4775203" y="2701141"/>
              <a:ext cx="2059939" cy="6350"/>
            </a:xfrm>
            <a:custGeom>
              <a:avLst/>
              <a:gdLst/>
              <a:ahLst/>
              <a:cxnLst/>
              <a:rect l="l" t="t" r="r" b="b"/>
              <a:pathLst>
                <a:path w="2059940" h="6350">
                  <a:moveTo>
                    <a:pt x="2059556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2059556" y="0"/>
                  </a:lnTo>
                  <a:lnTo>
                    <a:pt x="2059556" y="6021"/>
                  </a:lnTo>
                  <a:close/>
                </a:path>
              </a:pathLst>
            </a:custGeom>
            <a:solidFill>
              <a:srgbClr val="8EA9D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7" name="object 127" descr=""/>
            <p:cNvSpPr/>
            <p:nvPr/>
          </p:nvSpPr>
          <p:spPr>
            <a:xfrm>
              <a:off x="6834760" y="2701121"/>
              <a:ext cx="2481580" cy="0"/>
            </a:xfrm>
            <a:custGeom>
              <a:avLst/>
              <a:gdLst/>
              <a:ahLst/>
              <a:cxnLst/>
              <a:rect l="l" t="t" r="r" b="b"/>
              <a:pathLst>
                <a:path w="2481579" h="0">
                  <a:moveTo>
                    <a:pt x="0" y="0"/>
                  </a:moveTo>
                  <a:lnTo>
                    <a:pt x="24811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8" name="object 128" descr=""/>
            <p:cNvSpPr/>
            <p:nvPr/>
          </p:nvSpPr>
          <p:spPr>
            <a:xfrm>
              <a:off x="6834759" y="2701124"/>
              <a:ext cx="2481580" cy="6350"/>
            </a:xfrm>
            <a:custGeom>
              <a:avLst/>
              <a:gdLst/>
              <a:ahLst/>
              <a:cxnLst/>
              <a:rect l="l" t="t" r="r" b="b"/>
              <a:pathLst>
                <a:path w="2481579" h="6350">
                  <a:moveTo>
                    <a:pt x="2481109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2481109" y="0"/>
                  </a:lnTo>
                  <a:lnTo>
                    <a:pt x="2481109" y="6021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29" name="object 129" descr=""/>
          <p:cNvGrpSpPr/>
          <p:nvPr/>
        </p:nvGrpSpPr>
        <p:grpSpPr>
          <a:xfrm>
            <a:off x="4775198" y="2851667"/>
            <a:ext cx="4540885" cy="6350"/>
            <a:chOff x="4775198" y="2851667"/>
            <a:chExt cx="4540885" cy="6350"/>
          </a:xfrm>
        </p:grpSpPr>
        <p:sp>
          <p:nvSpPr>
            <p:cNvPr id="130" name="object 130" descr=""/>
            <p:cNvSpPr/>
            <p:nvPr/>
          </p:nvSpPr>
          <p:spPr>
            <a:xfrm>
              <a:off x="4775198" y="2851685"/>
              <a:ext cx="2059939" cy="0"/>
            </a:xfrm>
            <a:custGeom>
              <a:avLst/>
              <a:gdLst/>
              <a:ahLst/>
              <a:cxnLst/>
              <a:rect l="l" t="t" r="r" b="b"/>
              <a:pathLst>
                <a:path w="2059940" h="0">
                  <a:moveTo>
                    <a:pt x="0" y="0"/>
                  </a:moveTo>
                  <a:lnTo>
                    <a:pt x="2059562" y="0"/>
                  </a:lnTo>
                </a:path>
              </a:pathLst>
            </a:custGeom>
            <a:ln w="3175">
              <a:solidFill>
                <a:srgbClr val="8EA9D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1" name="object 131" descr=""/>
            <p:cNvSpPr/>
            <p:nvPr/>
          </p:nvSpPr>
          <p:spPr>
            <a:xfrm>
              <a:off x="4775203" y="2851683"/>
              <a:ext cx="2059939" cy="6350"/>
            </a:xfrm>
            <a:custGeom>
              <a:avLst/>
              <a:gdLst/>
              <a:ahLst/>
              <a:cxnLst/>
              <a:rect l="l" t="t" r="r" b="b"/>
              <a:pathLst>
                <a:path w="2059940" h="6350">
                  <a:moveTo>
                    <a:pt x="2059556" y="6027"/>
                  </a:moveTo>
                  <a:lnTo>
                    <a:pt x="0" y="6027"/>
                  </a:lnTo>
                  <a:lnTo>
                    <a:pt x="0" y="0"/>
                  </a:lnTo>
                  <a:lnTo>
                    <a:pt x="2059556" y="0"/>
                  </a:lnTo>
                  <a:lnTo>
                    <a:pt x="2059556" y="6027"/>
                  </a:lnTo>
                  <a:close/>
                </a:path>
              </a:pathLst>
            </a:custGeom>
            <a:solidFill>
              <a:srgbClr val="8EA9D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2" name="object 132" descr=""/>
            <p:cNvSpPr/>
            <p:nvPr/>
          </p:nvSpPr>
          <p:spPr>
            <a:xfrm>
              <a:off x="6834760" y="2851669"/>
              <a:ext cx="2481580" cy="0"/>
            </a:xfrm>
            <a:custGeom>
              <a:avLst/>
              <a:gdLst/>
              <a:ahLst/>
              <a:cxnLst/>
              <a:rect l="l" t="t" r="r" b="b"/>
              <a:pathLst>
                <a:path w="2481579" h="0">
                  <a:moveTo>
                    <a:pt x="0" y="0"/>
                  </a:moveTo>
                  <a:lnTo>
                    <a:pt x="24811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3" name="object 133" descr=""/>
            <p:cNvSpPr/>
            <p:nvPr/>
          </p:nvSpPr>
          <p:spPr>
            <a:xfrm>
              <a:off x="6834759" y="2851667"/>
              <a:ext cx="2481580" cy="6350"/>
            </a:xfrm>
            <a:custGeom>
              <a:avLst/>
              <a:gdLst/>
              <a:ahLst/>
              <a:cxnLst/>
              <a:rect l="l" t="t" r="r" b="b"/>
              <a:pathLst>
                <a:path w="2481579" h="6350">
                  <a:moveTo>
                    <a:pt x="2481109" y="6027"/>
                  </a:moveTo>
                  <a:lnTo>
                    <a:pt x="0" y="6027"/>
                  </a:lnTo>
                  <a:lnTo>
                    <a:pt x="0" y="0"/>
                  </a:lnTo>
                  <a:lnTo>
                    <a:pt x="2481109" y="0"/>
                  </a:lnTo>
                  <a:lnTo>
                    <a:pt x="2481109" y="6027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34" name="object 134" descr=""/>
          <p:cNvGrpSpPr/>
          <p:nvPr/>
        </p:nvGrpSpPr>
        <p:grpSpPr>
          <a:xfrm>
            <a:off x="4775198" y="3002215"/>
            <a:ext cx="4540885" cy="6350"/>
            <a:chOff x="4775198" y="3002215"/>
            <a:chExt cx="4540885" cy="6350"/>
          </a:xfrm>
        </p:grpSpPr>
        <p:sp>
          <p:nvSpPr>
            <p:cNvPr id="135" name="object 135" descr=""/>
            <p:cNvSpPr/>
            <p:nvPr/>
          </p:nvSpPr>
          <p:spPr>
            <a:xfrm>
              <a:off x="4775198" y="3002234"/>
              <a:ext cx="2059939" cy="0"/>
            </a:xfrm>
            <a:custGeom>
              <a:avLst/>
              <a:gdLst/>
              <a:ahLst/>
              <a:cxnLst/>
              <a:rect l="l" t="t" r="r" b="b"/>
              <a:pathLst>
                <a:path w="2059940" h="0">
                  <a:moveTo>
                    <a:pt x="0" y="0"/>
                  </a:moveTo>
                  <a:lnTo>
                    <a:pt x="2059562" y="0"/>
                  </a:lnTo>
                </a:path>
              </a:pathLst>
            </a:custGeom>
            <a:ln w="3175">
              <a:solidFill>
                <a:srgbClr val="8EA9D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6" name="object 136" descr=""/>
            <p:cNvSpPr/>
            <p:nvPr/>
          </p:nvSpPr>
          <p:spPr>
            <a:xfrm>
              <a:off x="4775203" y="3002232"/>
              <a:ext cx="2059939" cy="6350"/>
            </a:xfrm>
            <a:custGeom>
              <a:avLst/>
              <a:gdLst/>
              <a:ahLst/>
              <a:cxnLst/>
              <a:rect l="l" t="t" r="r" b="b"/>
              <a:pathLst>
                <a:path w="2059940" h="6350">
                  <a:moveTo>
                    <a:pt x="2059556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2059556" y="0"/>
                  </a:lnTo>
                  <a:lnTo>
                    <a:pt x="2059556" y="6021"/>
                  </a:lnTo>
                  <a:close/>
                </a:path>
              </a:pathLst>
            </a:custGeom>
            <a:solidFill>
              <a:srgbClr val="8EA9D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7" name="object 137" descr=""/>
            <p:cNvSpPr/>
            <p:nvPr/>
          </p:nvSpPr>
          <p:spPr>
            <a:xfrm>
              <a:off x="6834760" y="3002218"/>
              <a:ext cx="2481580" cy="0"/>
            </a:xfrm>
            <a:custGeom>
              <a:avLst/>
              <a:gdLst/>
              <a:ahLst/>
              <a:cxnLst/>
              <a:rect l="l" t="t" r="r" b="b"/>
              <a:pathLst>
                <a:path w="2481579" h="0">
                  <a:moveTo>
                    <a:pt x="0" y="0"/>
                  </a:moveTo>
                  <a:lnTo>
                    <a:pt x="24811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8" name="object 138" descr=""/>
            <p:cNvSpPr/>
            <p:nvPr/>
          </p:nvSpPr>
          <p:spPr>
            <a:xfrm>
              <a:off x="6834759" y="3002215"/>
              <a:ext cx="2481580" cy="6350"/>
            </a:xfrm>
            <a:custGeom>
              <a:avLst/>
              <a:gdLst/>
              <a:ahLst/>
              <a:cxnLst/>
              <a:rect l="l" t="t" r="r" b="b"/>
              <a:pathLst>
                <a:path w="2481579" h="6350">
                  <a:moveTo>
                    <a:pt x="2481109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2481109" y="0"/>
                  </a:lnTo>
                  <a:lnTo>
                    <a:pt x="2481109" y="6021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39" name="object 139" descr=""/>
          <p:cNvGrpSpPr/>
          <p:nvPr/>
        </p:nvGrpSpPr>
        <p:grpSpPr>
          <a:xfrm>
            <a:off x="4775198" y="3152764"/>
            <a:ext cx="4540885" cy="6350"/>
            <a:chOff x="4775198" y="3152764"/>
            <a:chExt cx="4540885" cy="6350"/>
          </a:xfrm>
        </p:grpSpPr>
        <p:sp>
          <p:nvSpPr>
            <p:cNvPr id="140" name="object 140" descr=""/>
            <p:cNvSpPr/>
            <p:nvPr/>
          </p:nvSpPr>
          <p:spPr>
            <a:xfrm>
              <a:off x="4775198" y="3152782"/>
              <a:ext cx="2059939" cy="0"/>
            </a:xfrm>
            <a:custGeom>
              <a:avLst/>
              <a:gdLst/>
              <a:ahLst/>
              <a:cxnLst/>
              <a:rect l="l" t="t" r="r" b="b"/>
              <a:pathLst>
                <a:path w="2059940" h="0">
                  <a:moveTo>
                    <a:pt x="0" y="0"/>
                  </a:moveTo>
                  <a:lnTo>
                    <a:pt x="2059562" y="0"/>
                  </a:lnTo>
                </a:path>
              </a:pathLst>
            </a:custGeom>
            <a:ln w="3175">
              <a:solidFill>
                <a:srgbClr val="8EA9D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1" name="object 141" descr=""/>
            <p:cNvSpPr/>
            <p:nvPr/>
          </p:nvSpPr>
          <p:spPr>
            <a:xfrm>
              <a:off x="4775203" y="3152780"/>
              <a:ext cx="2059939" cy="6350"/>
            </a:xfrm>
            <a:custGeom>
              <a:avLst/>
              <a:gdLst/>
              <a:ahLst/>
              <a:cxnLst/>
              <a:rect l="l" t="t" r="r" b="b"/>
              <a:pathLst>
                <a:path w="2059940" h="6350">
                  <a:moveTo>
                    <a:pt x="2059556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2059556" y="0"/>
                  </a:lnTo>
                  <a:lnTo>
                    <a:pt x="2059556" y="6021"/>
                  </a:lnTo>
                  <a:close/>
                </a:path>
              </a:pathLst>
            </a:custGeom>
            <a:solidFill>
              <a:srgbClr val="8EA9D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2" name="object 142" descr=""/>
            <p:cNvSpPr/>
            <p:nvPr/>
          </p:nvSpPr>
          <p:spPr>
            <a:xfrm>
              <a:off x="6834760" y="3152766"/>
              <a:ext cx="2481580" cy="0"/>
            </a:xfrm>
            <a:custGeom>
              <a:avLst/>
              <a:gdLst/>
              <a:ahLst/>
              <a:cxnLst/>
              <a:rect l="l" t="t" r="r" b="b"/>
              <a:pathLst>
                <a:path w="2481579" h="0">
                  <a:moveTo>
                    <a:pt x="0" y="0"/>
                  </a:moveTo>
                  <a:lnTo>
                    <a:pt x="24811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3" name="object 143" descr=""/>
            <p:cNvSpPr/>
            <p:nvPr/>
          </p:nvSpPr>
          <p:spPr>
            <a:xfrm>
              <a:off x="6834759" y="3152764"/>
              <a:ext cx="2481580" cy="6350"/>
            </a:xfrm>
            <a:custGeom>
              <a:avLst/>
              <a:gdLst/>
              <a:ahLst/>
              <a:cxnLst/>
              <a:rect l="l" t="t" r="r" b="b"/>
              <a:pathLst>
                <a:path w="2481579" h="6350">
                  <a:moveTo>
                    <a:pt x="2481109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2481109" y="0"/>
                  </a:lnTo>
                  <a:lnTo>
                    <a:pt x="2481109" y="6021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44" name="object 144" descr=""/>
          <p:cNvGrpSpPr/>
          <p:nvPr/>
        </p:nvGrpSpPr>
        <p:grpSpPr>
          <a:xfrm>
            <a:off x="4775198" y="3303312"/>
            <a:ext cx="4540885" cy="6350"/>
            <a:chOff x="4775198" y="3303312"/>
            <a:chExt cx="4540885" cy="6350"/>
          </a:xfrm>
        </p:grpSpPr>
        <p:sp>
          <p:nvSpPr>
            <p:cNvPr id="145" name="object 145" descr=""/>
            <p:cNvSpPr/>
            <p:nvPr/>
          </p:nvSpPr>
          <p:spPr>
            <a:xfrm>
              <a:off x="4775198" y="3303330"/>
              <a:ext cx="2059939" cy="0"/>
            </a:xfrm>
            <a:custGeom>
              <a:avLst/>
              <a:gdLst/>
              <a:ahLst/>
              <a:cxnLst/>
              <a:rect l="l" t="t" r="r" b="b"/>
              <a:pathLst>
                <a:path w="2059940" h="0">
                  <a:moveTo>
                    <a:pt x="0" y="0"/>
                  </a:moveTo>
                  <a:lnTo>
                    <a:pt x="2059562" y="0"/>
                  </a:lnTo>
                </a:path>
              </a:pathLst>
            </a:custGeom>
            <a:ln w="3175">
              <a:solidFill>
                <a:srgbClr val="8EA9D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6" name="object 146" descr=""/>
            <p:cNvSpPr/>
            <p:nvPr/>
          </p:nvSpPr>
          <p:spPr>
            <a:xfrm>
              <a:off x="4775203" y="3303328"/>
              <a:ext cx="2059939" cy="6350"/>
            </a:xfrm>
            <a:custGeom>
              <a:avLst/>
              <a:gdLst/>
              <a:ahLst/>
              <a:cxnLst/>
              <a:rect l="l" t="t" r="r" b="b"/>
              <a:pathLst>
                <a:path w="2059940" h="6350">
                  <a:moveTo>
                    <a:pt x="2059556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2059556" y="0"/>
                  </a:lnTo>
                  <a:lnTo>
                    <a:pt x="2059556" y="6021"/>
                  </a:lnTo>
                  <a:close/>
                </a:path>
              </a:pathLst>
            </a:custGeom>
            <a:solidFill>
              <a:srgbClr val="8EA9D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7" name="object 147" descr=""/>
            <p:cNvSpPr/>
            <p:nvPr/>
          </p:nvSpPr>
          <p:spPr>
            <a:xfrm>
              <a:off x="6834760" y="3303314"/>
              <a:ext cx="2481580" cy="0"/>
            </a:xfrm>
            <a:custGeom>
              <a:avLst/>
              <a:gdLst/>
              <a:ahLst/>
              <a:cxnLst/>
              <a:rect l="l" t="t" r="r" b="b"/>
              <a:pathLst>
                <a:path w="2481579" h="0">
                  <a:moveTo>
                    <a:pt x="0" y="0"/>
                  </a:moveTo>
                  <a:lnTo>
                    <a:pt x="24811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8" name="object 148" descr=""/>
            <p:cNvSpPr/>
            <p:nvPr/>
          </p:nvSpPr>
          <p:spPr>
            <a:xfrm>
              <a:off x="6834759" y="3303312"/>
              <a:ext cx="2481580" cy="6350"/>
            </a:xfrm>
            <a:custGeom>
              <a:avLst/>
              <a:gdLst/>
              <a:ahLst/>
              <a:cxnLst/>
              <a:rect l="l" t="t" r="r" b="b"/>
              <a:pathLst>
                <a:path w="2481579" h="6350">
                  <a:moveTo>
                    <a:pt x="2481109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2481109" y="0"/>
                  </a:lnTo>
                  <a:lnTo>
                    <a:pt x="2481109" y="6021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49" name="object 149" descr=""/>
          <p:cNvGrpSpPr/>
          <p:nvPr/>
        </p:nvGrpSpPr>
        <p:grpSpPr>
          <a:xfrm>
            <a:off x="4775198" y="3453863"/>
            <a:ext cx="4540885" cy="6350"/>
            <a:chOff x="4775198" y="3453863"/>
            <a:chExt cx="4540885" cy="6350"/>
          </a:xfrm>
        </p:grpSpPr>
        <p:sp>
          <p:nvSpPr>
            <p:cNvPr id="150" name="object 150" descr=""/>
            <p:cNvSpPr/>
            <p:nvPr/>
          </p:nvSpPr>
          <p:spPr>
            <a:xfrm>
              <a:off x="4775198" y="3453879"/>
              <a:ext cx="2059939" cy="0"/>
            </a:xfrm>
            <a:custGeom>
              <a:avLst/>
              <a:gdLst/>
              <a:ahLst/>
              <a:cxnLst/>
              <a:rect l="l" t="t" r="r" b="b"/>
              <a:pathLst>
                <a:path w="2059940" h="0">
                  <a:moveTo>
                    <a:pt x="0" y="0"/>
                  </a:moveTo>
                  <a:lnTo>
                    <a:pt x="2059562" y="0"/>
                  </a:lnTo>
                </a:path>
              </a:pathLst>
            </a:custGeom>
            <a:ln w="3175">
              <a:solidFill>
                <a:srgbClr val="8EA9D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1" name="object 151" descr=""/>
            <p:cNvSpPr/>
            <p:nvPr/>
          </p:nvSpPr>
          <p:spPr>
            <a:xfrm>
              <a:off x="4775203" y="3453883"/>
              <a:ext cx="2059939" cy="6350"/>
            </a:xfrm>
            <a:custGeom>
              <a:avLst/>
              <a:gdLst/>
              <a:ahLst/>
              <a:cxnLst/>
              <a:rect l="l" t="t" r="r" b="b"/>
              <a:pathLst>
                <a:path w="2059940" h="6350">
                  <a:moveTo>
                    <a:pt x="2059556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2059556" y="0"/>
                  </a:lnTo>
                  <a:lnTo>
                    <a:pt x="2059556" y="6021"/>
                  </a:lnTo>
                  <a:close/>
                </a:path>
              </a:pathLst>
            </a:custGeom>
            <a:solidFill>
              <a:srgbClr val="8EA9D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2" name="object 152" descr=""/>
            <p:cNvSpPr/>
            <p:nvPr/>
          </p:nvSpPr>
          <p:spPr>
            <a:xfrm>
              <a:off x="6834760" y="3453863"/>
              <a:ext cx="2481580" cy="0"/>
            </a:xfrm>
            <a:custGeom>
              <a:avLst/>
              <a:gdLst/>
              <a:ahLst/>
              <a:cxnLst/>
              <a:rect l="l" t="t" r="r" b="b"/>
              <a:pathLst>
                <a:path w="2481579" h="0">
                  <a:moveTo>
                    <a:pt x="0" y="0"/>
                  </a:moveTo>
                  <a:lnTo>
                    <a:pt x="24811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3" name="object 153" descr=""/>
            <p:cNvSpPr/>
            <p:nvPr/>
          </p:nvSpPr>
          <p:spPr>
            <a:xfrm>
              <a:off x="6834759" y="3453866"/>
              <a:ext cx="2481580" cy="6350"/>
            </a:xfrm>
            <a:custGeom>
              <a:avLst/>
              <a:gdLst/>
              <a:ahLst/>
              <a:cxnLst/>
              <a:rect l="l" t="t" r="r" b="b"/>
              <a:pathLst>
                <a:path w="2481579" h="6350">
                  <a:moveTo>
                    <a:pt x="2481109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2481109" y="0"/>
                  </a:lnTo>
                  <a:lnTo>
                    <a:pt x="2481109" y="6021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54" name="object 154" descr=""/>
          <p:cNvGrpSpPr/>
          <p:nvPr/>
        </p:nvGrpSpPr>
        <p:grpSpPr>
          <a:xfrm>
            <a:off x="4775198" y="3905505"/>
            <a:ext cx="4540885" cy="6350"/>
            <a:chOff x="4775198" y="3905505"/>
            <a:chExt cx="4540885" cy="6350"/>
          </a:xfrm>
        </p:grpSpPr>
        <p:sp>
          <p:nvSpPr>
            <p:cNvPr id="155" name="object 155" descr=""/>
            <p:cNvSpPr/>
            <p:nvPr/>
          </p:nvSpPr>
          <p:spPr>
            <a:xfrm>
              <a:off x="4775198" y="3905524"/>
              <a:ext cx="2059939" cy="0"/>
            </a:xfrm>
            <a:custGeom>
              <a:avLst/>
              <a:gdLst/>
              <a:ahLst/>
              <a:cxnLst/>
              <a:rect l="l" t="t" r="r" b="b"/>
              <a:pathLst>
                <a:path w="2059940" h="0">
                  <a:moveTo>
                    <a:pt x="0" y="0"/>
                  </a:moveTo>
                  <a:lnTo>
                    <a:pt x="2059562" y="0"/>
                  </a:lnTo>
                </a:path>
              </a:pathLst>
            </a:custGeom>
            <a:ln w="3175">
              <a:solidFill>
                <a:srgbClr val="8EA9D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6" name="object 156" descr=""/>
            <p:cNvSpPr/>
            <p:nvPr/>
          </p:nvSpPr>
          <p:spPr>
            <a:xfrm>
              <a:off x="4775203" y="3905522"/>
              <a:ext cx="2059939" cy="6350"/>
            </a:xfrm>
            <a:custGeom>
              <a:avLst/>
              <a:gdLst/>
              <a:ahLst/>
              <a:cxnLst/>
              <a:rect l="l" t="t" r="r" b="b"/>
              <a:pathLst>
                <a:path w="2059940" h="6350">
                  <a:moveTo>
                    <a:pt x="2059556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2059556" y="0"/>
                  </a:lnTo>
                  <a:lnTo>
                    <a:pt x="2059556" y="6021"/>
                  </a:lnTo>
                  <a:close/>
                </a:path>
              </a:pathLst>
            </a:custGeom>
            <a:solidFill>
              <a:srgbClr val="8EA9D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7" name="object 157" descr=""/>
            <p:cNvSpPr/>
            <p:nvPr/>
          </p:nvSpPr>
          <p:spPr>
            <a:xfrm>
              <a:off x="6834760" y="3905508"/>
              <a:ext cx="2481580" cy="0"/>
            </a:xfrm>
            <a:custGeom>
              <a:avLst/>
              <a:gdLst/>
              <a:ahLst/>
              <a:cxnLst/>
              <a:rect l="l" t="t" r="r" b="b"/>
              <a:pathLst>
                <a:path w="2481579" h="0">
                  <a:moveTo>
                    <a:pt x="0" y="0"/>
                  </a:moveTo>
                  <a:lnTo>
                    <a:pt x="24811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8" name="object 158" descr=""/>
            <p:cNvSpPr/>
            <p:nvPr/>
          </p:nvSpPr>
          <p:spPr>
            <a:xfrm>
              <a:off x="6834759" y="3905505"/>
              <a:ext cx="2481580" cy="6350"/>
            </a:xfrm>
            <a:custGeom>
              <a:avLst/>
              <a:gdLst/>
              <a:ahLst/>
              <a:cxnLst/>
              <a:rect l="l" t="t" r="r" b="b"/>
              <a:pathLst>
                <a:path w="2481579" h="6350">
                  <a:moveTo>
                    <a:pt x="2481109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2481109" y="0"/>
                  </a:lnTo>
                  <a:lnTo>
                    <a:pt x="2481109" y="6021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59" name="object 159" descr=""/>
          <p:cNvGrpSpPr/>
          <p:nvPr/>
        </p:nvGrpSpPr>
        <p:grpSpPr>
          <a:xfrm>
            <a:off x="4775198" y="4056056"/>
            <a:ext cx="4540885" cy="6350"/>
            <a:chOff x="4775198" y="4056056"/>
            <a:chExt cx="4540885" cy="6350"/>
          </a:xfrm>
        </p:grpSpPr>
        <p:sp>
          <p:nvSpPr>
            <p:cNvPr id="160" name="object 160" descr=""/>
            <p:cNvSpPr/>
            <p:nvPr/>
          </p:nvSpPr>
          <p:spPr>
            <a:xfrm>
              <a:off x="4775198" y="4056072"/>
              <a:ext cx="2059939" cy="0"/>
            </a:xfrm>
            <a:custGeom>
              <a:avLst/>
              <a:gdLst/>
              <a:ahLst/>
              <a:cxnLst/>
              <a:rect l="l" t="t" r="r" b="b"/>
              <a:pathLst>
                <a:path w="2059940" h="0">
                  <a:moveTo>
                    <a:pt x="0" y="0"/>
                  </a:moveTo>
                  <a:lnTo>
                    <a:pt x="2059562" y="0"/>
                  </a:lnTo>
                </a:path>
              </a:pathLst>
            </a:custGeom>
            <a:ln w="3175">
              <a:solidFill>
                <a:srgbClr val="8EA9D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1" name="object 161" descr=""/>
            <p:cNvSpPr/>
            <p:nvPr/>
          </p:nvSpPr>
          <p:spPr>
            <a:xfrm>
              <a:off x="4775203" y="4056076"/>
              <a:ext cx="2059939" cy="6350"/>
            </a:xfrm>
            <a:custGeom>
              <a:avLst/>
              <a:gdLst/>
              <a:ahLst/>
              <a:cxnLst/>
              <a:rect l="l" t="t" r="r" b="b"/>
              <a:pathLst>
                <a:path w="2059940" h="6350">
                  <a:moveTo>
                    <a:pt x="2059556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2059556" y="0"/>
                  </a:lnTo>
                  <a:lnTo>
                    <a:pt x="2059556" y="6021"/>
                  </a:lnTo>
                  <a:close/>
                </a:path>
              </a:pathLst>
            </a:custGeom>
            <a:solidFill>
              <a:srgbClr val="8EA9D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2" name="object 162" descr=""/>
            <p:cNvSpPr/>
            <p:nvPr/>
          </p:nvSpPr>
          <p:spPr>
            <a:xfrm>
              <a:off x="6834760" y="4056056"/>
              <a:ext cx="2481580" cy="0"/>
            </a:xfrm>
            <a:custGeom>
              <a:avLst/>
              <a:gdLst/>
              <a:ahLst/>
              <a:cxnLst/>
              <a:rect l="l" t="t" r="r" b="b"/>
              <a:pathLst>
                <a:path w="2481579" h="0">
                  <a:moveTo>
                    <a:pt x="0" y="0"/>
                  </a:moveTo>
                  <a:lnTo>
                    <a:pt x="24811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3" name="object 163" descr=""/>
            <p:cNvSpPr/>
            <p:nvPr/>
          </p:nvSpPr>
          <p:spPr>
            <a:xfrm>
              <a:off x="6834759" y="4056060"/>
              <a:ext cx="2481580" cy="6350"/>
            </a:xfrm>
            <a:custGeom>
              <a:avLst/>
              <a:gdLst/>
              <a:ahLst/>
              <a:cxnLst/>
              <a:rect l="l" t="t" r="r" b="b"/>
              <a:pathLst>
                <a:path w="2481579" h="6350">
                  <a:moveTo>
                    <a:pt x="2481109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2481109" y="0"/>
                  </a:lnTo>
                  <a:lnTo>
                    <a:pt x="2481109" y="6021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64" name="object 164" descr=""/>
          <p:cNvGrpSpPr/>
          <p:nvPr/>
        </p:nvGrpSpPr>
        <p:grpSpPr>
          <a:xfrm>
            <a:off x="4775198" y="4206602"/>
            <a:ext cx="4540885" cy="6350"/>
            <a:chOff x="4775198" y="4206602"/>
            <a:chExt cx="4540885" cy="6350"/>
          </a:xfrm>
        </p:grpSpPr>
        <p:sp>
          <p:nvSpPr>
            <p:cNvPr id="165" name="object 165" descr=""/>
            <p:cNvSpPr/>
            <p:nvPr/>
          </p:nvSpPr>
          <p:spPr>
            <a:xfrm>
              <a:off x="4775198" y="4206621"/>
              <a:ext cx="2059939" cy="0"/>
            </a:xfrm>
            <a:custGeom>
              <a:avLst/>
              <a:gdLst/>
              <a:ahLst/>
              <a:cxnLst/>
              <a:rect l="l" t="t" r="r" b="b"/>
              <a:pathLst>
                <a:path w="2059940" h="0">
                  <a:moveTo>
                    <a:pt x="0" y="0"/>
                  </a:moveTo>
                  <a:lnTo>
                    <a:pt x="2059562" y="0"/>
                  </a:lnTo>
                </a:path>
              </a:pathLst>
            </a:custGeom>
            <a:ln w="3175">
              <a:solidFill>
                <a:srgbClr val="8EA9D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6" name="object 166" descr=""/>
            <p:cNvSpPr/>
            <p:nvPr/>
          </p:nvSpPr>
          <p:spPr>
            <a:xfrm>
              <a:off x="4775203" y="4206618"/>
              <a:ext cx="2059939" cy="6350"/>
            </a:xfrm>
            <a:custGeom>
              <a:avLst/>
              <a:gdLst/>
              <a:ahLst/>
              <a:cxnLst/>
              <a:rect l="l" t="t" r="r" b="b"/>
              <a:pathLst>
                <a:path w="2059940" h="6350">
                  <a:moveTo>
                    <a:pt x="2059556" y="6027"/>
                  </a:moveTo>
                  <a:lnTo>
                    <a:pt x="0" y="6027"/>
                  </a:lnTo>
                  <a:lnTo>
                    <a:pt x="0" y="0"/>
                  </a:lnTo>
                  <a:lnTo>
                    <a:pt x="2059556" y="0"/>
                  </a:lnTo>
                  <a:lnTo>
                    <a:pt x="2059556" y="6027"/>
                  </a:lnTo>
                  <a:close/>
                </a:path>
              </a:pathLst>
            </a:custGeom>
            <a:solidFill>
              <a:srgbClr val="8EA9D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7" name="object 167" descr=""/>
            <p:cNvSpPr/>
            <p:nvPr/>
          </p:nvSpPr>
          <p:spPr>
            <a:xfrm>
              <a:off x="6834760" y="4206604"/>
              <a:ext cx="2481580" cy="0"/>
            </a:xfrm>
            <a:custGeom>
              <a:avLst/>
              <a:gdLst/>
              <a:ahLst/>
              <a:cxnLst/>
              <a:rect l="l" t="t" r="r" b="b"/>
              <a:pathLst>
                <a:path w="2481579" h="0">
                  <a:moveTo>
                    <a:pt x="0" y="0"/>
                  </a:moveTo>
                  <a:lnTo>
                    <a:pt x="24811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8" name="object 168" descr=""/>
            <p:cNvSpPr/>
            <p:nvPr/>
          </p:nvSpPr>
          <p:spPr>
            <a:xfrm>
              <a:off x="6834759" y="4206602"/>
              <a:ext cx="2481580" cy="6350"/>
            </a:xfrm>
            <a:custGeom>
              <a:avLst/>
              <a:gdLst/>
              <a:ahLst/>
              <a:cxnLst/>
              <a:rect l="l" t="t" r="r" b="b"/>
              <a:pathLst>
                <a:path w="2481579" h="6350">
                  <a:moveTo>
                    <a:pt x="2481109" y="6027"/>
                  </a:moveTo>
                  <a:lnTo>
                    <a:pt x="0" y="6027"/>
                  </a:lnTo>
                  <a:lnTo>
                    <a:pt x="0" y="0"/>
                  </a:lnTo>
                  <a:lnTo>
                    <a:pt x="2481109" y="0"/>
                  </a:lnTo>
                  <a:lnTo>
                    <a:pt x="2481109" y="6027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69" name="object 169" descr=""/>
          <p:cNvGrpSpPr/>
          <p:nvPr/>
        </p:nvGrpSpPr>
        <p:grpSpPr>
          <a:xfrm>
            <a:off x="4775198" y="4357151"/>
            <a:ext cx="4540885" cy="6350"/>
            <a:chOff x="4775198" y="4357151"/>
            <a:chExt cx="4540885" cy="6350"/>
          </a:xfrm>
        </p:grpSpPr>
        <p:sp>
          <p:nvSpPr>
            <p:cNvPr id="170" name="object 170" descr=""/>
            <p:cNvSpPr/>
            <p:nvPr/>
          </p:nvSpPr>
          <p:spPr>
            <a:xfrm>
              <a:off x="4775198" y="4357169"/>
              <a:ext cx="2059939" cy="0"/>
            </a:xfrm>
            <a:custGeom>
              <a:avLst/>
              <a:gdLst/>
              <a:ahLst/>
              <a:cxnLst/>
              <a:rect l="l" t="t" r="r" b="b"/>
              <a:pathLst>
                <a:path w="2059940" h="0">
                  <a:moveTo>
                    <a:pt x="0" y="0"/>
                  </a:moveTo>
                  <a:lnTo>
                    <a:pt x="2059562" y="0"/>
                  </a:lnTo>
                </a:path>
              </a:pathLst>
            </a:custGeom>
            <a:ln w="3175">
              <a:solidFill>
                <a:srgbClr val="8EA9D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1" name="object 171" descr=""/>
            <p:cNvSpPr/>
            <p:nvPr/>
          </p:nvSpPr>
          <p:spPr>
            <a:xfrm>
              <a:off x="4775203" y="4357167"/>
              <a:ext cx="2059939" cy="6350"/>
            </a:xfrm>
            <a:custGeom>
              <a:avLst/>
              <a:gdLst/>
              <a:ahLst/>
              <a:cxnLst/>
              <a:rect l="l" t="t" r="r" b="b"/>
              <a:pathLst>
                <a:path w="2059940" h="6350">
                  <a:moveTo>
                    <a:pt x="2059556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2059556" y="0"/>
                  </a:lnTo>
                  <a:lnTo>
                    <a:pt x="2059556" y="6021"/>
                  </a:lnTo>
                  <a:close/>
                </a:path>
              </a:pathLst>
            </a:custGeom>
            <a:solidFill>
              <a:srgbClr val="8EA9D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2" name="object 172" descr=""/>
            <p:cNvSpPr/>
            <p:nvPr/>
          </p:nvSpPr>
          <p:spPr>
            <a:xfrm>
              <a:off x="6834760" y="4357153"/>
              <a:ext cx="2481580" cy="0"/>
            </a:xfrm>
            <a:custGeom>
              <a:avLst/>
              <a:gdLst/>
              <a:ahLst/>
              <a:cxnLst/>
              <a:rect l="l" t="t" r="r" b="b"/>
              <a:pathLst>
                <a:path w="2481579" h="0">
                  <a:moveTo>
                    <a:pt x="0" y="0"/>
                  </a:moveTo>
                  <a:lnTo>
                    <a:pt x="24811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3" name="object 173" descr=""/>
            <p:cNvSpPr/>
            <p:nvPr/>
          </p:nvSpPr>
          <p:spPr>
            <a:xfrm>
              <a:off x="6834759" y="4357151"/>
              <a:ext cx="2481580" cy="6350"/>
            </a:xfrm>
            <a:custGeom>
              <a:avLst/>
              <a:gdLst/>
              <a:ahLst/>
              <a:cxnLst/>
              <a:rect l="l" t="t" r="r" b="b"/>
              <a:pathLst>
                <a:path w="2481579" h="6350">
                  <a:moveTo>
                    <a:pt x="2481109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2481109" y="0"/>
                  </a:lnTo>
                  <a:lnTo>
                    <a:pt x="2481109" y="6021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74" name="object 174" descr=""/>
          <p:cNvGrpSpPr/>
          <p:nvPr/>
        </p:nvGrpSpPr>
        <p:grpSpPr>
          <a:xfrm>
            <a:off x="4775198" y="4507699"/>
            <a:ext cx="4540885" cy="6350"/>
            <a:chOff x="4775198" y="4507699"/>
            <a:chExt cx="4540885" cy="6350"/>
          </a:xfrm>
        </p:grpSpPr>
        <p:sp>
          <p:nvSpPr>
            <p:cNvPr id="175" name="object 175" descr=""/>
            <p:cNvSpPr/>
            <p:nvPr/>
          </p:nvSpPr>
          <p:spPr>
            <a:xfrm>
              <a:off x="4775198" y="4507717"/>
              <a:ext cx="2059939" cy="0"/>
            </a:xfrm>
            <a:custGeom>
              <a:avLst/>
              <a:gdLst/>
              <a:ahLst/>
              <a:cxnLst/>
              <a:rect l="l" t="t" r="r" b="b"/>
              <a:pathLst>
                <a:path w="2059940" h="0">
                  <a:moveTo>
                    <a:pt x="0" y="0"/>
                  </a:moveTo>
                  <a:lnTo>
                    <a:pt x="2059562" y="0"/>
                  </a:lnTo>
                </a:path>
              </a:pathLst>
            </a:custGeom>
            <a:ln w="3175">
              <a:solidFill>
                <a:srgbClr val="8EA9D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6" name="object 176" descr=""/>
            <p:cNvSpPr/>
            <p:nvPr/>
          </p:nvSpPr>
          <p:spPr>
            <a:xfrm>
              <a:off x="4775203" y="4507715"/>
              <a:ext cx="2059939" cy="6350"/>
            </a:xfrm>
            <a:custGeom>
              <a:avLst/>
              <a:gdLst/>
              <a:ahLst/>
              <a:cxnLst/>
              <a:rect l="l" t="t" r="r" b="b"/>
              <a:pathLst>
                <a:path w="2059940" h="6350">
                  <a:moveTo>
                    <a:pt x="2059556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2059556" y="0"/>
                  </a:lnTo>
                  <a:lnTo>
                    <a:pt x="2059556" y="6021"/>
                  </a:lnTo>
                  <a:close/>
                </a:path>
              </a:pathLst>
            </a:custGeom>
            <a:solidFill>
              <a:srgbClr val="8EA9D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7" name="object 177" descr=""/>
            <p:cNvSpPr/>
            <p:nvPr/>
          </p:nvSpPr>
          <p:spPr>
            <a:xfrm>
              <a:off x="6834760" y="4507701"/>
              <a:ext cx="2481580" cy="0"/>
            </a:xfrm>
            <a:custGeom>
              <a:avLst/>
              <a:gdLst/>
              <a:ahLst/>
              <a:cxnLst/>
              <a:rect l="l" t="t" r="r" b="b"/>
              <a:pathLst>
                <a:path w="2481579" h="0">
                  <a:moveTo>
                    <a:pt x="0" y="0"/>
                  </a:moveTo>
                  <a:lnTo>
                    <a:pt x="24811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8" name="object 178" descr=""/>
            <p:cNvSpPr/>
            <p:nvPr/>
          </p:nvSpPr>
          <p:spPr>
            <a:xfrm>
              <a:off x="6834759" y="4507699"/>
              <a:ext cx="2481580" cy="6350"/>
            </a:xfrm>
            <a:custGeom>
              <a:avLst/>
              <a:gdLst/>
              <a:ahLst/>
              <a:cxnLst/>
              <a:rect l="l" t="t" r="r" b="b"/>
              <a:pathLst>
                <a:path w="2481579" h="6350">
                  <a:moveTo>
                    <a:pt x="2481109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2481109" y="0"/>
                  </a:lnTo>
                  <a:lnTo>
                    <a:pt x="2481109" y="6021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79" name="object 179" descr=""/>
          <p:cNvGrpSpPr/>
          <p:nvPr/>
        </p:nvGrpSpPr>
        <p:grpSpPr>
          <a:xfrm>
            <a:off x="4775198" y="4658247"/>
            <a:ext cx="4540885" cy="6350"/>
            <a:chOff x="4775198" y="4658247"/>
            <a:chExt cx="4540885" cy="6350"/>
          </a:xfrm>
        </p:grpSpPr>
        <p:sp>
          <p:nvSpPr>
            <p:cNvPr id="180" name="object 180" descr=""/>
            <p:cNvSpPr/>
            <p:nvPr/>
          </p:nvSpPr>
          <p:spPr>
            <a:xfrm>
              <a:off x="4775198" y="4658250"/>
              <a:ext cx="4540885" cy="0"/>
            </a:xfrm>
            <a:custGeom>
              <a:avLst/>
              <a:gdLst/>
              <a:ahLst/>
              <a:cxnLst/>
              <a:rect l="l" t="t" r="r" b="b"/>
              <a:pathLst>
                <a:path w="4540884" h="0">
                  <a:moveTo>
                    <a:pt x="0" y="0"/>
                  </a:moveTo>
                  <a:lnTo>
                    <a:pt x="4540672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1" name="object 181" descr=""/>
            <p:cNvSpPr/>
            <p:nvPr/>
          </p:nvSpPr>
          <p:spPr>
            <a:xfrm>
              <a:off x="4775203" y="4658247"/>
              <a:ext cx="4540885" cy="6350"/>
            </a:xfrm>
            <a:custGeom>
              <a:avLst/>
              <a:gdLst/>
              <a:ahLst/>
              <a:cxnLst/>
              <a:rect l="l" t="t" r="r" b="b"/>
              <a:pathLst>
                <a:path w="4540884" h="6350">
                  <a:moveTo>
                    <a:pt x="4540666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4540666" y="0"/>
                  </a:lnTo>
                  <a:lnTo>
                    <a:pt x="4540666" y="6021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82" name="object 182" descr=""/>
          <p:cNvGrpSpPr/>
          <p:nvPr/>
        </p:nvGrpSpPr>
        <p:grpSpPr>
          <a:xfrm>
            <a:off x="4775198" y="3564842"/>
            <a:ext cx="4540885" cy="196215"/>
            <a:chOff x="4775198" y="3564842"/>
            <a:chExt cx="4540885" cy="196215"/>
          </a:xfrm>
        </p:grpSpPr>
        <p:sp>
          <p:nvSpPr>
            <p:cNvPr id="183" name="object 183" descr=""/>
            <p:cNvSpPr/>
            <p:nvPr/>
          </p:nvSpPr>
          <p:spPr>
            <a:xfrm>
              <a:off x="4775198" y="3604427"/>
              <a:ext cx="2059939" cy="0"/>
            </a:xfrm>
            <a:custGeom>
              <a:avLst/>
              <a:gdLst/>
              <a:ahLst/>
              <a:cxnLst/>
              <a:rect l="l" t="t" r="r" b="b"/>
              <a:pathLst>
                <a:path w="2059940" h="0">
                  <a:moveTo>
                    <a:pt x="0" y="0"/>
                  </a:moveTo>
                  <a:lnTo>
                    <a:pt x="2059562" y="0"/>
                  </a:lnTo>
                </a:path>
              </a:pathLst>
            </a:custGeom>
            <a:ln w="3175">
              <a:solidFill>
                <a:srgbClr val="8EA9D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4" name="object 184" descr=""/>
            <p:cNvSpPr/>
            <p:nvPr/>
          </p:nvSpPr>
          <p:spPr>
            <a:xfrm>
              <a:off x="4775203" y="3604425"/>
              <a:ext cx="2059939" cy="6350"/>
            </a:xfrm>
            <a:custGeom>
              <a:avLst/>
              <a:gdLst/>
              <a:ahLst/>
              <a:cxnLst/>
              <a:rect l="l" t="t" r="r" b="b"/>
              <a:pathLst>
                <a:path w="2059940" h="6350">
                  <a:moveTo>
                    <a:pt x="2059556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2059556" y="0"/>
                  </a:lnTo>
                  <a:lnTo>
                    <a:pt x="2059556" y="6021"/>
                  </a:lnTo>
                  <a:close/>
                </a:path>
              </a:pathLst>
            </a:custGeom>
            <a:solidFill>
              <a:srgbClr val="8EA9D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5" name="object 185" descr=""/>
            <p:cNvSpPr/>
            <p:nvPr/>
          </p:nvSpPr>
          <p:spPr>
            <a:xfrm>
              <a:off x="4775198" y="3754976"/>
              <a:ext cx="2059939" cy="0"/>
            </a:xfrm>
            <a:custGeom>
              <a:avLst/>
              <a:gdLst/>
              <a:ahLst/>
              <a:cxnLst/>
              <a:rect l="l" t="t" r="r" b="b"/>
              <a:pathLst>
                <a:path w="2059940" h="0">
                  <a:moveTo>
                    <a:pt x="0" y="0"/>
                  </a:moveTo>
                  <a:lnTo>
                    <a:pt x="2059562" y="0"/>
                  </a:lnTo>
                </a:path>
              </a:pathLst>
            </a:custGeom>
            <a:ln w="3175">
              <a:solidFill>
                <a:srgbClr val="8EA9D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6" name="object 186" descr=""/>
            <p:cNvSpPr/>
            <p:nvPr/>
          </p:nvSpPr>
          <p:spPr>
            <a:xfrm>
              <a:off x="4775203" y="3754973"/>
              <a:ext cx="2059939" cy="6350"/>
            </a:xfrm>
            <a:custGeom>
              <a:avLst/>
              <a:gdLst/>
              <a:ahLst/>
              <a:cxnLst/>
              <a:rect l="l" t="t" r="r" b="b"/>
              <a:pathLst>
                <a:path w="2059940" h="6350">
                  <a:moveTo>
                    <a:pt x="2059556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2059556" y="0"/>
                  </a:lnTo>
                  <a:lnTo>
                    <a:pt x="2059556" y="6021"/>
                  </a:lnTo>
                  <a:close/>
                </a:path>
              </a:pathLst>
            </a:custGeom>
            <a:solidFill>
              <a:srgbClr val="8EA9D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7" name="object 187" descr=""/>
            <p:cNvSpPr/>
            <p:nvPr/>
          </p:nvSpPr>
          <p:spPr>
            <a:xfrm>
              <a:off x="6834760" y="3604411"/>
              <a:ext cx="2481580" cy="0"/>
            </a:xfrm>
            <a:custGeom>
              <a:avLst/>
              <a:gdLst/>
              <a:ahLst/>
              <a:cxnLst/>
              <a:rect l="l" t="t" r="r" b="b"/>
              <a:pathLst>
                <a:path w="2481579" h="0">
                  <a:moveTo>
                    <a:pt x="0" y="0"/>
                  </a:moveTo>
                  <a:lnTo>
                    <a:pt x="24811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8" name="object 188" descr=""/>
            <p:cNvSpPr/>
            <p:nvPr/>
          </p:nvSpPr>
          <p:spPr>
            <a:xfrm>
              <a:off x="6834759" y="3604409"/>
              <a:ext cx="2481580" cy="6350"/>
            </a:xfrm>
            <a:custGeom>
              <a:avLst/>
              <a:gdLst/>
              <a:ahLst/>
              <a:cxnLst/>
              <a:rect l="l" t="t" r="r" b="b"/>
              <a:pathLst>
                <a:path w="2481579" h="6350">
                  <a:moveTo>
                    <a:pt x="2481109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2481109" y="0"/>
                  </a:lnTo>
                  <a:lnTo>
                    <a:pt x="2481109" y="6021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9" name="object 189" descr=""/>
            <p:cNvSpPr/>
            <p:nvPr/>
          </p:nvSpPr>
          <p:spPr>
            <a:xfrm>
              <a:off x="6834760" y="3754959"/>
              <a:ext cx="2481580" cy="0"/>
            </a:xfrm>
            <a:custGeom>
              <a:avLst/>
              <a:gdLst/>
              <a:ahLst/>
              <a:cxnLst/>
              <a:rect l="l" t="t" r="r" b="b"/>
              <a:pathLst>
                <a:path w="2481579" h="0">
                  <a:moveTo>
                    <a:pt x="0" y="0"/>
                  </a:moveTo>
                  <a:lnTo>
                    <a:pt x="24811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0" name="object 190" descr=""/>
            <p:cNvSpPr/>
            <p:nvPr/>
          </p:nvSpPr>
          <p:spPr>
            <a:xfrm>
              <a:off x="6834759" y="3754957"/>
              <a:ext cx="2481580" cy="6350"/>
            </a:xfrm>
            <a:custGeom>
              <a:avLst/>
              <a:gdLst/>
              <a:ahLst/>
              <a:cxnLst/>
              <a:rect l="l" t="t" r="r" b="b"/>
              <a:pathLst>
                <a:path w="2481579" h="6350">
                  <a:moveTo>
                    <a:pt x="2481109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2481109" y="0"/>
                  </a:lnTo>
                  <a:lnTo>
                    <a:pt x="2481109" y="6021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1" name="object 191" descr=""/>
            <p:cNvSpPr/>
            <p:nvPr/>
          </p:nvSpPr>
          <p:spPr>
            <a:xfrm>
              <a:off x="4957624" y="3569811"/>
              <a:ext cx="821690" cy="166370"/>
            </a:xfrm>
            <a:custGeom>
              <a:avLst/>
              <a:gdLst/>
              <a:ahLst/>
              <a:cxnLst/>
              <a:rect l="l" t="t" r="r" b="b"/>
              <a:pathLst>
                <a:path w="821689" h="166370">
                  <a:moveTo>
                    <a:pt x="821445" y="0"/>
                  </a:moveTo>
                  <a:lnTo>
                    <a:pt x="0" y="0"/>
                  </a:lnTo>
                  <a:lnTo>
                    <a:pt x="0" y="166135"/>
                  </a:lnTo>
                  <a:lnTo>
                    <a:pt x="821445" y="166135"/>
                  </a:lnTo>
                  <a:lnTo>
                    <a:pt x="821445" y="0"/>
                  </a:lnTo>
                  <a:close/>
                </a:path>
              </a:pathLst>
            </a:custGeom>
            <a:solidFill>
              <a:srgbClr val="FFFFFF">
                <a:alpha val="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2" name="object 192" descr=""/>
            <p:cNvSpPr/>
            <p:nvPr/>
          </p:nvSpPr>
          <p:spPr>
            <a:xfrm>
              <a:off x="4957624" y="3569811"/>
              <a:ext cx="821690" cy="166370"/>
            </a:xfrm>
            <a:custGeom>
              <a:avLst/>
              <a:gdLst/>
              <a:ahLst/>
              <a:cxnLst/>
              <a:rect l="l" t="t" r="r" b="b"/>
              <a:pathLst>
                <a:path w="821689" h="166370">
                  <a:moveTo>
                    <a:pt x="821445" y="166135"/>
                  </a:moveTo>
                  <a:lnTo>
                    <a:pt x="0" y="166135"/>
                  </a:lnTo>
                  <a:lnTo>
                    <a:pt x="0" y="0"/>
                  </a:lnTo>
                  <a:lnTo>
                    <a:pt x="821445" y="0"/>
                  </a:lnTo>
                  <a:lnTo>
                    <a:pt x="821445" y="166135"/>
                  </a:lnTo>
                  <a:close/>
                </a:path>
                <a:path w="821689" h="166370">
                  <a:moveTo>
                    <a:pt x="388258" y="156619"/>
                  </a:moveTo>
                  <a:lnTo>
                    <a:pt x="257284" y="156619"/>
                  </a:lnTo>
                  <a:lnTo>
                    <a:pt x="257284" y="80410"/>
                  </a:lnTo>
                  <a:lnTo>
                    <a:pt x="388258" y="80410"/>
                  </a:lnTo>
                  <a:lnTo>
                    <a:pt x="388258" y="156619"/>
                  </a:lnTo>
                  <a:close/>
                </a:path>
                <a:path w="821689" h="166370">
                  <a:moveTo>
                    <a:pt x="199639" y="156619"/>
                  </a:moveTo>
                  <a:lnTo>
                    <a:pt x="68665" y="156619"/>
                  </a:lnTo>
                  <a:lnTo>
                    <a:pt x="68665" y="43634"/>
                  </a:lnTo>
                  <a:lnTo>
                    <a:pt x="199639" y="43634"/>
                  </a:lnTo>
                  <a:lnTo>
                    <a:pt x="199639" y="156619"/>
                  </a:lnTo>
                  <a:close/>
                </a:path>
                <a:path w="821689" h="166370">
                  <a:moveTo>
                    <a:pt x="576876" y="156619"/>
                  </a:moveTo>
                  <a:lnTo>
                    <a:pt x="445903" y="156619"/>
                  </a:lnTo>
                  <a:lnTo>
                    <a:pt x="445903" y="17316"/>
                  </a:lnTo>
                  <a:lnTo>
                    <a:pt x="576876" y="17316"/>
                  </a:lnTo>
                  <a:lnTo>
                    <a:pt x="576876" y="156619"/>
                  </a:lnTo>
                  <a:close/>
                </a:path>
                <a:path w="821689" h="166370">
                  <a:moveTo>
                    <a:pt x="765919" y="156619"/>
                  </a:moveTo>
                  <a:lnTo>
                    <a:pt x="634522" y="156619"/>
                  </a:lnTo>
                  <a:lnTo>
                    <a:pt x="634522" y="55378"/>
                  </a:lnTo>
                  <a:lnTo>
                    <a:pt x="765919" y="55378"/>
                  </a:lnTo>
                  <a:lnTo>
                    <a:pt x="765919" y="156619"/>
                  </a:lnTo>
                  <a:close/>
                </a:path>
                <a:path w="821689" h="166370">
                  <a:moveTo>
                    <a:pt x="365369" y="151904"/>
                  </a:moveTo>
                  <a:lnTo>
                    <a:pt x="233972" y="151904"/>
                  </a:lnTo>
                  <a:lnTo>
                    <a:pt x="233972" y="75780"/>
                  </a:lnTo>
                  <a:lnTo>
                    <a:pt x="365369" y="75780"/>
                  </a:lnTo>
                  <a:lnTo>
                    <a:pt x="365369" y="151904"/>
                  </a:lnTo>
                  <a:close/>
                </a:path>
                <a:path w="821689" h="166370">
                  <a:moveTo>
                    <a:pt x="176750" y="151904"/>
                  </a:moveTo>
                  <a:lnTo>
                    <a:pt x="45353" y="151904"/>
                  </a:lnTo>
                  <a:lnTo>
                    <a:pt x="45353" y="39004"/>
                  </a:lnTo>
                  <a:lnTo>
                    <a:pt x="176750" y="39004"/>
                  </a:lnTo>
                  <a:lnTo>
                    <a:pt x="176750" y="151904"/>
                  </a:lnTo>
                  <a:close/>
                </a:path>
                <a:path w="821689" h="166370">
                  <a:moveTo>
                    <a:pt x="553988" y="151904"/>
                  </a:moveTo>
                  <a:lnTo>
                    <a:pt x="423014" y="151904"/>
                  </a:lnTo>
                  <a:lnTo>
                    <a:pt x="423014" y="12687"/>
                  </a:lnTo>
                  <a:lnTo>
                    <a:pt x="553988" y="12687"/>
                  </a:lnTo>
                  <a:lnTo>
                    <a:pt x="553988" y="151904"/>
                  </a:lnTo>
                  <a:close/>
                </a:path>
                <a:path w="821689" h="166370">
                  <a:moveTo>
                    <a:pt x="742607" y="151904"/>
                  </a:moveTo>
                  <a:lnTo>
                    <a:pt x="611633" y="151904"/>
                  </a:lnTo>
                  <a:lnTo>
                    <a:pt x="611633" y="50749"/>
                  </a:lnTo>
                  <a:lnTo>
                    <a:pt x="742607" y="50749"/>
                  </a:lnTo>
                  <a:lnTo>
                    <a:pt x="742607" y="151904"/>
                  </a:lnTo>
                  <a:close/>
                </a:path>
              </a:pathLst>
            </a:custGeom>
            <a:ln w="993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93" name="object 193" descr=""/>
          <p:cNvGrpSpPr/>
          <p:nvPr/>
        </p:nvGrpSpPr>
        <p:grpSpPr>
          <a:xfrm>
            <a:off x="4775198" y="4808798"/>
            <a:ext cx="4540885" cy="6350"/>
            <a:chOff x="4775198" y="4808798"/>
            <a:chExt cx="4540885" cy="6350"/>
          </a:xfrm>
        </p:grpSpPr>
        <p:sp>
          <p:nvSpPr>
            <p:cNvPr id="194" name="object 194" descr=""/>
            <p:cNvSpPr/>
            <p:nvPr/>
          </p:nvSpPr>
          <p:spPr>
            <a:xfrm>
              <a:off x="4775198" y="4808798"/>
              <a:ext cx="4540885" cy="0"/>
            </a:xfrm>
            <a:custGeom>
              <a:avLst/>
              <a:gdLst/>
              <a:ahLst/>
              <a:cxnLst/>
              <a:rect l="l" t="t" r="r" b="b"/>
              <a:pathLst>
                <a:path w="4540884" h="0">
                  <a:moveTo>
                    <a:pt x="0" y="0"/>
                  </a:moveTo>
                  <a:lnTo>
                    <a:pt x="4540672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5" name="object 195" descr=""/>
            <p:cNvSpPr/>
            <p:nvPr/>
          </p:nvSpPr>
          <p:spPr>
            <a:xfrm>
              <a:off x="4775203" y="4808802"/>
              <a:ext cx="4540885" cy="6350"/>
            </a:xfrm>
            <a:custGeom>
              <a:avLst/>
              <a:gdLst/>
              <a:ahLst/>
              <a:cxnLst/>
              <a:rect l="l" t="t" r="r" b="b"/>
              <a:pathLst>
                <a:path w="4540884" h="6350">
                  <a:moveTo>
                    <a:pt x="4540666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4540666" y="0"/>
                  </a:lnTo>
                  <a:lnTo>
                    <a:pt x="4540666" y="6021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96" name="object 196" descr=""/>
          <p:cNvGrpSpPr/>
          <p:nvPr/>
        </p:nvGrpSpPr>
        <p:grpSpPr>
          <a:xfrm>
            <a:off x="4775198" y="4959344"/>
            <a:ext cx="4540885" cy="6350"/>
            <a:chOff x="4775198" y="4959344"/>
            <a:chExt cx="4540885" cy="6350"/>
          </a:xfrm>
        </p:grpSpPr>
        <p:sp>
          <p:nvSpPr>
            <p:cNvPr id="197" name="object 197" descr=""/>
            <p:cNvSpPr/>
            <p:nvPr/>
          </p:nvSpPr>
          <p:spPr>
            <a:xfrm>
              <a:off x="4775198" y="4959346"/>
              <a:ext cx="4540885" cy="0"/>
            </a:xfrm>
            <a:custGeom>
              <a:avLst/>
              <a:gdLst/>
              <a:ahLst/>
              <a:cxnLst/>
              <a:rect l="l" t="t" r="r" b="b"/>
              <a:pathLst>
                <a:path w="4540884" h="0">
                  <a:moveTo>
                    <a:pt x="0" y="0"/>
                  </a:moveTo>
                  <a:lnTo>
                    <a:pt x="4540672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8" name="object 198" descr=""/>
            <p:cNvSpPr/>
            <p:nvPr/>
          </p:nvSpPr>
          <p:spPr>
            <a:xfrm>
              <a:off x="4775203" y="4959344"/>
              <a:ext cx="4540885" cy="6350"/>
            </a:xfrm>
            <a:custGeom>
              <a:avLst/>
              <a:gdLst/>
              <a:ahLst/>
              <a:cxnLst/>
              <a:rect l="l" t="t" r="r" b="b"/>
              <a:pathLst>
                <a:path w="4540884" h="6350">
                  <a:moveTo>
                    <a:pt x="4540666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4540666" y="0"/>
                  </a:lnTo>
                  <a:lnTo>
                    <a:pt x="4540666" y="6021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99" name="object 199" descr=""/>
          <p:cNvGrpSpPr/>
          <p:nvPr/>
        </p:nvGrpSpPr>
        <p:grpSpPr>
          <a:xfrm>
            <a:off x="4775198" y="5109892"/>
            <a:ext cx="4540885" cy="6350"/>
            <a:chOff x="4775198" y="5109892"/>
            <a:chExt cx="4540885" cy="6350"/>
          </a:xfrm>
        </p:grpSpPr>
        <p:sp>
          <p:nvSpPr>
            <p:cNvPr id="200" name="object 200" descr=""/>
            <p:cNvSpPr/>
            <p:nvPr/>
          </p:nvSpPr>
          <p:spPr>
            <a:xfrm>
              <a:off x="4775198" y="5109894"/>
              <a:ext cx="4540885" cy="0"/>
            </a:xfrm>
            <a:custGeom>
              <a:avLst/>
              <a:gdLst/>
              <a:ahLst/>
              <a:cxnLst/>
              <a:rect l="l" t="t" r="r" b="b"/>
              <a:pathLst>
                <a:path w="4540884" h="0">
                  <a:moveTo>
                    <a:pt x="0" y="0"/>
                  </a:moveTo>
                  <a:lnTo>
                    <a:pt x="4540672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1" name="object 201" descr=""/>
            <p:cNvSpPr/>
            <p:nvPr/>
          </p:nvSpPr>
          <p:spPr>
            <a:xfrm>
              <a:off x="4775203" y="5109892"/>
              <a:ext cx="4540885" cy="6350"/>
            </a:xfrm>
            <a:custGeom>
              <a:avLst/>
              <a:gdLst/>
              <a:ahLst/>
              <a:cxnLst/>
              <a:rect l="l" t="t" r="r" b="b"/>
              <a:pathLst>
                <a:path w="4540884" h="6350">
                  <a:moveTo>
                    <a:pt x="4540666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4540666" y="0"/>
                  </a:lnTo>
                  <a:lnTo>
                    <a:pt x="4540666" y="6021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02" name="object 202" descr=""/>
          <p:cNvGrpSpPr/>
          <p:nvPr/>
        </p:nvGrpSpPr>
        <p:grpSpPr>
          <a:xfrm>
            <a:off x="4775198" y="5260441"/>
            <a:ext cx="4540885" cy="6350"/>
            <a:chOff x="4775198" y="5260441"/>
            <a:chExt cx="4540885" cy="6350"/>
          </a:xfrm>
        </p:grpSpPr>
        <p:sp>
          <p:nvSpPr>
            <p:cNvPr id="203" name="object 203" descr=""/>
            <p:cNvSpPr/>
            <p:nvPr/>
          </p:nvSpPr>
          <p:spPr>
            <a:xfrm>
              <a:off x="4775198" y="5260443"/>
              <a:ext cx="4540885" cy="0"/>
            </a:xfrm>
            <a:custGeom>
              <a:avLst/>
              <a:gdLst/>
              <a:ahLst/>
              <a:cxnLst/>
              <a:rect l="l" t="t" r="r" b="b"/>
              <a:pathLst>
                <a:path w="4540884" h="0">
                  <a:moveTo>
                    <a:pt x="0" y="0"/>
                  </a:moveTo>
                  <a:lnTo>
                    <a:pt x="4540672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4" name="object 204" descr=""/>
            <p:cNvSpPr/>
            <p:nvPr/>
          </p:nvSpPr>
          <p:spPr>
            <a:xfrm>
              <a:off x="4775203" y="5260441"/>
              <a:ext cx="4540885" cy="6350"/>
            </a:xfrm>
            <a:custGeom>
              <a:avLst/>
              <a:gdLst/>
              <a:ahLst/>
              <a:cxnLst/>
              <a:rect l="l" t="t" r="r" b="b"/>
              <a:pathLst>
                <a:path w="4540884" h="6350">
                  <a:moveTo>
                    <a:pt x="4540666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4540666" y="0"/>
                  </a:lnTo>
                  <a:lnTo>
                    <a:pt x="4540666" y="6021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05" name="object 205" descr=""/>
          <p:cNvGrpSpPr/>
          <p:nvPr/>
        </p:nvGrpSpPr>
        <p:grpSpPr>
          <a:xfrm>
            <a:off x="4775198" y="5410991"/>
            <a:ext cx="4540885" cy="6350"/>
            <a:chOff x="4775198" y="5410991"/>
            <a:chExt cx="4540885" cy="6350"/>
          </a:xfrm>
        </p:grpSpPr>
        <p:sp>
          <p:nvSpPr>
            <p:cNvPr id="206" name="object 206" descr=""/>
            <p:cNvSpPr/>
            <p:nvPr/>
          </p:nvSpPr>
          <p:spPr>
            <a:xfrm>
              <a:off x="4775198" y="5410991"/>
              <a:ext cx="4540885" cy="0"/>
            </a:xfrm>
            <a:custGeom>
              <a:avLst/>
              <a:gdLst/>
              <a:ahLst/>
              <a:cxnLst/>
              <a:rect l="l" t="t" r="r" b="b"/>
              <a:pathLst>
                <a:path w="4540884" h="0">
                  <a:moveTo>
                    <a:pt x="0" y="0"/>
                  </a:moveTo>
                  <a:lnTo>
                    <a:pt x="4540672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7" name="object 207" descr=""/>
            <p:cNvSpPr/>
            <p:nvPr/>
          </p:nvSpPr>
          <p:spPr>
            <a:xfrm>
              <a:off x="4775203" y="5410995"/>
              <a:ext cx="4540885" cy="6350"/>
            </a:xfrm>
            <a:custGeom>
              <a:avLst/>
              <a:gdLst/>
              <a:ahLst/>
              <a:cxnLst/>
              <a:rect l="l" t="t" r="r" b="b"/>
              <a:pathLst>
                <a:path w="4540884" h="6350">
                  <a:moveTo>
                    <a:pt x="4540666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4540666" y="0"/>
                  </a:lnTo>
                  <a:lnTo>
                    <a:pt x="4540666" y="6021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08" name="object 208" descr=""/>
          <p:cNvGrpSpPr/>
          <p:nvPr/>
        </p:nvGrpSpPr>
        <p:grpSpPr>
          <a:xfrm>
            <a:off x="4775198" y="5561537"/>
            <a:ext cx="4540885" cy="6350"/>
            <a:chOff x="4775198" y="5561537"/>
            <a:chExt cx="4540885" cy="6350"/>
          </a:xfrm>
        </p:grpSpPr>
        <p:sp>
          <p:nvSpPr>
            <p:cNvPr id="209" name="object 209" descr=""/>
            <p:cNvSpPr/>
            <p:nvPr/>
          </p:nvSpPr>
          <p:spPr>
            <a:xfrm>
              <a:off x="4775198" y="5561539"/>
              <a:ext cx="4540885" cy="0"/>
            </a:xfrm>
            <a:custGeom>
              <a:avLst/>
              <a:gdLst/>
              <a:ahLst/>
              <a:cxnLst/>
              <a:rect l="l" t="t" r="r" b="b"/>
              <a:pathLst>
                <a:path w="4540884" h="0">
                  <a:moveTo>
                    <a:pt x="0" y="0"/>
                  </a:moveTo>
                  <a:lnTo>
                    <a:pt x="4540672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0" name="object 210" descr=""/>
            <p:cNvSpPr/>
            <p:nvPr/>
          </p:nvSpPr>
          <p:spPr>
            <a:xfrm>
              <a:off x="4775203" y="5561537"/>
              <a:ext cx="4540885" cy="6350"/>
            </a:xfrm>
            <a:custGeom>
              <a:avLst/>
              <a:gdLst/>
              <a:ahLst/>
              <a:cxnLst/>
              <a:rect l="l" t="t" r="r" b="b"/>
              <a:pathLst>
                <a:path w="4540884" h="6350">
                  <a:moveTo>
                    <a:pt x="4540666" y="6027"/>
                  </a:moveTo>
                  <a:lnTo>
                    <a:pt x="0" y="6027"/>
                  </a:lnTo>
                  <a:lnTo>
                    <a:pt x="0" y="0"/>
                  </a:lnTo>
                  <a:lnTo>
                    <a:pt x="4540666" y="0"/>
                  </a:lnTo>
                  <a:lnTo>
                    <a:pt x="4540666" y="6027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11" name="object 211" descr=""/>
          <p:cNvGrpSpPr/>
          <p:nvPr/>
        </p:nvGrpSpPr>
        <p:grpSpPr>
          <a:xfrm>
            <a:off x="4775198" y="5712086"/>
            <a:ext cx="4540885" cy="6350"/>
            <a:chOff x="4775198" y="5712086"/>
            <a:chExt cx="4540885" cy="6350"/>
          </a:xfrm>
        </p:grpSpPr>
        <p:sp>
          <p:nvSpPr>
            <p:cNvPr id="212" name="object 212" descr=""/>
            <p:cNvSpPr/>
            <p:nvPr/>
          </p:nvSpPr>
          <p:spPr>
            <a:xfrm>
              <a:off x="4775198" y="5712088"/>
              <a:ext cx="4540885" cy="0"/>
            </a:xfrm>
            <a:custGeom>
              <a:avLst/>
              <a:gdLst/>
              <a:ahLst/>
              <a:cxnLst/>
              <a:rect l="l" t="t" r="r" b="b"/>
              <a:pathLst>
                <a:path w="4540884" h="0">
                  <a:moveTo>
                    <a:pt x="0" y="0"/>
                  </a:moveTo>
                  <a:lnTo>
                    <a:pt x="4540672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3" name="object 213" descr=""/>
            <p:cNvSpPr/>
            <p:nvPr/>
          </p:nvSpPr>
          <p:spPr>
            <a:xfrm>
              <a:off x="4775203" y="5712086"/>
              <a:ext cx="4540885" cy="6350"/>
            </a:xfrm>
            <a:custGeom>
              <a:avLst/>
              <a:gdLst/>
              <a:ahLst/>
              <a:cxnLst/>
              <a:rect l="l" t="t" r="r" b="b"/>
              <a:pathLst>
                <a:path w="4540884" h="6350">
                  <a:moveTo>
                    <a:pt x="4540666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4540666" y="0"/>
                  </a:lnTo>
                  <a:lnTo>
                    <a:pt x="4540666" y="6021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14" name="object 214" descr=""/>
          <p:cNvGrpSpPr/>
          <p:nvPr/>
        </p:nvGrpSpPr>
        <p:grpSpPr>
          <a:xfrm>
            <a:off x="4775198" y="5862634"/>
            <a:ext cx="4540885" cy="6350"/>
            <a:chOff x="4775198" y="5862634"/>
            <a:chExt cx="4540885" cy="6350"/>
          </a:xfrm>
        </p:grpSpPr>
        <p:sp>
          <p:nvSpPr>
            <p:cNvPr id="215" name="object 215" descr=""/>
            <p:cNvSpPr/>
            <p:nvPr/>
          </p:nvSpPr>
          <p:spPr>
            <a:xfrm>
              <a:off x="4775198" y="5862636"/>
              <a:ext cx="4540885" cy="0"/>
            </a:xfrm>
            <a:custGeom>
              <a:avLst/>
              <a:gdLst/>
              <a:ahLst/>
              <a:cxnLst/>
              <a:rect l="l" t="t" r="r" b="b"/>
              <a:pathLst>
                <a:path w="4540884" h="0">
                  <a:moveTo>
                    <a:pt x="0" y="0"/>
                  </a:moveTo>
                  <a:lnTo>
                    <a:pt x="4540672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6" name="object 216" descr=""/>
            <p:cNvSpPr/>
            <p:nvPr/>
          </p:nvSpPr>
          <p:spPr>
            <a:xfrm>
              <a:off x="4775203" y="5862634"/>
              <a:ext cx="4540885" cy="6350"/>
            </a:xfrm>
            <a:custGeom>
              <a:avLst/>
              <a:gdLst/>
              <a:ahLst/>
              <a:cxnLst/>
              <a:rect l="l" t="t" r="r" b="b"/>
              <a:pathLst>
                <a:path w="4540884" h="6350">
                  <a:moveTo>
                    <a:pt x="4540666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4540666" y="0"/>
                  </a:lnTo>
                  <a:lnTo>
                    <a:pt x="4540666" y="6021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17" name="object 217" descr=""/>
          <p:cNvGrpSpPr/>
          <p:nvPr/>
        </p:nvGrpSpPr>
        <p:grpSpPr>
          <a:xfrm>
            <a:off x="4775198" y="6013182"/>
            <a:ext cx="4540885" cy="6350"/>
            <a:chOff x="4775198" y="6013182"/>
            <a:chExt cx="4540885" cy="6350"/>
          </a:xfrm>
        </p:grpSpPr>
        <p:sp>
          <p:nvSpPr>
            <p:cNvPr id="218" name="object 218" descr=""/>
            <p:cNvSpPr/>
            <p:nvPr/>
          </p:nvSpPr>
          <p:spPr>
            <a:xfrm>
              <a:off x="4775198" y="6013185"/>
              <a:ext cx="4540885" cy="0"/>
            </a:xfrm>
            <a:custGeom>
              <a:avLst/>
              <a:gdLst/>
              <a:ahLst/>
              <a:cxnLst/>
              <a:rect l="l" t="t" r="r" b="b"/>
              <a:pathLst>
                <a:path w="4540884" h="0">
                  <a:moveTo>
                    <a:pt x="0" y="0"/>
                  </a:moveTo>
                  <a:lnTo>
                    <a:pt x="4540672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9" name="object 219" descr=""/>
            <p:cNvSpPr/>
            <p:nvPr/>
          </p:nvSpPr>
          <p:spPr>
            <a:xfrm>
              <a:off x="4775203" y="6013182"/>
              <a:ext cx="4540885" cy="6350"/>
            </a:xfrm>
            <a:custGeom>
              <a:avLst/>
              <a:gdLst/>
              <a:ahLst/>
              <a:cxnLst/>
              <a:rect l="l" t="t" r="r" b="b"/>
              <a:pathLst>
                <a:path w="4540884" h="6350">
                  <a:moveTo>
                    <a:pt x="4540666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4540666" y="0"/>
                  </a:lnTo>
                  <a:lnTo>
                    <a:pt x="4540666" y="6021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20" name="object 220" descr=""/>
          <p:cNvGrpSpPr/>
          <p:nvPr/>
        </p:nvGrpSpPr>
        <p:grpSpPr>
          <a:xfrm>
            <a:off x="4775198" y="6163733"/>
            <a:ext cx="4540885" cy="6350"/>
            <a:chOff x="4775198" y="6163733"/>
            <a:chExt cx="4540885" cy="6350"/>
          </a:xfrm>
        </p:grpSpPr>
        <p:sp>
          <p:nvSpPr>
            <p:cNvPr id="221" name="object 221" descr=""/>
            <p:cNvSpPr/>
            <p:nvPr/>
          </p:nvSpPr>
          <p:spPr>
            <a:xfrm>
              <a:off x="4775198" y="6163733"/>
              <a:ext cx="4540885" cy="0"/>
            </a:xfrm>
            <a:custGeom>
              <a:avLst/>
              <a:gdLst/>
              <a:ahLst/>
              <a:cxnLst/>
              <a:rect l="l" t="t" r="r" b="b"/>
              <a:pathLst>
                <a:path w="4540884" h="0">
                  <a:moveTo>
                    <a:pt x="0" y="0"/>
                  </a:moveTo>
                  <a:lnTo>
                    <a:pt x="4540672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2" name="object 222" descr=""/>
            <p:cNvSpPr/>
            <p:nvPr/>
          </p:nvSpPr>
          <p:spPr>
            <a:xfrm>
              <a:off x="4775203" y="6163737"/>
              <a:ext cx="4540885" cy="6350"/>
            </a:xfrm>
            <a:custGeom>
              <a:avLst/>
              <a:gdLst/>
              <a:ahLst/>
              <a:cxnLst/>
              <a:rect l="l" t="t" r="r" b="b"/>
              <a:pathLst>
                <a:path w="4540884" h="6350">
                  <a:moveTo>
                    <a:pt x="4540666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4540666" y="0"/>
                  </a:lnTo>
                  <a:lnTo>
                    <a:pt x="4540666" y="6021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23" name="object 223" descr=""/>
          <p:cNvGrpSpPr/>
          <p:nvPr/>
        </p:nvGrpSpPr>
        <p:grpSpPr>
          <a:xfrm>
            <a:off x="4775198" y="6314279"/>
            <a:ext cx="4540885" cy="6350"/>
            <a:chOff x="4775198" y="6314279"/>
            <a:chExt cx="4540885" cy="6350"/>
          </a:xfrm>
        </p:grpSpPr>
        <p:sp>
          <p:nvSpPr>
            <p:cNvPr id="224" name="object 224" descr=""/>
            <p:cNvSpPr/>
            <p:nvPr/>
          </p:nvSpPr>
          <p:spPr>
            <a:xfrm>
              <a:off x="4775198" y="6314281"/>
              <a:ext cx="4540885" cy="0"/>
            </a:xfrm>
            <a:custGeom>
              <a:avLst/>
              <a:gdLst/>
              <a:ahLst/>
              <a:cxnLst/>
              <a:rect l="l" t="t" r="r" b="b"/>
              <a:pathLst>
                <a:path w="4540884" h="0">
                  <a:moveTo>
                    <a:pt x="0" y="0"/>
                  </a:moveTo>
                  <a:lnTo>
                    <a:pt x="4540672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5" name="object 225" descr=""/>
            <p:cNvSpPr/>
            <p:nvPr/>
          </p:nvSpPr>
          <p:spPr>
            <a:xfrm>
              <a:off x="4775203" y="6314279"/>
              <a:ext cx="4540885" cy="6350"/>
            </a:xfrm>
            <a:custGeom>
              <a:avLst/>
              <a:gdLst/>
              <a:ahLst/>
              <a:cxnLst/>
              <a:rect l="l" t="t" r="r" b="b"/>
              <a:pathLst>
                <a:path w="4540884" h="6350">
                  <a:moveTo>
                    <a:pt x="4540666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4540666" y="0"/>
                  </a:lnTo>
                  <a:lnTo>
                    <a:pt x="4540666" y="6021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26" name="object 226" descr=""/>
          <p:cNvGrpSpPr/>
          <p:nvPr/>
        </p:nvGrpSpPr>
        <p:grpSpPr>
          <a:xfrm>
            <a:off x="4775198" y="6464827"/>
            <a:ext cx="4540885" cy="6350"/>
            <a:chOff x="4775198" y="6464827"/>
            <a:chExt cx="4540885" cy="6350"/>
          </a:xfrm>
        </p:grpSpPr>
        <p:sp>
          <p:nvSpPr>
            <p:cNvPr id="227" name="object 227" descr=""/>
            <p:cNvSpPr/>
            <p:nvPr/>
          </p:nvSpPr>
          <p:spPr>
            <a:xfrm>
              <a:off x="4775198" y="6464830"/>
              <a:ext cx="4540885" cy="0"/>
            </a:xfrm>
            <a:custGeom>
              <a:avLst/>
              <a:gdLst/>
              <a:ahLst/>
              <a:cxnLst/>
              <a:rect l="l" t="t" r="r" b="b"/>
              <a:pathLst>
                <a:path w="4540884" h="0">
                  <a:moveTo>
                    <a:pt x="0" y="0"/>
                  </a:moveTo>
                  <a:lnTo>
                    <a:pt x="4540672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8" name="object 228" descr=""/>
            <p:cNvSpPr/>
            <p:nvPr/>
          </p:nvSpPr>
          <p:spPr>
            <a:xfrm>
              <a:off x="4775203" y="6464827"/>
              <a:ext cx="4540885" cy="6350"/>
            </a:xfrm>
            <a:custGeom>
              <a:avLst/>
              <a:gdLst/>
              <a:ahLst/>
              <a:cxnLst/>
              <a:rect l="l" t="t" r="r" b="b"/>
              <a:pathLst>
                <a:path w="4540884" h="6350">
                  <a:moveTo>
                    <a:pt x="4540666" y="6021"/>
                  </a:moveTo>
                  <a:lnTo>
                    <a:pt x="0" y="6021"/>
                  </a:lnTo>
                  <a:lnTo>
                    <a:pt x="0" y="0"/>
                  </a:lnTo>
                  <a:lnTo>
                    <a:pt x="4540666" y="0"/>
                  </a:lnTo>
                  <a:lnTo>
                    <a:pt x="4540666" y="6021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9" name="object 229" descr=""/>
          <p:cNvSpPr txBox="1"/>
          <p:nvPr/>
        </p:nvSpPr>
        <p:spPr>
          <a:xfrm>
            <a:off x="380706" y="7186093"/>
            <a:ext cx="1250950" cy="124460"/>
          </a:xfrm>
          <a:prstGeom prst="rect">
            <a:avLst/>
          </a:prstGeom>
        </p:spPr>
        <p:txBody>
          <a:bodyPr wrap="square" lIns="0" tIns="38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700">
                <a:latin typeface="Arial"/>
                <a:cs typeface="Arial"/>
              </a:rPr>
              <a:t>Data</a:t>
            </a:r>
            <a:r>
              <a:rPr dirty="0" sz="700" spc="-10">
                <a:latin typeface="Arial"/>
                <a:cs typeface="Arial"/>
              </a:rPr>
              <a:t> </a:t>
            </a:r>
            <a:r>
              <a:rPr dirty="0" sz="700">
                <a:latin typeface="Arial"/>
                <a:cs typeface="Arial"/>
              </a:rPr>
              <a:t>Source:</a:t>
            </a:r>
            <a:r>
              <a:rPr dirty="0" sz="700" spc="-10">
                <a:latin typeface="Arial"/>
                <a:cs typeface="Arial"/>
              </a:rPr>
              <a:t> </a:t>
            </a:r>
            <a:r>
              <a:rPr dirty="0" sz="700">
                <a:latin typeface="Arial"/>
                <a:cs typeface="Arial"/>
              </a:rPr>
              <a:t>S&amp;P</a:t>
            </a:r>
            <a:r>
              <a:rPr dirty="0" sz="700" spc="-20">
                <a:latin typeface="Arial"/>
                <a:cs typeface="Arial"/>
              </a:rPr>
              <a:t> </a:t>
            </a:r>
            <a:r>
              <a:rPr dirty="0" sz="700">
                <a:latin typeface="Arial"/>
                <a:cs typeface="Arial"/>
              </a:rPr>
              <a:t>Global</a:t>
            </a:r>
            <a:r>
              <a:rPr dirty="0" sz="700" spc="-20">
                <a:latin typeface="Arial"/>
                <a:cs typeface="Arial"/>
              </a:rPr>
              <a:t> </a:t>
            </a:r>
            <a:r>
              <a:rPr dirty="0" sz="700" spc="-10">
                <a:latin typeface="Arial"/>
                <a:cs typeface="Arial"/>
              </a:rPr>
              <a:t>Ipreo</a:t>
            </a:r>
            <a:endParaRPr sz="700">
              <a:latin typeface="Arial"/>
              <a:cs typeface="Arial"/>
            </a:endParaRPr>
          </a:p>
        </p:txBody>
      </p:sp>
      <p:sp>
        <p:nvSpPr>
          <p:cNvPr id="230" name="object 23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r>
              <a:rPr dirty="0" spc="-25"/>
              <a:t>11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86547" y="7162990"/>
            <a:ext cx="402717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"/>
                <a:cs typeface="Arial"/>
              </a:rPr>
              <a:t>Source: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Audited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Financial</a:t>
            </a:r>
            <a:r>
              <a:rPr dirty="0" sz="800" spc="-4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Statements,</a:t>
            </a:r>
            <a:r>
              <a:rPr dirty="0" sz="800" spc="-4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6/30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balances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including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interest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(except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for</a:t>
            </a:r>
            <a:r>
              <a:rPr dirty="0" sz="800" spc="-3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2024)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1440226" y="3234492"/>
            <a:ext cx="5458460" cy="2762885"/>
            <a:chOff x="1440226" y="3234492"/>
            <a:chExt cx="5458460" cy="2762885"/>
          </a:xfrm>
        </p:grpSpPr>
        <p:sp>
          <p:nvSpPr>
            <p:cNvPr id="4" name="object 4" descr=""/>
            <p:cNvSpPr/>
            <p:nvPr/>
          </p:nvSpPr>
          <p:spPr>
            <a:xfrm>
              <a:off x="1500133" y="3240117"/>
              <a:ext cx="0" cy="2717800"/>
            </a:xfrm>
            <a:custGeom>
              <a:avLst/>
              <a:gdLst/>
              <a:ahLst/>
              <a:cxnLst/>
              <a:rect l="l" t="t" r="r" b="b"/>
              <a:pathLst>
                <a:path w="0" h="2717800">
                  <a:moveTo>
                    <a:pt x="0" y="2717620"/>
                  </a:moveTo>
                  <a:lnTo>
                    <a:pt x="1" y="0"/>
                  </a:lnTo>
                </a:path>
              </a:pathLst>
            </a:custGeom>
            <a:ln w="11226">
              <a:solidFill>
                <a:srgbClr val="6E6D6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58819" y="3240105"/>
              <a:ext cx="41910" cy="2717800"/>
            </a:xfrm>
            <a:custGeom>
              <a:avLst/>
              <a:gdLst/>
              <a:ahLst/>
              <a:cxnLst/>
              <a:rect l="l" t="t" r="r" b="b"/>
              <a:pathLst>
                <a:path w="41909" h="2717800">
                  <a:moveTo>
                    <a:pt x="0" y="2717620"/>
                  </a:moveTo>
                  <a:lnTo>
                    <a:pt x="41313" y="2717620"/>
                  </a:lnTo>
                </a:path>
                <a:path w="41909" h="2717800">
                  <a:moveTo>
                    <a:pt x="0" y="1810549"/>
                  </a:moveTo>
                  <a:lnTo>
                    <a:pt x="41313" y="1810549"/>
                  </a:lnTo>
                </a:path>
                <a:path w="41909" h="2717800">
                  <a:moveTo>
                    <a:pt x="0" y="905274"/>
                  </a:moveTo>
                  <a:lnTo>
                    <a:pt x="41313" y="905274"/>
                  </a:lnTo>
                </a:path>
                <a:path w="41909" h="2717800">
                  <a:moveTo>
                    <a:pt x="0" y="0"/>
                  </a:moveTo>
                  <a:lnTo>
                    <a:pt x="41313" y="0"/>
                  </a:lnTo>
                </a:path>
              </a:pathLst>
            </a:custGeom>
            <a:ln w="11226">
              <a:solidFill>
                <a:srgbClr val="6E6D6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500133" y="5957737"/>
              <a:ext cx="5338445" cy="40005"/>
            </a:xfrm>
            <a:custGeom>
              <a:avLst/>
              <a:gdLst/>
              <a:ahLst/>
              <a:cxnLst/>
              <a:rect l="l" t="t" r="r" b="b"/>
              <a:pathLst>
                <a:path w="5338445" h="40004">
                  <a:moveTo>
                    <a:pt x="0" y="0"/>
                  </a:moveTo>
                  <a:lnTo>
                    <a:pt x="5338374" y="1"/>
                  </a:lnTo>
                </a:path>
                <a:path w="5338445" h="40004">
                  <a:moveTo>
                    <a:pt x="0" y="0"/>
                  </a:moveTo>
                  <a:lnTo>
                    <a:pt x="0" y="39516"/>
                  </a:lnTo>
                </a:path>
                <a:path w="5338445" h="40004">
                  <a:moveTo>
                    <a:pt x="443667" y="0"/>
                  </a:moveTo>
                  <a:lnTo>
                    <a:pt x="443667" y="39516"/>
                  </a:lnTo>
                </a:path>
                <a:path w="5338445" h="40004">
                  <a:moveTo>
                    <a:pt x="889130" y="0"/>
                  </a:moveTo>
                  <a:lnTo>
                    <a:pt x="889130" y="39516"/>
                  </a:lnTo>
                </a:path>
                <a:path w="5338445" h="40004">
                  <a:moveTo>
                    <a:pt x="1334593" y="0"/>
                  </a:moveTo>
                  <a:lnTo>
                    <a:pt x="1334593" y="39516"/>
                  </a:lnTo>
                </a:path>
                <a:path w="5338445" h="40004">
                  <a:moveTo>
                    <a:pt x="1778260" y="0"/>
                  </a:moveTo>
                  <a:lnTo>
                    <a:pt x="1778260" y="39516"/>
                  </a:lnTo>
                </a:path>
                <a:path w="5338445" h="40004">
                  <a:moveTo>
                    <a:pt x="2223723" y="0"/>
                  </a:moveTo>
                  <a:lnTo>
                    <a:pt x="2223723" y="39516"/>
                  </a:lnTo>
                </a:path>
                <a:path w="5338445" h="40004">
                  <a:moveTo>
                    <a:pt x="2669187" y="0"/>
                  </a:moveTo>
                  <a:lnTo>
                    <a:pt x="2669187" y="39516"/>
                  </a:lnTo>
                </a:path>
                <a:path w="5338445" h="40004">
                  <a:moveTo>
                    <a:pt x="3112854" y="0"/>
                  </a:moveTo>
                  <a:lnTo>
                    <a:pt x="3112854" y="39516"/>
                  </a:lnTo>
                </a:path>
                <a:path w="5338445" h="40004">
                  <a:moveTo>
                    <a:pt x="3558317" y="0"/>
                  </a:moveTo>
                  <a:lnTo>
                    <a:pt x="3558317" y="39516"/>
                  </a:lnTo>
                </a:path>
                <a:path w="5338445" h="40004">
                  <a:moveTo>
                    <a:pt x="4003780" y="0"/>
                  </a:moveTo>
                  <a:lnTo>
                    <a:pt x="4003780" y="39516"/>
                  </a:lnTo>
                </a:path>
                <a:path w="5338445" h="40004">
                  <a:moveTo>
                    <a:pt x="4447447" y="0"/>
                  </a:moveTo>
                  <a:lnTo>
                    <a:pt x="4447447" y="39516"/>
                  </a:lnTo>
                </a:path>
                <a:path w="5338445" h="40004">
                  <a:moveTo>
                    <a:pt x="4892911" y="0"/>
                  </a:moveTo>
                  <a:lnTo>
                    <a:pt x="4892911" y="39516"/>
                  </a:lnTo>
                </a:path>
                <a:path w="5338445" h="40004">
                  <a:moveTo>
                    <a:pt x="5338374" y="0"/>
                  </a:moveTo>
                  <a:lnTo>
                    <a:pt x="5338374" y="39516"/>
                  </a:lnTo>
                </a:path>
              </a:pathLst>
            </a:custGeom>
            <a:ln w="11226">
              <a:solidFill>
                <a:srgbClr val="6E6D6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499234" y="3517616"/>
              <a:ext cx="5338445" cy="1837689"/>
            </a:xfrm>
            <a:custGeom>
              <a:avLst/>
              <a:gdLst/>
              <a:ahLst/>
              <a:cxnLst/>
              <a:rect l="l" t="t" r="r" b="b"/>
              <a:pathLst>
                <a:path w="5338445" h="1837689">
                  <a:moveTo>
                    <a:pt x="0" y="0"/>
                  </a:moveTo>
                  <a:lnTo>
                    <a:pt x="445465" y="842413"/>
                  </a:lnTo>
                  <a:lnTo>
                    <a:pt x="889134" y="1032810"/>
                  </a:lnTo>
                  <a:lnTo>
                    <a:pt x="1334599" y="1431564"/>
                  </a:lnTo>
                  <a:lnTo>
                    <a:pt x="1780064" y="1600406"/>
                  </a:lnTo>
                  <a:lnTo>
                    <a:pt x="2223733" y="1837503"/>
                  </a:lnTo>
                  <a:lnTo>
                    <a:pt x="2669198" y="1794394"/>
                  </a:lnTo>
                  <a:lnTo>
                    <a:pt x="3114664" y="1526762"/>
                  </a:lnTo>
                  <a:lnTo>
                    <a:pt x="3558333" y="1295053"/>
                  </a:lnTo>
                  <a:lnTo>
                    <a:pt x="4003798" y="1586036"/>
                  </a:lnTo>
                  <a:lnTo>
                    <a:pt x="4449263" y="1661476"/>
                  </a:lnTo>
                  <a:lnTo>
                    <a:pt x="4892932" y="1706381"/>
                  </a:lnTo>
                  <a:lnTo>
                    <a:pt x="5338397" y="1774636"/>
                  </a:lnTo>
                </a:path>
              </a:pathLst>
            </a:custGeom>
            <a:ln w="29936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40226" y="3457376"/>
              <a:ext cx="119741" cy="119741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85691" y="4299787"/>
              <a:ext cx="119741" cy="119741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329360" y="4490182"/>
              <a:ext cx="119741" cy="119741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74825" y="4888936"/>
              <a:ext cx="119741" cy="119741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220289" y="5057778"/>
              <a:ext cx="119741" cy="119741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63958" y="5294874"/>
              <a:ext cx="119741" cy="119741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09424" y="5251765"/>
              <a:ext cx="119741" cy="119741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54889" y="4984133"/>
              <a:ext cx="119741" cy="119741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998559" y="4752425"/>
              <a:ext cx="119741" cy="119741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44024" y="5043407"/>
              <a:ext cx="119741" cy="119741"/>
            </a:xfrm>
            <a:prstGeom prst="rect">
              <a:avLst/>
            </a:prstGeom>
          </p:spPr>
        </p:pic>
        <p:pic>
          <p:nvPicPr>
            <p:cNvPr id="18" name="object 1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889489" y="5118847"/>
              <a:ext cx="119741" cy="119741"/>
            </a:xfrm>
            <a:prstGeom prst="rect">
              <a:avLst/>
            </a:prstGeom>
          </p:spPr>
        </p:pic>
        <p:pic>
          <p:nvPicPr>
            <p:cNvPr id="19" name="object 1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33160" y="5163751"/>
              <a:ext cx="119741" cy="119741"/>
            </a:xfrm>
            <a:prstGeom prst="rect">
              <a:avLst/>
            </a:prstGeom>
          </p:spPr>
        </p:pic>
        <p:pic>
          <p:nvPicPr>
            <p:cNvPr id="20" name="object 2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78626" y="5232006"/>
              <a:ext cx="119741" cy="119741"/>
            </a:xfrm>
            <a:prstGeom prst="rect">
              <a:avLst/>
            </a:prstGeom>
          </p:spPr>
        </p:pic>
      </p:grpSp>
      <p:sp>
        <p:nvSpPr>
          <p:cNvPr id="21" name="object 21" descr=""/>
          <p:cNvSpPr txBox="1"/>
          <p:nvPr/>
        </p:nvSpPr>
        <p:spPr>
          <a:xfrm>
            <a:off x="2874529" y="4772463"/>
            <a:ext cx="252095" cy="1873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50" spc="-25">
                <a:latin typeface="Arial"/>
                <a:cs typeface="Arial"/>
              </a:rPr>
              <a:t>723</a:t>
            </a:r>
            <a:endParaRPr sz="1050">
              <a:latin typeface="Arial"/>
              <a:cs typeface="Arial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3301477" y="4927795"/>
            <a:ext cx="252095" cy="1873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50" spc="-25">
                <a:latin typeface="Arial"/>
                <a:cs typeface="Arial"/>
              </a:rPr>
              <a:t>685</a:t>
            </a:r>
            <a:endParaRPr sz="1050">
              <a:latin typeface="Arial"/>
              <a:cs typeface="Arial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700496" y="5149207"/>
            <a:ext cx="252095" cy="1873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50" spc="-25">
                <a:latin typeface="Arial"/>
                <a:cs typeface="Arial"/>
              </a:rPr>
              <a:t>633</a:t>
            </a:r>
            <a:endParaRPr sz="105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4015380" y="5047220"/>
            <a:ext cx="252095" cy="1873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50" spc="-25">
                <a:latin typeface="Arial"/>
                <a:cs typeface="Arial"/>
              </a:rPr>
              <a:t>642</a:t>
            </a:r>
            <a:endParaRPr sz="1050">
              <a:latin typeface="Arial"/>
              <a:cs typeface="Arial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4443982" y="4823429"/>
            <a:ext cx="252095" cy="1873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50" spc="-25">
                <a:latin typeface="Arial"/>
                <a:cs typeface="Arial"/>
              </a:rPr>
              <a:t>702</a:t>
            </a:r>
            <a:endParaRPr sz="1050">
              <a:latin typeface="Arial"/>
              <a:cs typeface="Arial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5088973" y="4606292"/>
            <a:ext cx="252095" cy="1873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50" spc="-25">
                <a:latin typeface="Arial"/>
                <a:cs typeface="Arial"/>
              </a:rPr>
              <a:t>753</a:t>
            </a:r>
            <a:endParaRPr sz="1050">
              <a:latin typeface="Arial"/>
              <a:cs typeface="Arial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5486558" y="4896816"/>
            <a:ext cx="252095" cy="1873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50" spc="-25">
                <a:latin typeface="Arial"/>
                <a:cs typeface="Arial"/>
              </a:rPr>
              <a:t>689</a:t>
            </a:r>
            <a:endParaRPr sz="1050">
              <a:latin typeface="Arial"/>
              <a:cs typeface="Arial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5896444" y="4957789"/>
            <a:ext cx="252095" cy="1873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50" spc="-25">
                <a:latin typeface="Arial"/>
                <a:cs typeface="Arial"/>
              </a:rPr>
              <a:t>672</a:t>
            </a:r>
            <a:endParaRPr sz="1050">
              <a:latin typeface="Arial"/>
              <a:cs typeface="Arial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6260778" y="5018631"/>
            <a:ext cx="252095" cy="1873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50" spc="-25">
                <a:latin typeface="Arial"/>
                <a:cs typeface="Arial"/>
              </a:rPr>
              <a:t>662</a:t>
            </a:r>
            <a:endParaRPr sz="1050">
              <a:latin typeface="Arial"/>
              <a:cs typeface="Arial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6600404" y="5085313"/>
            <a:ext cx="252095" cy="1873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50" spc="-25">
                <a:latin typeface="Arial"/>
                <a:cs typeface="Arial"/>
              </a:rPr>
              <a:t>647</a:t>
            </a:r>
            <a:endParaRPr sz="1050">
              <a:latin typeface="Arial"/>
              <a:cs typeface="Arial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146155" y="4040968"/>
            <a:ext cx="1459865" cy="489584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ts val="1080"/>
              </a:lnSpc>
              <a:spcBef>
                <a:spcPts val="110"/>
              </a:spcBef>
            </a:pPr>
            <a:r>
              <a:rPr dirty="0" sz="1050" spc="-25">
                <a:latin typeface="Arial"/>
                <a:cs typeface="Arial"/>
              </a:rPr>
              <a:t>900</a:t>
            </a:r>
            <a:endParaRPr sz="1050">
              <a:latin typeface="Arial"/>
              <a:cs typeface="Arial"/>
            </a:endParaRPr>
          </a:p>
          <a:p>
            <a:pPr marL="803275">
              <a:lnSpc>
                <a:spcPts val="1080"/>
              </a:lnSpc>
            </a:pPr>
            <a:r>
              <a:rPr dirty="0" sz="1050" spc="-25">
                <a:latin typeface="Arial"/>
                <a:cs typeface="Arial"/>
              </a:rPr>
              <a:t>852</a:t>
            </a:r>
            <a:endParaRPr sz="1050">
              <a:latin typeface="Arial"/>
              <a:cs typeface="Arial"/>
            </a:endParaRPr>
          </a:p>
          <a:p>
            <a:pPr marL="1219835">
              <a:lnSpc>
                <a:spcPct val="100000"/>
              </a:lnSpc>
              <a:spcBef>
                <a:spcPts val="219"/>
              </a:spcBef>
            </a:pPr>
            <a:r>
              <a:rPr dirty="0" sz="1050" spc="-25">
                <a:latin typeface="Arial"/>
                <a:cs typeface="Arial"/>
              </a:rPr>
              <a:t>811</a:t>
            </a:r>
            <a:endParaRPr sz="1050">
              <a:latin typeface="Arial"/>
              <a:cs typeface="Arial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1033815" y="3134949"/>
            <a:ext cx="880110" cy="33401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ts val="1205"/>
              </a:lnSpc>
              <a:spcBef>
                <a:spcPts val="110"/>
              </a:spcBef>
            </a:pPr>
            <a:r>
              <a:rPr dirty="0" sz="1050" spc="-10">
                <a:latin typeface="Arial"/>
                <a:cs typeface="Arial"/>
              </a:rPr>
              <a:t>1,100</a:t>
            </a:r>
            <a:endParaRPr sz="1050">
              <a:latin typeface="Arial"/>
              <a:cs typeface="Arial"/>
            </a:endParaRPr>
          </a:p>
          <a:p>
            <a:pPr marL="527685">
              <a:lnSpc>
                <a:spcPts val="1205"/>
              </a:lnSpc>
            </a:pPr>
            <a:r>
              <a:rPr dirty="0" sz="1050" spc="-20">
                <a:latin typeface="Arial"/>
                <a:cs typeface="Arial"/>
              </a:rPr>
              <a:t>1,038</a:t>
            </a:r>
            <a:endParaRPr sz="1050">
              <a:latin typeface="Arial"/>
              <a:cs typeface="Arial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1146155" y="5853005"/>
            <a:ext cx="248285" cy="1873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50" spc="-25">
                <a:latin typeface="Arial"/>
                <a:cs typeface="Arial"/>
              </a:rPr>
              <a:t>500</a:t>
            </a:r>
            <a:endParaRPr sz="1050">
              <a:latin typeface="Arial"/>
              <a:cs typeface="Arial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1146155" y="4946986"/>
            <a:ext cx="248285" cy="1873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50" spc="-25">
                <a:latin typeface="Arial"/>
                <a:cs typeface="Arial"/>
              </a:rPr>
              <a:t>700</a:t>
            </a:r>
            <a:endParaRPr sz="1050">
              <a:latin typeface="Arial"/>
              <a:cs typeface="Arial"/>
            </a:endParaRPr>
          </a:p>
        </p:txBody>
      </p:sp>
      <p:sp>
        <p:nvSpPr>
          <p:cNvPr id="35" name="object 35" descr=""/>
          <p:cNvSpPr/>
          <p:nvPr/>
        </p:nvSpPr>
        <p:spPr>
          <a:xfrm>
            <a:off x="1233911" y="6073460"/>
            <a:ext cx="284480" cy="226060"/>
          </a:xfrm>
          <a:custGeom>
            <a:avLst/>
            <a:gdLst/>
            <a:ahLst/>
            <a:cxnLst/>
            <a:rect l="l" t="t" r="r" b="b"/>
            <a:pathLst>
              <a:path w="284480" h="226060">
                <a:moveTo>
                  <a:pt x="16091" y="160443"/>
                </a:moveTo>
                <a:lnTo>
                  <a:pt x="5109" y="165833"/>
                </a:lnTo>
                <a:lnTo>
                  <a:pt x="1174" y="158026"/>
                </a:lnTo>
                <a:lnTo>
                  <a:pt x="1005" y="157692"/>
                </a:lnTo>
                <a:lnTo>
                  <a:pt x="24729" y="120684"/>
                </a:lnTo>
                <a:lnTo>
                  <a:pt x="32299" y="118979"/>
                </a:lnTo>
                <a:lnTo>
                  <a:pt x="42586" y="121084"/>
                </a:lnTo>
                <a:lnTo>
                  <a:pt x="17020" y="137060"/>
                </a:lnTo>
                <a:lnTo>
                  <a:pt x="14229" y="140703"/>
                </a:lnTo>
                <a:lnTo>
                  <a:pt x="14090" y="140790"/>
                </a:lnTo>
                <a:lnTo>
                  <a:pt x="11881" y="150353"/>
                </a:lnTo>
                <a:lnTo>
                  <a:pt x="12922" y="155287"/>
                </a:lnTo>
                <a:lnTo>
                  <a:pt x="16091" y="160443"/>
                </a:lnTo>
                <a:close/>
              </a:path>
              <a:path w="284480" h="226060">
                <a:moveTo>
                  <a:pt x="93799" y="191700"/>
                </a:moveTo>
                <a:lnTo>
                  <a:pt x="39743" y="225477"/>
                </a:lnTo>
                <a:lnTo>
                  <a:pt x="38159" y="223108"/>
                </a:lnTo>
                <a:lnTo>
                  <a:pt x="37098" y="220539"/>
                </a:lnTo>
                <a:lnTo>
                  <a:pt x="36558" y="217773"/>
                </a:lnTo>
                <a:lnTo>
                  <a:pt x="35634" y="213231"/>
                </a:lnTo>
                <a:lnTo>
                  <a:pt x="35571" y="208228"/>
                </a:lnTo>
                <a:lnTo>
                  <a:pt x="37172" y="197300"/>
                </a:lnTo>
                <a:lnTo>
                  <a:pt x="38970" y="190436"/>
                </a:lnTo>
                <a:lnTo>
                  <a:pt x="41770" y="182172"/>
                </a:lnTo>
                <a:lnTo>
                  <a:pt x="44657" y="173162"/>
                </a:lnTo>
                <a:lnTo>
                  <a:pt x="46819" y="165395"/>
                </a:lnTo>
                <a:lnTo>
                  <a:pt x="48255" y="158871"/>
                </a:lnTo>
                <a:lnTo>
                  <a:pt x="48965" y="153592"/>
                </a:lnTo>
                <a:lnTo>
                  <a:pt x="49428" y="147383"/>
                </a:lnTo>
                <a:lnTo>
                  <a:pt x="48475" y="142381"/>
                </a:lnTo>
                <a:lnTo>
                  <a:pt x="43618" y="134607"/>
                </a:lnTo>
                <a:lnTo>
                  <a:pt x="40098" y="132141"/>
                </a:lnTo>
                <a:lnTo>
                  <a:pt x="30992" y="130229"/>
                </a:lnTo>
                <a:lnTo>
                  <a:pt x="26428" y="131181"/>
                </a:lnTo>
                <a:lnTo>
                  <a:pt x="42586" y="121084"/>
                </a:lnTo>
                <a:lnTo>
                  <a:pt x="61222" y="147266"/>
                </a:lnTo>
                <a:lnTo>
                  <a:pt x="61081" y="151982"/>
                </a:lnTo>
                <a:lnTo>
                  <a:pt x="59239" y="162854"/>
                </a:lnTo>
                <a:lnTo>
                  <a:pt x="57076" y="170876"/>
                </a:lnTo>
                <a:lnTo>
                  <a:pt x="50808" y="190304"/>
                </a:lnTo>
                <a:lnTo>
                  <a:pt x="49084" y="196151"/>
                </a:lnTo>
                <a:lnTo>
                  <a:pt x="47918" y="201898"/>
                </a:lnTo>
                <a:lnTo>
                  <a:pt x="47637" y="204594"/>
                </a:lnTo>
                <a:lnTo>
                  <a:pt x="47659" y="207113"/>
                </a:lnTo>
                <a:lnTo>
                  <a:pt x="87769" y="182050"/>
                </a:lnTo>
                <a:lnTo>
                  <a:pt x="93799" y="191700"/>
                </a:lnTo>
                <a:close/>
              </a:path>
              <a:path w="284480" h="226060">
                <a:moveTo>
                  <a:pt x="138529" y="165690"/>
                </a:moveTo>
                <a:lnTo>
                  <a:pt x="124658" y="174358"/>
                </a:lnTo>
                <a:lnTo>
                  <a:pt x="116700" y="175401"/>
                </a:lnTo>
                <a:lnTo>
                  <a:pt x="108668" y="172560"/>
                </a:lnTo>
                <a:lnTo>
                  <a:pt x="79802" y="144367"/>
                </a:lnTo>
                <a:lnTo>
                  <a:pt x="68291" y="119463"/>
                </a:lnTo>
                <a:lnTo>
                  <a:pt x="68199" y="119156"/>
                </a:lnTo>
                <a:lnTo>
                  <a:pt x="66506" y="112020"/>
                </a:lnTo>
                <a:lnTo>
                  <a:pt x="66621" y="105625"/>
                </a:lnTo>
                <a:lnTo>
                  <a:pt x="70471" y="94326"/>
                </a:lnTo>
                <a:lnTo>
                  <a:pt x="74408" y="89642"/>
                </a:lnTo>
                <a:lnTo>
                  <a:pt x="84747" y="83182"/>
                </a:lnTo>
                <a:lnTo>
                  <a:pt x="89148" y="81660"/>
                </a:lnTo>
                <a:lnTo>
                  <a:pt x="97976" y="81056"/>
                </a:lnTo>
                <a:lnTo>
                  <a:pt x="102301" y="81897"/>
                </a:lnTo>
                <a:lnTo>
                  <a:pt x="104017" y="82699"/>
                </a:lnTo>
                <a:lnTo>
                  <a:pt x="80830" y="97187"/>
                </a:lnTo>
                <a:lnTo>
                  <a:pt x="78368" y="101439"/>
                </a:lnTo>
                <a:lnTo>
                  <a:pt x="90122" y="137919"/>
                </a:lnTo>
                <a:lnTo>
                  <a:pt x="117493" y="164252"/>
                </a:lnTo>
                <a:lnTo>
                  <a:pt x="122771" y="164057"/>
                </a:lnTo>
                <a:lnTo>
                  <a:pt x="146311" y="149348"/>
                </a:lnTo>
                <a:lnTo>
                  <a:pt x="146306" y="149647"/>
                </a:lnTo>
                <a:lnTo>
                  <a:pt x="142479" y="160985"/>
                </a:lnTo>
                <a:lnTo>
                  <a:pt x="138529" y="165690"/>
                </a:lnTo>
                <a:close/>
              </a:path>
              <a:path w="284480" h="226060">
                <a:moveTo>
                  <a:pt x="146311" y="149348"/>
                </a:moveTo>
                <a:lnTo>
                  <a:pt x="131994" y="158294"/>
                </a:lnTo>
                <a:lnTo>
                  <a:pt x="134477" y="153640"/>
                </a:lnTo>
                <a:lnTo>
                  <a:pt x="134831" y="147215"/>
                </a:lnTo>
                <a:lnTo>
                  <a:pt x="118282" y="110732"/>
                </a:lnTo>
                <a:lnTo>
                  <a:pt x="95424" y="91144"/>
                </a:lnTo>
                <a:lnTo>
                  <a:pt x="90127" y="91378"/>
                </a:lnTo>
                <a:lnTo>
                  <a:pt x="104017" y="82699"/>
                </a:lnTo>
                <a:lnTo>
                  <a:pt x="133132" y="111044"/>
                </a:lnTo>
                <a:lnTo>
                  <a:pt x="146406" y="143252"/>
                </a:lnTo>
                <a:lnTo>
                  <a:pt x="146311" y="149348"/>
                </a:lnTo>
                <a:close/>
              </a:path>
              <a:path w="284480" h="226060">
                <a:moveTo>
                  <a:pt x="142740" y="88985"/>
                </a:moveTo>
                <a:lnTo>
                  <a:pt x="136617" y="79186"/>
                </a:lnTo>
                <a:lnTo>
                  <a:pt x="136814" y="79063"/>
                </a:lnTo>
                <a:lnTo>
                  <a:pt x="140641" y="73128"/>
                </a:lnTo>
                <a:lnTo>
                  <a:pt x="143551" y="66864"/>
                </a:lnTo>
                <a:lnTo>
                  <a:pt x="147262" y="54099"/>
                </a:lnTo>
                <a:lnTo>
                  <a:pt x="147960" y="48597"/>
                </a:lnTo>
                <a:lnTo>
                  <a:pt x="147500" y="43970"/>
                </a:lnTo>
                <a:lnTo>
                  <a:pt x="153971" y="39927"/>
                </a:lnTo>
                <a:lnTo>
                  <a:pt x="165300" y="58057"/>
                </a:lnTo>
                <a:lnTo>
                  <a:pt x="155259" y="64331"/>
                </a:lnTo>
                <a:lnTo>
                  <a:pt x="154282" y="68148"/>
                </a:lnTo>
                <a:lnTo>
                  <a:pt x="152552" y="72433"/>
                </a:lnTo>
                <a:lnTo>
                  <a:pt x="147587" y="81950"/>
                </a:lnTo>
                <a:lnTo>
                  <a:pt x="145144" y="85880"/>
                </a:lnTo>
                <a:lnTo>
                  <a:pt x="142740" y="88985"/>
                </a:lnTo>
                <a:close/>
              </a:path>
              <a:path w="284480" h="226060">
                <a:moveTo>
                  <a:pt x="205282" y="122039"/>
                </a:moveTo>
                <a:lnTo>
                  <a:pt x="195240" y="128314"/>
                </a:lnTo>
                <a:lnTo>
                  <a:pt x="155259" y="64331"/>
                </a:lnTo>
                <a:lnTo>
                  <a:pt x="165300" y="58057"/>
                </a:lnTo>
                <a:lnTo>
                  <a:pt x="205282" y="122039"/>
                </a:lnTo>
                <a:close/>
              </a:path>
              <a:path w="284480" h="226060">
                <a:moveTo>
                  <a:pt x="206502" y="41463"/>
                </a:moveTo>
                <a:lnTo>
                  <a:pt x="195520" y="46853"/>
                </a:lnTo>
                <a:lnTo>
                  <a:pt x="191584" y="39047"/>
                </a:lnTo>
                <a:lnTo>
                  <a:pt x="191416" y="38713"/>
                </a:lnTo>
                <a:lnTo>
                  <a:pt x="190410" y="31185"/>
                </a:lnTo>
                <a:lnTo>
                  <a:pt x="194589" y="17353"/>
                </a:lnTo>
                <a:lnTo>
                  <a:pt x="199520" y="11465"/>
                </a:lnTo>
                <a:lnTo>
                  <a:pt x="215140" y="1705"/>
                </a:lnTo>
                <a:lnTo>
                  <a:pt x="222710" y="0"/>
                </a:lnTo>
                <a:lnTo>
                  <a:pt x="232997" y="2105"/>
                </a:lnTo>
                <a:lnTo>
                  <a:pt x="207431" y="18080"/>
                </a:lnTo>
                <a:lnTo>
                  <a:pt x="204640" y="21724"/>
                </a:lnTo>
                <a:lnTo>
                  <a:pt x="204501" y="21811"/>
                </a:lnTo>
                <a:lnTo>
                  <a:pt x="202292" y="31373"/>
                </a:lnTo>
                <a:lnTo>
                  <a:pt x="203333" y="36308"/>
                </a:lnTo>
                <a:lnTo>
                  <a:pt x="206502" y="41463"/>
                </a:lnTo>
                <a:close/>
              </a:path>
              <a:path w="284480" h="226060">
                <a:moveTo>
                  <a:pt x="284209" y="72721"/>
                </a:moveTo>
                <a:lnTo>
                  <a:pt x="230154" y="106498"/>
                </a:lnTo>
                <a:lnTo>
                  <a:pt x="228570" y="104128"/>
                </a:lnTo>
                <a:lnTo>
                  <a:pt x="227509" y="101559"/>
                </a:lnTo>
                <a:lnTo>
                  <a:pt x="226969" y="98794"/>
                </a:lnTo>
                <a:lnTo>
                  <a:pt x="226045" y="94252"/>
                </a:lnTo>
                <a:lnTo>
                  <a:pt x="225982" y="89248"/>
                </a:lnTo>
                <a:lnTo>
                  <a:pt x="227583" y="78321"/>
                </a:lnTo>
                <a:lnTo>
                  <a:pt x="229381" y="71457"/>
                </a:lnTo>
                <a:lnTo>
                  <a:pt x="232181" y="63193"/>
                </a:lnTo>
                <a:lnTo>
                  <a:pt x="235068" y="54182"/>
                </a:lnTo>
                <a:lnTo>
                  <a:pt x="237230" y="46415"/>
                </a:lnTo>
                <a:lnTo>
                  <a:pt x="238666" y="39892"/>
                </a:lnTo>
                <a:lnTo>
                  <a:pt x="239376" y="34612"/>
                </a:lnTo>
                <a:lnTo>
                  <a:pt x="239839" y="28404"/>
                </a:lnTo>
                <a:lnTo>
                  <a:pt x="238886" y="23401"/>
                </a:lnTo>
                <a:lnTo>
                  <a:pt x="234028" y="15628"/>
                </a:lnTo>
                <a:lnTo>
                  <a:pt x="230509" y="13161"/>
                </a:lnTo>
                <a:lnTo>
                  <a:pt x="221403" y="11249"/>
                </a:lnTo>
                <a:lnTo>
                  <a:pt x="216839" y="12202"/>
                </a:lnTo>
                <a:lnTo>
                  <a:pt x="232997" y="2105"/>
                </a:lnTo>
                <a:lnTo>
                  <a:pt x="251633" y="28286"/>
                </a:lnTo>
                <a:lnTo>
                  <a:pt x="251492" y="33002"/>
                </a:lnTo>
                <a:lnTo>
                  <a:pt x="249650" y="43875"/>
                </a:lnTo>
                <a:lnTo>
                  <a:pt x="247487" y="51896"/>
                </a:lnTo>
                <a:lnTo>
                  <a:pt x="241219" y="71325"/>
                </a:lnTo>
                <a:lnTo>
                  <a:pt x="239495" y="77172"/>
                </a:lnTo>
                <a:lnTo>
                  <a:pt x="238329" y="82918"/>
                </a:lnTo>
                <a:lnTo>
                  <a:pt x="238048" y="85614"/>
                </a:lnTo>
                <a:lnTo>
                  <a:pt x="238070" y="88134"/>
                </a:lnTo>
                <a:lnTo>
                  <a:pt x="278179" y="63071"/>
                </a:lnTo>
                <a:lnTo>
                  <a:pt x="284209" y="727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object 36" descr=""/>
          <p:cNvSpPr/>
          <p:nvPr/>
        </p:nvSpPr>
        <p:spPr>
          <a:xfrm>
            <a:off x="1678774" y="6075748"/>
            <a:ext cx="275590" cy="223520"/>
          </a:xfrm>
          <a:custGeom>
            <a:avLst/>
            <a:gdLst/>
            <a:ahLst/>
            <a:cxnLst/>
            <a:rect l="l" t="t" r="r" b="b"/>
            <a:pathLst>
              <a:path w="275589" h="223520">
                <a:moveTo>
                  <a:pt x="16091" y="158154"/>
                </a:moveTo>
                <a:lnTo>
                  <a:pt x="5109" y="163544"/>
                </a:lnTo>
                <a:lnTo>
                  <a:pt x="1174" y="155737"/>
                </a:lnTo>
                <a:lnTo>
                  <a:pt x="1005" y="155404"/>
                </a:lnTo>
                <a:lnTo>
                  <a:pt x="24729" y="118396"/>
                </a:lnTo>
                <a:lnTo>
                  <a:pt x="32299" y="116690"/>
                </a:lnTo>
                <a:lnTo>
                  <a:pt x="42586" y="118796"/>
                </a:lnTo>
                <a:lnTo>
                  <a:pt x="17020" y="134771"/>
                </a:lnTo>
                <a:lnTo>
                  <a:pt x="14229" y="138415"/>
                </a:lnTo>
                <a:lnTo>
                  <a:pt x="14090" y="138502"/>
                </a:lnTo>
                <a:lnTo>
                  <a:pt x="11881" y="148064"/>
                </a:lnTo>
                <a:lnTo>
                  <a:pt x="12922" y="152999"/>
                </a:lnTo>
                <a:lnTo>
                  <a:pt x="16091" y="158154"/>
                </a:lnTo>
                <a:close/>
              </a:path>
              <a:path w="275589" h="223520">
                <a:moveTo>
                  <a:pt x="93799" y="189412"/>
                </a:moveTo>
                <a:lnTo>
                  <a:pt x="39743" y="223189"/>
                </a:lnTo>
                <a:lnTo>
                  <a:pt x="38159" y="220819"/>
                </a:lnTo>
                <a:lnTo>
                  <a:pt x="37098" y="218250"/>
                </a:lnTo>
                <a:lnTo>
                  <a:pt x="36558" y="215485"/>
                </a:lnTo>
                <a:lnTo>
                  <a:pt x="35634" y="210943"/>
                </a:lnTo>
                <a:lnTo>
                  <a:pt x="35571" y="205939"/>
                </a:lnTo>
                <a:lnTo>
                  <a:pt x="37172" y="195012"/>
                </a:lnTo>
                <a:lnTo>
                  <a:pt x="38970" y="188148"/>
                </a:lnTo>
                <a:lnTo>
                  <a:pt x="41770" y="179884"/>
                </a:lnTo>
                <a:lnTo>
                  <a:pt x="44657" y="170873"/>
                </a:lnTo>
                <a:lnTo>
                  <a:pt x="46819" y="163106"/>
                </a:lnTo>
                <a:lnTo>
                  <a:pt x="48255" y="156583"/>
                </a:lnTo>
                <a:lnTo>
                  <a:pt x="48965" y="151303"/>
                </a:lnTo>
                <a:lnTo>
                  <a:pt x="49428" y="145095"/>
                </a:lnTo>
                <a:lnTo>
                  <a:pt x="48475" y="140092"/>
                </a:lnTo>
                <a:lnTo>
                  <a:pt x="43618" y="132319"/>
                </a:lnTo>
                <a:lnTo>
                  <a:pt x="40098" y="129852"/>
                </a:lnTo>
                <a:lnTo>
                  <a:pt x="30992" y="127940"/>
                </a:lnTo>
                <a:lnTo>
                  <a:pt x="26428" y="128893"/>
                </a:lnTo>
                <a:lnTo>
                  <a:pt x="42586" y="118796"/>
                </a:lnTo>
                <a:lnTo>
                  <a:pt x="61222" y="144977"/>
                </a:lnTo>
                <a:lnTo>
                  <a:pt x="61081" y="149693"/>
                </a:lnTo>
                <a:lnTo>
                  <a:pt x="59239" y="160566"/>
                </a:lnTo>
                <a:lnTo>
                  <a:pt x="57076" y="168587"/>
                </a:lnTo>
                <a:lnTo>
                  <a:pt x="50808" y="188016"/>
                </a:lnTo>
                <a:lnTo>
                  <a:pt x="49084" y="193863"/>
                </a:lnTo>
                <a:lnTo>
                  <a:pt x="47918" y="199609"/>
                </a:lnTo>
                <a:lnTo>
                  <a:pt x="47637" y="202305"/>
                </a:lnTo>
                <a:lnTo>
                  <a:pt x="47659" y="204825"/>
                </a:lnTo>
                <a:lnTo>
                  <a:pt x="87769" y="179762"/>
                </a:lnTo>
                <a:lnTo>
                  <a:pt x="93799" y="189412"/>
                </a:lnTo>
                <a:close/>
              </a:path>
              <a:path w="275589" h="223520">
                <a:moveTo>
                  <a:pt x="138529" y="163402"/>
                </a:moveTo>
                <a:lnTo>
                  <a:pt x="124658" y="172069"/>
                </a:lnTo>
                <a:lnTo>
                  <a:pt x="116700" y="173113"/>
                </a:lnTo>
                <a:lnTo>
                  <a:pt x="108668" y="170272"/>
                </a:lnTo>
                <a:lnTo>
                  <a:pt x="79802" y="142079"/>
                </a:lnTo>
                <a:lnTo>
                  <a:pt x="68291" y="117175"/>
                </a:lnTo>
                <a:lnTo>
                  <a:pt x="68199" y="116868"/>
                </a:lnTo>
                <a:lnTo>
                  <a:pt x="66506" y="109731"/>
                </a:lnTo>
                <a:lnTo>
                  <a:pt x="66621" y="103337"/>
                </a:lnTo>
                <a:lnTo>
                  <a:pt x="70471" y="92038"/>
                </a:lnTo>
                <a:lnTo>
                  <a:pt x="74408" y="87354"/>
                </a:lnTo>
                <a:lnTo>
                  <a:pt x="84747" y="80894"/>
                </a:lnTo>
                <a:lnTo>
                  <a:pt x="89148" y="79372"/>
                </a:lnTo>
                <a:lnTo>
                  <a:pt x="97976" y="78768"/>
                </a:lnTo>
                <a:lnTo>
                  <a:pt x="102301" y="79608"/>
                </a:lnTo>
                <a:lnTo>
                  <a:pt x="104017" y="80411"/>
                </a:lnTo>
                <a:lnTo>
                  <a:pt x="80830" y="94899"/>
                </a:lnTo>
                <a:lnTo>
                  <a:pt x="78368" y="99151"/>
                </a:lnTo>
                <a:lnTo>
                  <a:pt x="90122" y="135630"/>
                </a:lnTo>
                <a:lnTo>
                  <a:pt x="117493" y="161964"/>
                </a:lnTo>
                <a:lnTo>
                  <a:pt x="122771" y="161769"/>
                </a:lnTo>
                <a:lnTo>
                  <a:pt x="146311" y="147060"/>
                </a:lnTo>
                <a:lnTo>
                  <a:pt x="146306" y="147359"/>
                </a:lnTo>
                <a:lnTo>
                  <a:pt x="142479" y="158697"/>
                </a:lnTo>
                <a:lnTo>
                  <a:pt x="138529" y="163402"/>
                </a:lnTo>
                <a:close/>
              </a:path>
              <a:path w="275589" h="223520">
                <a:moveTo>
                  <a:pt x="146311" y="147060"/>
                </a:moveTo>
                <a:lnTo>
                  <a:pt x="131994" y="156005"/>
                </a:lnTo>
                <a:lnTo>
                  <a:pt x="134477" y="151351"/>
                </a:lnTo>
                <a:lnTo>
                  <a:pt x="134831" y="144926"/>
                </a:lnTo>
                <a:lnTo>
                  <a:pt x="118282" y="108444"/>
                </a:lnTo>
                <a:lnTo>
                  <a:pt x="95424" y="88855"/>
                </a:lnTo>
                <a:lnTo>
                  <a:pt x="90127" y="89090"/>
                </a:lnTo>
                <a:lnTo>
                  <a:pt x="104017" y="80411"/>
                </a:lnTo>
                <a:lnTo>
                  <a:pt x="133132" y="108755"/>
                </a:lnTo>
                <a:lnTo>
                  <a:pt x="146406" y="140964"/>
                </a:lnTo>
                <a:lnTo>
                  <a:pt x="146311" y="147060"/>
                </a:lnTo>
                <a:close/>
              </a:path>
              <a:path w="275589" h="223520">
                <a:moveTo>
                  <a:pt x="142740" y="86697"/>
                </a:moveTo>
                <a:lnTo>
                  <a:pt x="136617" y="76898"/>
                </a:lnTo>
                <a:lnTo>
                  <a:pt x="136814" y="76774"/>
                </a:lnTo>
                <a:lnTo>
                  <a:pt x="140641" y="70840"/>
                </a:lnTo>
                <a:lnTo>
                  <a:pt x="143551" y="64576"/>
                </a:lnTo>
                <a:lnTo>
                  <a:pt x="147262" y="51811"/>
                </a:lnTo>
                <a:lnTo>
                  <a:pt x="147960" y="46308"/>
                </a:lnTo>
                <a:lnTo>
                  <a:pt x="147500" y="41682"/>
                </a:lnTo>
                <a:lnTo>
                  <a:pt x="153971" y="37638"/>
                </a:lnTo>
                <a:lnTo>
                  <a:pt x="165300" y="55768"/>
                </a:lnTo>
                <a:lnTo>
                  <a:pt x="155259" y="62043"/>
                </a:lnTo>
                <a:lnTo>
                  <a:pt x="154282" y="65859"/>
                </a:lnTo>
                <a:lnTo>
                  <a:pt x="152552" y="70145"/>
                </a:lnTo>
                <a:lnTo>
                  <a:pt x="147587" y="79661"/>
                </a:lnTo>
                <a:lnTo>
                  <a:pt x="145144" y="83592"/>
                </a:lnTo>
                <a:lnTo>
                  <a:pt x="142740" y="86697"/>
                </a:lnTo>
                <a:close/>
              </a:path>
              <a:path w="275589" h="223520">
                <a:moveTo>
                  <a:pt x="205282" y="119751"/>
                </a:moveTo>
                <a:lnTo>
                  <a:pt x="195240" y="126025"/>
                </a:lnTo>
                <a:lnTo>
                  <a:pt x="155259" y="62043"/>
                </a:lnTo>
                <a:lnTo>
                  <a:pt x="165300" y="55768"/>
                </a:lnTo>
                <a:lnTo>
                  <a:pt x="205282" y="119751"/>
                </a:lnTo>
                <a:close/>
              </a:path>
              <a:path w="275589" h="223520">
                <a:moveTo>
                  <a:pt x="205589" y="37341"/>
                </a:moveTo>
                <a:lnTo>
                  <a:pt x="194432" y="41831"/>
                </a:lnTo>
                <a:lnTo>
                  <a:pt x="193050" y="38350"/>
                </a:lnTo>
                <a:lnTo>
                  <a:pt x="191439" y="34109"/>
                </a:lnTo>
                <a:lnTo>
                  <a:pt x="190984" y="27374"/>
                </a:lnTo>
                <a:lnTo>
                  <a:pt x="195062" y="14536"/>
                </a:lnTo>
                <a:lnTo>
                  <a:pt x="199316" y="9304"/>
                </a:lnTo>
                <a:lnTo>
                  <a:pt x="210250" y="2472"/>
                </a:lnTo>
                <a:lnTo>
                  <a:pt x="214959" y="862"/>
                </a:lnTo>
                <a:lnTo>
                  <a:pt x="224864" y="0"/>
                </a:lnTo>
                <a:lnTo>
                  <a:pt x="229370" y="817"/>
                </a:lnTo>
                <a:lnTo>
                  <a:pt x="230418" y="1350"/>
                </a:lnTo>
                <a:lnTo>
                  <a:pt x="207265" y="15817"/>
                </a:lnTo>
                <a:lnTo>
                  <a:pt x="204815" y="19030"/>
                </a:lnTo>
                <a:lnTo>
                  <a:pt x="202679" y="27085"/>
                </a:lnTo>
                <a:lnTo>
                  <a:pt x="203265" y="31967"/>
                </a:lnTo>
                <a:lnTo>
                  <a:pt x="205589" y="37341"/>
                </a:lnTo>
                <a:close/>
              </a:path>
              <a:path w="275589" h="223520">
                <a:moveTo>
                  <a:pt x="227106" y="52284"/>
                </a:moveTo>
                <a:lnTo>
                  <a:pt x="222714" y="42774"/>
                </a:lnTo>
                <a:lnTo>
                  <a:pt x="228997" y="38848"/>
                </a:lnTo>
                <a:lnTo>
                  <a:pt x="231829" y="35682"/>
                </a:lnTo>
                <a:lnTo>
                  <a:pt x="235884" y="26943"/>
                </a:lnTo>
                <a:lnTo>
                  <a:pt x="235446" y="22434"/>
                </a:lnTo>
                <a:lnTo>
                  <a:pt x="230240" y="14104"/>
                </a:lnTo>
                <a:lnTo>
                  <a:pt x="227088" y="11833"/>
                </a:lnTo>
                <a:lnTo>
                  <a:pt x="219084" y="10114"/>
                </a:lnTo>
                <a:lnTo>
                  <a:pt x="215112" y="10914"/>
                </a:lnTo>
                <a:lnTo>
                  <a:pt x="230418" y="1350"/>
                </a:lnTo>
                <a:lnTo>
                  <a:pt x="237486" y="4948"/>
                </a:lnTo>
                <a:lnTo>
                  <a:pt x="240508" y="7688"/>
                </a:lnTo>
                <a:lnTo>
                  <a:pt x="245208" y="15093"/>
                </a:lnTo>
                <a:lnTo>
                  <a:pt x="246270" y="18903"/>
                </a:lnTo>
                <a:lnTo>
                  <a:pt x="246102" y="27075"/>
                </a:lnTo>
                <a:lnTo>
                  <a:pt x="244735" y="31134"/>
                </a:lnTo>
                <a:lnTo>
                  <a:pt x="242084" y="35169"/>
                </a:lnTo>
                <a:lnTo>
                  <a:pt x="247617" y="33264"/>
                </a:lnTo>
                <a:lnTo>
                  <a:pt x="252819" y="33231"/>
                </a:lnTo>
                <a:lnTo>
                  <a:pt x="254251" y="33772"/>
                </a:lnTo>
                <a:lnTo>
                  <a:pt x="231596" y="47928"/>
                </a:lnTo>
                <a:lnTo>
                  <a:pt x="229467" y="49775"/>
                </a:lnTo>
                <a:lnTo>
                  <a:pt x="227106" y="52284"/>
                </a:lnTo>
                <a:close/>
              </a:path>
              <a:path w="275589" h="223520">
                <a:moveTo>
                  <a:pt x="273855" y="67363"/>
                </a:moveTo>
                <a:lnTo>
                  <a:pt x="257981" y="77282"/>
                </a:lnTo>
                <a:lnTo>
                  <a:pt x="260947" y="73154"/>
                </a:lnTo>
                <a:lnTo>
                  <a:pt x="263365" y="62542"/>
                </a:lnTo>
                <a:lnTo>
                  <a:pt x="262459" y="57472"/>
                </a:lnTo>
                <a:lnTo>
                  <a:pt x="256557" y="48026"/>
                </a:lnTo>
                <a:lnTo>
                  <a:pt x="252674" y="45164"/>
                </a:lnTo>
                <a:lnTo>
                  <a:pt x="242908" y="42942"/>
                </a:lnTo>
                <a:lnTo>
                  <a:pt x="238142" y="43838"/>
                </a:lnTo>
                <a:lnTo>
                  <a:pt x="254251" y="33772"/>
                </a:lnTo>
                <a:lnTo>
                  <a:pt x="262566" y="36915"/>
                </a:lnTo>
                <a:lnTo>
                  <a:pt x="266653" y="40476"/>
                </a:lnTo>
                <a:lnTo>
                  <a:pt x="274414" y="52897"/>
                </a:lnTo>
                <a:lnTo>
                  <a:pt x="275593" y="60575"/>
                </a:lnTo>
                <a:lnTo>
                  <a:pt x="273855" y="67363"/>
                </a:lnTo>
                <a:close/>
              </a:path>
              <a:path w="275589" h="223520">
                <a:moveTo>
                  <a:pt x="266354" y="83608"/>
                </a:moveTo>
                <a:lnTo>
                  <a:pt x="251219" y="93065"/>
                </a:lnTo>
                <a:lnTo>
                  <a:pt x="243922" y="94651"/>
                </a:lnTo>
                <a:lnTo>
                  <a:pt x="229095" y="92023"/>
                </a:lnTo>
                <a:lnTo>
                  <a:pt x="222926" y="88172"/>
                </a:lnTo>
                <a:lnTo>
                  <a:pt x="218003" y="81785"/>
                </a:lnTo>
                <a:lnTo>
                  <a:pt x="227208" y="74172"/>
                </a:lnTo>
                <a:lnTo>
                  <a:pt x="231917" y="79142"/>
                </a:lnTo>
                <a:lnTo>
                  <a:pt x="236441" y="82015"/>
                </a:lnTo>
                <a:lnTo>
                  <a:pt x="245118" y="83574"/>
                </a:lnTo>
                <a:lnTo>
                  <a:pt x="249278" y="82720"/>
                </a:lnTo>
                <a:lnTo>
                  <a:pt x="273855" y="67363"/>
                </a:lnTo>
                <a:lnTo>
                  <a:pt x="271385" y="77012"/>
                </a:lnTo>
                <a:lnTo>
                  <a:pt x="266354" y="8360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 descr=""/>
          <p:cNvSpPr/>
          <p:nvPr/>
        </p:nvSpPr>
        <p:spPr>
          <a:xfrm>
            <a:off x="2123638" y="6070992"/>
            <a:ext cx="273685" cy="227965"/>
          </a:xfrm>
          <a:custGeom>
            <a:avLst/>
            <a:gdLst/>
            <a:ahLst/>
            <a:cxnLst/>
            <a:rect l="l" t="t" r="r" b="b"/>
            <a:pathLst>
              <a:path w="273685" h="227964">
                <a:moveTo>
                  <a:pt x="16091" y="162911"/>
                </a:moveTo>
                <a:lnTo>
                  <a:pt x="5109" y="168301"/>
                </a:lnTo>
                <a:lnTo>
                  <a:pt x="1174" y="160494"/>
                </a:lnTo>
                <a:lnTo>
                  <a:pt x="1005" y="160161"/>
                </a:lnTo>
                <a:lnTo>
                  <a:pt x="24729" y="123153"/>
                </a:lnTo>
                <a:lnTo>
                  <a:pt x="32299" y="121447"/>
                </a:lnTo>
                <a:lnTo>
                  <a:pt x="42586" y="123553"/>
                </a:lnTo>
                <a:lnTo>
                  <a:pt x="17020" y="139528"/>
                </a:lnTo>
                <a:lnTo>
                  <a:pt x="14229" y="143171"/>
                </a:lnTo>
                <a:lnTo>
                  <a:pt x="14090" y="143259"/>
                </a:lnTo>
                <a:lnTo>
                  <a:pt x="11881" y="152821"/>
                </a:lnTo>
                <a:lnTo>
                  <a:pt x="12922" y="157755"/>
                </a:lnTo>
                <a:lnTo>
                  <a:pt x="16091" y="162911"/>
                </a:lnTo>
                <a:close/>
              </a:path>
              <a:path w="273685" h="227964">
                <a:moveTo>
                  <a:pt x="93799" y="194169"/>
                </a:moveTo>
                <a:lnTo>
                  <a:pt x="39743" y="227945"/>
                </a:lnTo>
                <a:lnTo>
                  <a:pt x="38159" y="225576"/>
                </a:lnTo>
                <a:lnTo>
                  <a:pt x="37098" y="223007"/>
                </a:lnTo>
                <a:lnTo>
                  <a:pt x="36558" y="220241"/>
                </a:lnTo>
                <a:lnTo>
                  <a:pt x="35634" y="215699"/>
                </a:lnTo>
                <a:lnTo>
                  <a:pt x="35571" y="210696"/>
                </a:lnTo>
                <a:lnTo>
                  <a:pt x="37172" y="199768"/>
                </a:lnTo>
                <a:lnTo>
                  <a:pt x="38970" y="192905"/>
                </a:lnTo>
                <a:lnTo>
                  <a:pt x="41770" y="184640"/>
                </a:lnTo>
                <a:lnTo>
                  <a:pt x="44657" y="175630"/>
                </a:lnTo>
                <a:lnTo>
                  <a:pt x="46819" y="167863"/>
                </a:lnTo>
                <a:lnTo>
                  <a:pt x="48255" y="161339"/>
                </a:lnTo>
                <a:lnTo>
                  <a:pt x="48965" y="156060"/>
                </a:lnTo>
                <a:lnTo>
                  <a:pt x="49428" y="149851"/>
                </a:lnTo>
                <a:lnTo>
                  <a:pt x="48475" y="144849"/>
                </a:lnTo>
                <a:lnTo>
                  <a:pt x="43618" y="137076"/>
                </a:lnTo>
                <a:lnTo>
                  <a:pt x="40098" y="134609"/>
                </a:lnTo>
                <a:lnTo>
                  <a:pt x="30992" y="132697"/>
                </a:lnTo>
                <a:lnTo>
                  <a:pt x="26428" y="133649"/>
                </a:lnTo>
                <a:lnTo>
                  <a:pt x="42586" y="123553"/>
                </a:lnTo>
                <a:lnTo>
                  <a:pt x="61222" y="149734"/>
                </a:lnTo>
                <a:lnTo>
                  <a:pt x="61081" y="154450"/>
                </a:lnTo>
                <a:lnTo>
                  <a:pt x="59239" y="165322"/>
                </a:lnTo>
                <a:lnTo>
                  <a:pt x="57076" y="173344"/>
                </a:lnTo>
                <a:lnTo>
                  <a:pt x="50808" y="192773"/>
                </a:lnTo>
                <a:lnTo>
                  <a:pt x="49084" y="198620"/>
                </a:lnTo>
                <a:lnTo>
                  <a:pt x="47918" y="204366"/>
                </a:lnTo>
                <a:lnTo>
                  <a:pt x="47637" y="207062"/>
                </a:lnTo>
                <a:lnTo>
                  <a:pt x="47659" y="209581"/>
                </a:lnTo>
                <a:lnTo>
                  <a:pt x="87769" y="184519"/>
                </a:lnTo>
                <a:lnTo>
                  <a:pt x="93799" y="194169"/>
                </a:lnTo>
                <a:close/>
              </a:path>
              <a:path w="273685" h="227964">
                <a:moveTo>
                  <a:pt x="138529" y="168159"/>
                </a:moveTo>
                <a:lnTo>
                  <a:pt x="124658" y="176826"/>
                </a:lnTo>
                <a:lnTo>
                  <a:pt x="116700" y="177870"/>
                </a:lnTo>
                <a:lnTo>
                  <a:pt x="108668" y="175029"/>
                </a:lnTo>
                <a:lnTo>
                  <a:pt x="79802" y="146836"/>
                </a:lnTo>
                <a:lnTo>
                  <a:pt x="68291" y="121931"/>
                </a:lnTo>
                <a:lnTo>
                  <a:pt x="68199" y="121625"/>
                </a:lnTo>
                <a:lnTo>
                  <a:pt x="66506" y="114488"/>
                </a:lnTo>
                <a:lnTo>
                  <a:pt x="66621" y="108094"/>
                </a:lnTo>
                <a:lnTo>
                  <a:pt x="70471" y="96795"/>
                </a:lnTo>
                <a:lnTo>
                  <a:pt x="74408" y="92110"/>
                </a:lnTo>
                <a:lnTo>
                  <a:pt x="84747" y="85650"/>
                </a:lnTo>
                <a:lnTo>
                  <a:pt x="89148" y="84128"/>
                </a:lnTo>
                <a:lnTo>
                  <a:pt x="97976" y="83524"/>
                </a:lnTo>
                <a:lnTo>
                  <a:pt x="102301" y="84365"/>
                </a:lnTo>
                <a:lnTo>
                  <a:pt x="104017" y="85167"/>
                </a:lnTo>
                <a:lnTo>
                  <a:pt x="80830" y="99656"/>
                </a:lnTo>
                <a:lnTo>
                  <a:pt x="78368" y="103907"/>
                </a:lnTo>
                <a:lnTo>
                  <a:pt x="90122" y="140387"/>
                </a:lnTo>
                <a:lnTo>
                  <a:pt x="117493" y="166720"/>
                </a:lnTo>
                <a:lnTo>
                  <a:pt x="122771" y="166525"/>
                </a:lnTo>
                <a:lnTo>
                  <a:pt x="146311" y="151816"/>
                </a:lnTo>
                <a:lnTo>
                  <a:pt x="146306" y="152116"/>
                </a:lnTo>
                <a:lnTo>
                  <a:pt x="142479" y="163454"/>
                </a:lnTo>
                <a:lnTo>
                  <a:pt x="138529" y="168159"/>
                </a:lnTo>
                <a:close/>
              </a:path>
              <a:path w="273685" h="227964">
                <a:moveTo>
                  <a:pt x="146311" y="151816"/>
                </a:moveTo>
                <a:lnTo>
                  <a:pt x="131994" y="160762"/>
                </a:lnTo>
                <a:lnTo>
                  <a:pt x="134477" y="156108"/>
                </a:lnTo>
                <a:lnTo>
                  <a:pt x="134831" y="149683"/>
                </a:lnTo>
                <a:lnTo>
                  <a:pt x="118282" y="113200"/>
                </a:lnTo>
                <a:lnTo>
                  <a:pt x="95424" y="93612"/>
                </a:lnTo>
                <a:lnTo>
                  <a:pt x="90127" y="93847"/>
                </a:lnTo>
                <a:lnTo>
                  <a:pt x="104017" y="85167"/>
                </a:lnTo>
                <a:lnTo>
                  <a:pt x="133132" y="113512"/>
                </a:lnTo>
                <a:lnTo>
                  <a:pt x="146406" y="145720"/>
                </a:lnTo>
                <a:lnTo>
                  <a:pt x="146311" y="151816"/>
                </a:lnTo>
                <a:close/>
              </a:path>
              <a:path w="273685" h="227964">
                <a:moveTo>
                  <a:pt x="142740" y="91454"/>
                </a:moveTo>
                <a:lnTo>
                  <a:pt x="136617" y="81655"/>
                </a:lnTo>
                <a:lnTo>
                  <a:pt x="136814" y="81531"/>
                </a:lnTo>
                <a:lnTo>
                  <a:pt x="140641" y="75597"/>
                </a:lnTo>
                <a:lnTo>
                  <a:pt x="143551" y="69333"/>
                </a:lnTo>
                <a:lnTo>
                  <a:pt x="147262" y="56568"/>
                </a:lnTo>
                <a:lnTo>
                  <a:pt x="147960" y="51065"/>
                </a:lnTo>
                <a:lnTo>
                  <a:pt x="147500" y="46438"/>
                </a:lnTo>
                <a:lnTo>
                  <a:pt x="153971" y="42395"/>
                </a:lnTo>
                <a:lnTo>
                  <a:pt x="165300" y="60525"/>
                </a:lnTo>
                <a:lnTo>
                  <a:pt x="155259" y="66799"/>
                </a:lnTo>
                <a:lnTo>
                  <a:pt x="154282" y="70616"/>
                </a:lnTo>
                <a:lnTo>
                  <a:pt x="152552" y="74902"/>
                </a:lnTo>
                <a:lnTo>
                  <a:pt x="147587" y="84418"/>
                </a:lnTo>
                <a:lnTo>
                  <a:pt x="145144" y="88348"/>
                </a:lnTo>
                <a:lnTo>
                  <a:pt x="142740" y="91454"/>
                </a:lnTo>
                <a:close/>
              </a:path>
              <a:path w="273685" h="227964">
                <a:moveTo>
                  <a:pt x="205282" y="124508"/>
                </a:moveTo>
                <a:lnTo>
                  <a:pt x="195240" y="130782"/>
                </a:lnTo>
                <a:lnTo>
                  <a:pt x="155259" y="66799"/>
                </a:lnTo>
                <a:lnTo>
                  <a:pt x="165300" y="60525"/>
                </a:lnTo>
                <a:lnTo>
                  <a:pt x="205282" y="124508"/>
                </a:lnTo>
                <a:close/>
              </a:path>
              <a:path w="273685" h="227964">
                <a:moveTo>
                  <a:pt x="272477" y="55295"/>
                </a:moveTo>
                <a:lnTo>
                  <a:pt x="215911" y="90641"/>
                </a:lnTo>
                <a:lnTo>
                  <a:pt x="210160" y="81437"/>
                </a:lnTo>
                <a:lnTo>
                  <a:pt x="214364" y="5124"/>
                </a:lnTo>
                <a:lnTo>
                  <a:pt x="222565" y="0"/>
                </a:lnTo>
                <a:lnTo>
                  <a:pt x="232639" y="16120"/>
                </a:lnTo>
                <a:lnTo>
                  <a:pt x="222597" y="22395"/>
                </a:lnTo>
                <a:lnTo>
                  <a:pt x="220034" y="75267"/>
                </a:lnTo>
                <a:lnTo>
                  <a:pt x="266726" y="46092"/>
                </a:lnTo>
                <a:lnTo>
                  <a:pt x="272477" y="55295"/>
                </a:lnTo>
                <a:close/>
              </a:path>
              <a:path w="273685" h="227964">
                <a:moveTo>
                  <a:pt x="255681" y="52993"/>
                </a:moveTo>
                <a:lnTo>
                  <a:pt x="245639" y="59268"/>
                </a:lnTo>
                <a:lnTo>
                  <a:pt x="222597" y="22395"/>
                </a:lnTo>
                <a:lnTo>
                  <a:pt x="232639" y="16120"/>
                </a:lnTo>
                <a:lnTo>
                  <a:pt x="255681" y="52993"/>
                </a:lnTo>
                <a:close/>
              </a:path>
              <a:path w="273685" h="227964">
                <a:moveTo>
                  <a:pt x="273667" y="81777"/>
                </a:moveTo>
                <a:lnTo>
                  <a:pt x="263625" y="88051"/>
                </a:lnTo>
                <a:lnTo>
                  <a:pt x="251390" y="68471"/>
                </a:lnTo>
                <a:lnTo>
                  <a:pt x="261432" y="62197"/>
                </a:lnTo>
                <a:lnTo>
                  <a:pt x="273667" y="8177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" name="object 38" descr=""/>
          <p:cNvSpPr/>
          <p:nvPr/>
        </p:nvSpPr>
        <p:spPr>
          <a:xfrm>
            <a:off x="2568501" y="6067018"/>
            <a:ext cx="274955" cy="232410"/>
          </a:xfrm>
          <a:custGeom>
            <a:avLst/>
            <a:gdLst/>
            <a:ahLst/>
            <a:cxnLst/>
            <a:rect l="l" t="t" r="r" b="b"/>
            <a:pathLst>
              <a:path w="274955" h="232410">
                <a:moveTo>
                  <a:pt x="16091" y="166884"/>
                </a:moveTo>
                <a:lnTo>
                  <a:pt x="5109" y="172274"/>
                </a:lnTo>
                <a:lnTo>
                  <a:pt x="1174" y="164468"/>
                </a:lnTo>
                <a:lnTo>
                  <a:pt x="1005" y="164134"/>
                </a:lnTo>
                <a:lnTo>
                  <a:pt x="24729" y="127126"/>
                </a:lnTo>
                <a:lnTo>
                  <a:pt x="32299" y="125421"/>
                </a:lnTo>
                <a:lnTo>
                  <a:pt x="42586" y="127526"/>
                </a:lnTo>
                <a:lnTo>
                  <a:pt x="17020" y="143501"/>
                </a:lnTo>
                <a:lnTo>
                  <a:pt x="14229" y="147145"/>
                </a:lnTo>
                <a:lnTo>
                  <a:pt x="14090" y="147232"/>
                </a:lnTo>
                <a:lnTo>
                  <a:pt x="11881" y="156794"/>
                </a:lnTo>
                <a:lnTo>
                  <a:pt x="12922" y="161729"/>
                </a:lnTo>
                <a:lnTo>
                  <a:pt x="16091" y="166884"/>
                </a:lnTo>
                <a:close/>
              </a:path>
              <a:path w="274955" h="232410">
                <a:moveTo>
                  <a:pt x="93799" y="198142"/>
                </a:moveTo>
                <a:lnTo>
                  <a:pt x="39743" y="231919"/>
                </a:lnTo>
                <a:lnTo>
                  <a:pt x="38159" y="229550"/>
                </a:lnTo>
                <a:lnTo>
                  <a:pt x="37098" y="226980"/>
                </a:lnTo>
                <a:lnTo>
                  <a:pt x="36558" y="224215"/>
                </a:lnTo>
                <a:lnTo>
                  <a:pt x="35634" y="219673"/>
                </a:lnTo>
                <a:lnTo>
                  <a:pt x="35571" y="214670"/>
                </a:lnTo>
                <a:lnTo>
                  <a:pt x="37172" y="203742"/>
                </a:lnTo>
                <a:lnTo>
                  <a:pt x="38970" y="196878"/>
                </a:lnTo>
                <a:lnTo>
                  <a:pt x="41770" y="188614"/>
                </a:lnTo>
                <a:lnTo>
                  <a:pt x="44657" y="179603"/>
                </a:lnTo>
                <a:lnTo>
                  <a:pt x="46819" y="171836"/>
                </a:lnTo>
                <a:lnTo>
                  <a:pt x="48255" y="165313"/>
                </a:lnTo>
                <a:lnTo>
                  <a:pt x="48965" y="160034"/>
                </a:lnTo>
                <a:lnTo>
                  <a:pt x="49428" y="153825"/>
                </a:lnTo>
                <a:lnTo>
                  <a:pt x="48475" y="148822"/>
                </a:lnTo>
                <a:lnTo>
                  <a:pt x="43618" y="141049"/>
                </a:lnTo>
                <a:lnTo>
                  <a:pt x="40098" y="138582"/>
                </a:lnTo>
                <a:lnTo>
                  <a:pt x="30992" y="136671"/>
                </a:lnTo>
                <a:lnTo>
                  <a:pt x="26428" y="137623"/>
                </a:lnTo>
                <a:lnTo>
                  <a:pt x="42586" y="127526"/>
                </a:lnTo>
                <a:lnTo>
                  <a:pt x="61222" y="153707"/>
                </a:lnTo>
                <a:lnTo>
                  <a:pt x="61081" y="158423"/>
                </a:lnTo>
                <a:lnTo>
                  <a:pt x="59239" y="169296"/>
                </a:lnTo>
                <a:lnTo>
                  <a:pt x="57076" y="177317"/>
                </a:lnTo>
                <a:lnTo>
                  <a:pt x="50808" y="196746"/>
                </a:lnTo>
                <a:lnTo>
                  <a:pt x="49084" y="202593"/>
                </a:lnTo>
                <a:lnTo>
                  <a:pt x="47918" y="208339"/>
                </a:lnTo>
                <a:lnTo>
                  <a:pt x="47637" y="211035"/>
                </a:lnTo>
                <a:lnTo>
                  <a:pt x="47659" y="213555"/>
                </a:lnTo>
                <a:lnTo>
                  <a:pt x="87769" y="188492"/>
                </a:lnTo>
                <a:lnTo>
                  <a:pt x="93799" y="198142"/>
                </a:lnTo>
                <a:close/>
              </a:path>
              <a:path w="274955" h="232410">
                <a:moveTo>
                  <a:pt x="138529" y="172132"/>
                </a:moveTo>
                <a:lnTo>
                  <a:pt x="124658" y="180800"/>
                </a:lnTo>
                <a:lnTo>
                  <a:pt x="116700" y="181843"/>
                </a:lnTo>
                <a:lnTo>
                  <a:pt x="108668" y="179002"/>
                </a:lnTo>
                <a:lnTo>
                  <a:pt x="79802" y="150809"/>
                </a:lnTo>
                <a:lnTo>
                  <a:pt x="68291" y="125905"/>
                </a:lnTo>
                <a:lnTo>
                  <a:pt x="68199" y="125598"/>
                </a:lnTo>
                <a:lnTo>
                  <a:pt x="66506" y="118462"/>
                </a:lnTo>
                <a:lnTo>
                  <a:pt x="66621" y="112067"/>
                </a:lnTo>
                <a:lnTo>
                  <a:pt x="70471" y="100768"/>
                </a:lnTo>
                <a:lnTo>
                  <a:pt x="74408" y="96084"/>
                </a:lnTo>
                <a:lnTo>
                  <a:pt x="84747" y="89624"/>
                </a:lnTo>
                <a:lnTo>
                  <a:pt x="89148" y="88102"/>
                </a:lnTo>
                <a:lnTo>
                  <a:pt x="97976" y="87498"/>
                </a:lnTo>
                <a:lnTo>
                  <a:pt x="102301" y="88339"/>
                </a:lnTo>
                <a:lnTo>
                  <a:pt x="104017" y="89141"/>
                </a:lnTo>
                <a:lnTo>
                  <a:pt x="80830" y="103629"/>
                </a:lnTo>
                <a:lnTo>
                  <a:pt x="78368" y="107881"/>
                </a:lnTo>
                <a:lnTo>
                  <a:pt x="90122" y="144360"/>
                </a:lnTo>
                <a:lnTo>
                  <a:pt x="117493" y="170694"/>
                </a:lnTo>
                <a:lnTo>
                  <a:pt x="122771" y="170499"/>
                </a:lnTo>
                <a:lnTo>
                  <a:pt x="146311" y="155790"/>
                </a:lnTo>
                <a:lnTo>
                  <a:pt x="146306" y="156089"/>
                </a:lnTo>
                <a:lnTo>
                  <a:pt x="142479" y="167427"/>
                </a:lnTo>
                <a:lnTo>
                  <a:pt x="138529" y="172132"/>
                </a:lnTo>
                <a:close/>
              </a:path>
              <a:path w="274955" h="232410">
                <a:moveTo>
                  <a:pt x="146311" y="155790"/>
                </a:moveTo>
                <a:lnTo>
                  <a:pt x="131994" y="164736"/>
                </a:lnTo>
                <a:lnTo>
                  <a:pt x="134477" y="160082"/>
                </a:lnTo>
                <a:lnTo>
                  <a:pt x="134831" y="153656"/>
                </a:lnTo>
                <a:lnTo>
                  <a:pt x="118282" y="117174"/>
                </a:lnTo>
                <a:lnTo>
                  <a:pt x="95424" y="97586"/>
                </a:lnTo>
                <a:lnTo>
                  <a:pt x="90127" y="97820"/>
                </a:lnTo>
                <a:lnTo>
                  <a:pt x="104017" y="89141"/>
                </a:lnTo>
                <a:lnTo>
                  <a:pt x="133132" y="117485"/>
                </a:lnTo>
                <a:lnTo>
                  <a:pt x="146406" y="149694"/>
                </a:lnTo>
                <a:lnTo>
                  <a:pt x="146311" y="155790"/>
                </a:lnTo>
                <a:close/>
              </a:path>
              <a:path w="274955" h="232410">
                <a:moveTo>
                  <a:pt x="142740" y="95427"/>
                </a:moveTo>
                <a:lnTo>
                  <a:pt x="136617" y="85628"/>
                </a:lnTo>
                <a:lnTo>
                  <a:pt x="136814" y="85505"/>
                </a:lnTo>
                <a:lnTo>
                  <a:pt x="140641" y="79570"/>
                </a:lnTo>
                <a:lnTo>
                  <a:pt x="143551" y="73306"/>
                </a:lnTo>
                <a:lnTo>
                  <a:pt x="147262" y="60541"/>
                </a:lnTo>
                <a:lnTo>
                  <a:pt x="147960" y="55039"/>
                </a:lnTo>
                <a:lnTo>
                  <a:pt x="147500" y="50412"/>
                </a:lnTo>
                <a:lnTo>
                  <a:pt x="153971" y="46369"/>
                </a:lnTo>
                <a:lnTo>
                  <a:pt x="165300" y="64498"/>
                </a:lnTo>
                <a:lnTo>
                  <a:pt x="155259" y="70773"/>
                </a:lnTo>
                <a:lnTo>
                  <a:pt x="154282" y="74590"/>
                </a:lnTo>
                <a:lnTo>
                  <a:pt x="152552" y="78875"/>
                </a:lnTo>
                <a:lnTo>
                  <a:pt x="147587" y="88391"/>
                </a:lnTo>
                <a:lnTo>
                  <a:pt x="145144" y="92322"/>
                </a:lnTo>
                <a:lnTo>
                  <a:pt x="142740" y="95427"/>
                </a:lnTo>
                <a:close/>
              </a:path>
              <a:path w="274955" h="232410">
                <a:moveTo>
                  <a:pt x="205282" y="128481"/>
                </a:moveTo>
                <a:lnTo>
                  <a:pt x="195240" y="134756"/>
                </a:lnTo>
                <a:lnTo>
                  <a:pt x="155259" y="70773"/>
                </a:lnTo>
                <a:lnTo>
                  <a:pt x="165300" y="64498"/>
                </a:lnTo>
                <a:lnTo>
                  <a:pt x="205282" y="128481"/>
                </a:lnTo>
                <a:close/>
              </a:path>
              <a:path w="274955" h="232410">
                <a:moveTo>
                  <a:pt x="219261" y="67702"/>
                </a:moveTo>
                <a:lnTo>
                  <a:pt x="209066" y="72365"/>
                </a:lnTo>
                <a:lnTo>
                  <a:pt x="190740" y="25410"/>
                </a:lnTo>
                <a:lnTo>
                  <a:pt x="231406" y="0"/>
                </a:lnTo>
                <a:lnTo>
                  <a:pt x="237401" y="9594"/>
                </a:lnTo>
                <a:lnTo>
                  <a:pt x="204768" y="29986"/>
                </a:lnTo>
                <a:lnTo>
                  <a:pt x="214096" y="54718"/>
                </a:lnTo>
                <a:lnTo>
                  <a:pt x="245353" y="35187"/>
                </a:lnTo>
                <a:lnTo>
                  <a:pt x="251399" y="36607"/>
                </a:lnTo>
                <a:lnTo>
                  <a:pt x="225970" y="52496"/>
                </a:lnTo>
                <a:lnTo>
                  <a:pt x="223510" y="55054"/>
                </a:lnTo>
                <a:lnTo>
                  <a:pt x="220139" y="61244"/>
                </a:lnTo>
                <a:lnTo>
                  <a:pt x="219285" y="64430"/>
                </a:lnTo>
                <a:lnTo>
                  <a:pt x="219261" y="67702"/>
                </a:lnTo>
                <a:close/>
              </a:path>
              <a:path w="274955" h="232410">
                <a:moveTo>
                  <a:pt x="245353" y="35187"/>
                </a:moveTo>
                <a:lnTo>
                  <a:pt x="214096" y="54718"/>
                </a:lnTo>
                <a:lnTo>
                  <a:pt x="216867" y="48229"/>
                </a:lnTo>
                <a:lnTo>
                  <a:pt x="220949" y="43301"/>
                </a:lnTo>
                <a:lnTo>
                  <a:pt x="233481" y="35470"/>
                </a:lnTo>
                <a:lnTo>
                  <a:pt x="241052" y="34177"/>
                </a:lnTo>
                <a:lnTo>
                  <a:pt x="245353" y="35187"/>
                </a:lnTo>
                <a:close/>
              </a:path>
              <a:path w="274955" h="232410">
                <a:moveTo>
                  <a:pt x="273248" y="76473"/>
                </a:moveTo>
                <a:lnTo>
                  <a:pt x="258260" y="85838"/>
                </a:lnTo>
                <a:lnTo>
                  <a:pt x="261211" y="81461"/>
                </a:lnTo>
                <a:lnTo>
                  <a:pt x="263351" y="69988"/>
                </a:lnTo>
                <a:lnTo>
                  <a:pt x="262004" y="64108"/>
                </a:lnTo>
                <a:lnTo>
                  <a:pt x="254661" y="52356"/>
                </a:lnTo>
                <a:lnTo>
                  <a:pt x="250229" y="48843"/>
                </a:lnTo>
                <a:lnTo>
                  <a:pt x="239658" y="46243"/>
                </a:lnTo>
                <a:lnTo>
                  <a:pt x="234412" y="47221"/>
                </a:lnTo>
                <a:lnTo>
                  <a:pt x="251399" y="36607"/>
                </a:lnTo>
                <a:lnTo>
                  <a:pt x="257051" y="37934"/>
                </a:lnTo>
                <a:lnTo>
                  <a:pt x="263479" y="42760"/>
                </a:lnTo>
                <a:lnTo>
                  <a:pt x="272960" y="57933"/>
                </a:lnTo>
                <a:lnTo>
                  <a:pt x="274800" y="65677"/>
                </a:lnTo>
                <a:lnTo>
                  <a:pt x="273855" y="73765"/>
                </a:lnTo>
                <a:lnTo>
                  <a:pt x="273248" y="76473"/>
                </a:lnTo>
                <a:close/>
              </a:path>
              <a:path w="274955" h="232410">
                <a:moveTo>
                  <a:pt x="258584" y="97115"/>
                </a:moveTo>
                <a:lnTo>
                  <a:pt x="251146" y="101763"/>
                </a:lnTo>
                <a:lnTo>
                  <a:pt x="243774" y="103474"/>
                </a:lnTo>
                <a:lnTo>
                  <a:pt x="229159" y="101023"/>
                </a:lnTo>
                <a:lnTo>
                  <a:pt x="223021" y="97180"/>
                </a:lnTo>
                <a:lnTo>
                  <a:pt x="218844" y="91748"/>
                </a:lnTo>
                <a:lnTo>
                  <a:pt x="218052" y="90718"/>
                </a:lnTo>
                <a:lnTo>
                  <a:pt x="228038" y="83237"/>
                </a:lnTo>
                <a:lnTo>
                  <a:pt x="232026" y="87880"/>
                </a:lnTo>
                <a:lnTo>
                  <a:pt x="236250" y="90606"/>
                </a:lnTo>
                <a:lnTo>
                  <a:pt x="245170" y="92221"/>
                </a:lnTo>
                <a:lnTo>
                  <a:pt x="249408" y="91369"/>
                </a:lnTo>
                <a:lnTo>
                  <a:pt x="273248" y="76473"/>
                </a:lnTo>
                <a:lnTo>
                  <a:pt x="272279" y="80791"/>
                </a:lnTo>
                <a:lnTo>
                  <a:pt x="269208" y="87025"/>
                </a:lnTo>
                <a:lnTo>
                  <a:pt x="264643" y="92466"/>
                </a:lnTo>
                <a:lnTo>
                  <a:pt x="258584" y="971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" name="object 39" descr=""/>
          <p:cNvSpPr/>
          <p:nvPr/>
        </p:nvSpPr>
        <p:spPr>
          <a:xfrm>
            <a:off x="3013364" y="6073477"/>
            <a:ext cx="274955" cy="226060"/>
          </a:xfrm>
          <a:custGeom>
            <a:avLst/>
            <a:gdLst/>
            <a:ahLst/>
            <a:cxnLst/>
            <a:rect l="l" t="t" r="r" b="b"/>
            <a:pathLst>
              <a:path w="274954" h="226060">
                <a:moveTo>
                  <a:pt x="16091" y="160425"/>
                </a:moveTo>
                <a:lnTo>
                  <a:pt x="5109" y="165815"/>
                </a:lnTo>
                <a:lnTo>
                  <a:pt x="1174" y="158008"/>
                </a:lnTo>
                <a:lnTo>
                  <a:pt x="1005" y="157675"/>
                </a:lnTo>
                <a:lnTo>
                  <a:pt x="24729" y="120667"/>
                </a:lnTo>
                <a:lnTo>
                  <a:pt x="32299" y="118961"/>
                </a:lnTo>
                <a:lnTo>
                  <a:pt x="42586" y="121067"/>
                </a:lnTo>
                <a:lnTo>
                  <a:pt x="17020" y="137042"/>
                </a:lnTo>
                <a:lnTo>
                  <a:pt x="14229" y="140685"/>
                </a:lnTo>
                <a:lnTo>
                  <a:pt x="14090" y="140773"/>
                </a:lnTo>
                <a:lnTo>
                  <a:pt x="11881" y="150335"/>
                </a:lnTo>
                <a:lnTo>
                  <a:pt x="12922" y="155269"/>
                </a:lnTo>
                <a:lnTo>
                  <a:pt x="16091" y="160425"/>
                </a:lnTo>
                <a:close/>
              </a:path>
              <a:path w="274954" h="226060">
                <a:moveTo>
                  <a:pt x="93799" y="191683"/>
                </a:moveTo>
                <a:lnTo>
                  <a:pt x="39743" y="225459"/>
                </a:lnTo>
                <a:lnTo>
                  <a:pt x="38159" y="223090"/>
                </a:lnTo>
                <a:lnTo>
                  <a:pt x="37098" y="220521"/>
                </a:lnTo>
                <a:lnTo>
                  <a:pt x="36558" y="217756"/>
                </a:lnTo>
                <a:lnTo>
                  <a:pt x="35634" y="213213"/>
                </a:lnTo>
                <a:lnTo>
                  <a:pt x="35571" y="208210"/>
                </a:lnTo>
                <a:lnTo>
                  <a:pt x="37172" y="197282"/>
                </a:lnTo>
                <a:lnTo>
                  <a:pt x="38970" y="190419"/>
                </a:lnTo>
                <a:lnTo>
                  <a:pt x="41770" y="182154"/>
                </a:lnTo>
                <a:lnTo>
                  <a:pt x="44657" y="173144"/>
                </a:lnTo>
                <a:lnTo>
                  <a:pt x="46819" y="165377"/>
                </a:lnTo>
                <a:lnTo>
                  <a:pt x="48255" y="158854"/>
                </a:lnTo>
                <a:lnTo>
                  <a:pt x="48965" y="153574"/>
                </a:lnTo>
                <a:lnTo>
                  <a:pt x="49428" y="147365"/>
                </a:lnTo>
                <a:lnTo>
                  <a:pt x="48475" y="142363"/>
                </a:lnTo>
                <a:lnTo>
                  <a:pt x="43618" y="134590"/>
                </a:lnTo>
                <a:lnTo>
                  <a:pt x="40098" y="132123"/>
                </a:lnTo>
                <a:lnTo>
                  <a:pt x="30992" y="130211"/>
                </a:lnTo>
                <a:lnTo>
                  <a:pt x="26428" y="131163"/>
                </a:lnTo>
                <a:lnTo>
                  <a:pt x="42586" y="121067"/>
                </a:lnTo>
                <a:lnTo>
                  <a:pt x="61222" y="147248"/>
                </a:lnTo>
                <a:lnTo>
                  <a:pt x="61081" y="151964"/>
                </a:lnTo>
                <a:lnTo>
                  <a:pt x="59239" y="162836"/>
                </a:lnTo>
                <a:lnTo>
                  <a:pt x="57076" y="170858"/>
                </a:lnTo>
                <a:lnTo>
                  <a:pt x="50808" y="190287"/>
                </a:lnTo>
                <a:lnTo>
                  <a:pt x="49084" y="196134"/>
                </a:lnTo>
                <a:lnTo>
                  <a:pt x="47918" y="201880"/>
                </a:lnTo>
                <a:lnTo>
                  <a:pt x="47637" y="204576"/>
                </a:lnTo>
                <a:lnTo>
                  <a:pt x="47659" y="207096"/>
                </a:lnTo>
                <a:lnTo>
                  <a:pt x="87769" y="182033"/>
                </a:lnTo>
                <a:lnTo>
                  <a:pt x="93799" y="191683"/>
                </a:lnTo>
                <a:close/>
              </a:path>
              <a:path w="274954" h="226060">
                <a:moveTo>
                  <a:pt x="138529" y="165673"/>
                </a:moveTo>
                <a:lnTo>
                  <a:pt x="124658" y="174340"/>
                </a:lnTo>
                <a:lnTo>
                  <a:pt x="116700" y="175384"/>
                </a:lnTo>
                <a:lnTo>
                  <a:pt x="108668" y="172543"/>
                </a:lnTo>
                <a:lnTo>
                  <a:pt x="79802" y="144350"/>
                </a:lnTo>
                <a:lnTo>
                  <a:pt x="68291" y="119445"/>
                </a:lnTo>
                <a:lnTo>
                  <a:pt x="68199" y="119139"/>
                </a:lnTo>
                <a:lnTo>
                  <a:pt x="66506" y="112002"/>
                </a:lnTo>
                <a:lnTo>
                  <a:pt x="66621" y="105608"/>
                </a:lnTo>
                <a:lnTo>
                  <a:pt x="70471" y="94309"/>
                </a:lnTo>
                <a:lnTo>
                  <a:pt x="74408" y="89624"/>
                </a:lnTo>
                <a:lnTo>
                  <a:pt x="84747" y="83164"/>
                </a:lnTo>
                <a:lnTo>
                  <a:pt x="89148" y="81643"/>
                </a:lnTo>
                <a:lnTo>
                  <a:pt x="97976" y="81038"/>
                </a:lnTo>
                <a:lnTo>
                  <a:pt x="102301" y="81879"/>
                </a:lnTo>
                <a:lnTo>
                  <a:pt x="104017" y="82681"/>
                </a:lnTo>
                <a:lnTo>
                  <a:pt x="80830" y="97170"/>
                </a:lnTo>
                <a:lnTo>
                  <a:pt x="78368" y="101422"/>
                </a:lnTo>
                <a:lnTo>
                  <a:pt x="90122" y="137901"/>
                </a:lnTo>
                <a:lnTo>
                  <a:pt x="117493" y="164234"/>
                </a:lnTo>
                <a:lnTo>
                  <a:pt x="122771" y="164040"/>
                </a:lnTo>
                <a:lnTo>
                  <a:pt x="146311" y="149330"/>
                </a:lnTo>
                <a:lnTo>
                  <a:pt x="146306" y="149630"/>
                </a:lnTo>
                <a:lnTo>
                  <a:pt x="142479" y="160968"/>
                </a:lnTo>
                <a:lnTo>
                  <a:pt x="138529" y="165673"/>
                </a:lnTo>
                <a:close/>
              </a:path>
              <a:path w="274954" h="226060">
                <a:moveTo>
                  <a:pt x="146311" y="149330"/>
                </a:moveTo>
                <a:lnTo>
                  <a:pt x="131994" y="158276"/>
                </a:lnTo>
                <a:lnTo>
                  <a:pt x="134477" y="153622"/>
                </a:lnTo>
                <a:lnTo>
                  <a:pt x="134831" y="147197"/>
                </a:lnTo>
                <a:lnTo>
                  <a:pt x="118282" y="110714"/>
                </a:lnTo>
                <a:lnTo>
                  <a:pt x="95424" y="91126"/>
                </a:lnTo>
                <a:lnTo>
                  <a:pt x="90127" y="91361"/>
                </a:lnTo>
                <a:lnTo>
                  <a:pt x="104017" y="82681"/>
                </a:lnTo>
                <a:lnTo>
                  <a:pt x="133132" y="111026"/>
                </a:lnTo>
                <a:lnTo>
                  <a:pt x="146406" y="143234"/>
                </a:lnTo>
                <a:lnTo>
                  <a:pt x="146311" y="149330"/>
                </a:lnTo>
                <a:close/>
              </a:path>
              <a:path w="274954" h="226060">
                <a:moveTo>
                  <a:pt x="142740" y="88968"/>
                </a:moveTo>
                <a:lnTo>
                  <a:pt x="136617" y="79169"/>
                </a:lnTo>
                <a:lnTo>
                  <a:pt x="136814" y="79045"/>
                </a:lnTo>
                <a:lnTo>
                  <a:pt x="140641" y="73111"/>
                </a:lnTo>
                <a:lnTo>
                  <a:pt x="143551" y="66847"/>
                </a:lnTo>
                <a:lnTo>
                  <a:pt x="147262" y="54082"/>
                </a:lnTo>
                <a:lnTo>
                  <a:pt x="147960" y="48579"/>
                </a:lnTo>
                <a:lnTo>
                  <a:pt x="147500" y="43953"/>
                </a:lnTo>
                <a:lnTo>
                  <a:pt x="153971" y="39909"/>
                </a:lnTo>
                <a:lnTo>
                  <a:pt x="165300" y="58039"/>
                </a:lnTo>
                <a:lnTo>
                  <a:pt x="155259" y="64313"/>
                </a:lnTo>
                <a:lnTo>
                  <a:pt x="154282" y="68130"/>
                </a:lnTo>
                <a:lnTo>
                  <a:pt x="152552" y="72416"/>
                </a:lnTo>
                <a:lnTo>
                  <a:pt x="147587" y="81932"/>
                </a:lnTo>
                <a:lnTo>
                  <a:pt x="145144" y="85862"/>
                </a:lnTo>
                <a:lnTo>
                  <a:pt x="142740" y="88968"/>
                </a:lnTo>
                <a:close/>
              </a:path>
              <a:path w="274954" h="226060">
                <a:moveTo>
                  <a:pt x="205282" y="122022"/>
                </a:moveTo>
                <a:lnTo>
                  <a:pt x="195240" y="128296"/>
                </a:lnTo>
                <a:lnTo>
                  <a:pt x="155259" y="64313"/>
                </a:lnTo>
                <a:lnTo>
                  <a:pt x="165300" y="58039"/>
                </a:lnTo>
                <a:lnTo>
                  <a:pt x="205282" y="122022"/>
                </a:lnTo>
                <a:close/>
              </a:path>
              <a:path w="274954" h="226060">
                <a:moveTo>
                  <a:pt x="265166" y="86543"/>
                </a:moveTo>
                <a:lnTo>
                  <a:pt x="260258" y="89610"/>
                </a:lnTo>
                <a:lnTo>
                  <a:pt x="253910" y="92774"/>
                </a:lnTo>
                <a:lnTo>
                  <a:pt x="247421" y="94422"/>
                </a:lnTo>
                <a:lnTo>
                  <a:pt x="240789" y="94554"/>
                </a:lnTo>
                <a:lnTo>
                  <a:pt x="234016" y="93170"/>
                </a:lnTo>
                <a:lnTo>
                  <a:pt x="201141" y="57051"/>
                </a:lnTo>
                <a:lnTo>
                  <a:pt x="200723" y="56303"/>
                </a:lnTo>
                <a:lnTo>
                  <a:pt x="196475" y="45850"/>
                </a:lnTo>
                <a:lnTo>
                  <a:pt x="194332" y="36330"/>
                </a:lnTo>
                <a:lnTo>
                  <a:pt x="194295" y="27745"/>
                </a:lnTo>
                <a:lnTo>
                  <a:pt x="195886" y="21049"/>
                </a:lnTo>
                <a:lnTo>
                  <a:pt x="221855" y="0"/>
                </a:lnTo>
                <a:lnTo>
                  <a:pt x="233237" y="1859"/>
                </a:lnTo>
                <a:lnTo>
                  <a:pt x="210371" y="16147"/>
                </a:lnTo>
                <a:lnTo>
                  <a:pt x="208119" y="18795"/>
                </a:lnTo>
                <a:lnTo>
                  <a:pt x="205098" y="26372"/>
                </a:lnTo>
                <a:lnTo>
                  <a:pt x="204710" y="31293"/>
                </a:lnTo>
                <a:lnTo>
                  <a:pt x="206596" y="42423"/>
                </a:lnTo>
                <a:lnTo>
                  <a:pt x="209475" y="49064"/>
                </a:lnTo>
                <a:lnTo>
                  <a:pt x="214390" y="57163"/>
                </a:lnTo>
                <a:lnTo>
                  <a:pt x="214625" y="57546"/>
                </a:lnTo>
                <a:lnTo>
                  <a:pt x="223719" y="51863"/>
                </a:lnTo>
                <a:lnTo>
                  <a:pt x="221596" y="61709"/>
                </a:lnTo>
                <a:lnTo>
                  <a:pt x="248743" y="84175"/>
                </a:lnTo>
                <a:lnTo>
                  <a:pt x="252029" y="83272"/>
                </a:lnTo>
                <a:lnTo>
                  <a:pt x="274292" y="69361"/>
                </a:lnTo>
                <a:lnTo>
                  <a:pt x="273630" y="73110"/>
                </a:lnTo>
                <a:lnTo>
                  <a:pt x="268823" y="82629"/>
                </a:lnTo>
                <a:lnTo>
                  <a:pt x="265166" y="86543"/>
                </a:lnTo>
                <a:close/>
              </a:path>
              <a:path w="274954" h="226060">
                <a:moveTo>
                  <a:pt x="235455" y="18392"/>
                </a:moveTo>
                <a:lnTo>
                  <a:pt x="232099" y="15007"/>
                </a:lnTo>
                <a:lnTo>
                  <a:pt x="229045" y="12934"/>
                </a:lnTo>
                <a:lnTo>
                  <a:pt x="226294" y="12171"/>
                </a:lnTo>
                <a:lnTo>
                  <a:pt x="221790" y="11003"/>
                </a:lnTo>
                <a:lnTo>
                  <a:pt x="217548" y="11662"/>
                </a:lnTo>
                <a:lnTo>
                  <a:pt x="233237" y="1859"/>
                </a:lnTo>
                <a:lnTo>
                  <a:pt x="234583" y="2079"/>
                </a:lnTo>
                <a:lnTo>
                  <a:pt x="240160" y="5522"/>
                </a:lnTo>
                <a:lnTo>
                  <a:pt x="244953" y="11370"/>
                </a:lnTo>
                <a:lnTo>
                  <a:pt x="235455" y="18392"/>
                </a:lnTo>
                <a:close/>
              </a:path>
              <a:path w="274954" h="226060">
                <a:moveTo>
                  <a:pt x="223719" y="51863"/>
                </a:moveTo>
                <a:lnTo>
                  <a:pt x="214625" y="57546"/>
                </a:lnTo>
                <a:lnTo>
                  <a:pt x="214742" y="52354"/>
                </a:lnTo>
                <a:lnTo>
                  <a:pt x="215988" y="47773"/>
                </a:lnTo>
                <a:lnTo>
                  <a:pt x="220750" y="39835"/>
                </a:lnTo>
                <a:lnTo>
                  <a:pt x="223856" y="36653"/>
                </a:lnTo>
                <a:lnTo>
                  <a:pt x="234380" y="30077"/>
                </a:lnTo>
                <a:lnTo>
                  <a:pt x="241619" y="28978"/>
                </a:lnTo>
                <a:lnTo>
                  <a:pt x="251740" y="31563"/>
                </a:lnTo>
                <a:lnTo>
                  <a:pt x="226684" y="47219"/>
                </a:lnTo>
                <a:lnTo>
                  <a:pt x="223851" y="51251"/>
                </a:lnTo>
                <a:lnTo>
                  <a:pt x="223719" y="51863"/>
                </a:lnTo>
                <a:close/>
              </a:path>
              <a:path w="274954" h="226060">
                <a:moveTo>
                  <a:pt x="274292" y="69361"/>
                </a:moveTo>
                <a:lnTo>
                  <a:pt x="259171" y="78809"/>
                </a:lnTo>
                <a:lnTo>
                  <a:pt x="261747" y="74821"/>
                </a:lnTo>
                <a:lnTo>
                  <a:pt x="263569" y="64168"/>
                </a:lnTo>
                <a:lnTo>
                  <a:pt x="262288" y="58970"/>
                </a:lnTo>
                <a:lnTo>
                  <a:pt x="254806" y="46892"/>
                </a:lnTo>
                <a:lnTo>
                  <a:pt x="250697" y="43525"/>
                </a:lnTo>
                <a:lnTo>
                  <a:pt x="240606" y="40782"/>
                </a:lnTo>
                <a:lnTo>
                  <a:pt x="235795" y="41526"/>
                </a:lnTo>
                <a:lnTo>
                  <a:pt x="251740" y="31563"/>
                </a:lnTo>
                <a:lnTo>
                  <a:pt x="274561" y="67835"/>
                </a:lnTo>
                <a:lnTo>
                  <a:pt x="274292" y="6936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0" name="object 40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458228" y="6064941"/>
            <a:ext cx="253863" cy="233995"/>
          </a:xfrm>
          <a:prstGeom prst="rect">
            <a:avLst/>
          </a:prstGeom>
        </p:spPr>
      </p:pic>
      <p:sp>
        <p:nvSpPr>
          <p:cNvPr id="41" name="object 41" descr=""/>
          <p:cNvSpPr/>
          <p:nvPr/>
        </p:nvSpPr>
        <p:spPr>
          <a:xfrm>
            <a:off x="3903093" y="6074436"/>
            <a:ext cx="276225" cy="224790"/>
          </a:xfrm>
          <a:custGeom>
            <a:avLst/>
            <a:gdLst/>
            <a:ahLst/>
            <a:cxnLst/>
            <a:rect l="l" t="t" r="r" b="b"/>
            <a:pathLst>
              <a:path w="276225" h="224789">
                <a:moveTo>
                  <a:pt x="16091" y="159466"/>
                </a:moveTo>
                <a:lnTo>
                  <a:pt x="5109" y="164856"/>
                </a:lnTo>
                <a:lnTo>
                  <a:pt x="1174" y="157049"/>
                </a:lnTo>
                <a:lnTo>
                  <a:pt x="1005" y="156716"/>
                </a:lnTo>
                <a:lnTo>
                  <a:pt x="24729" y="119708"/>
                </a:lnTo>
                <a:lnTo>
                  <a:pt x="32299" y="118002"/>
                </a:lnTo>
                <a:lnTo>
                  <a:pt x="42586" y="120108"/>
                </a:lnTo>
                <a:lnTo>
                  <a:pt x="17020" y="136083"/>
                </a:lnTo>
                <a:lnTo>
                  <a:pt x="14229" y="139727"/>
                </a:lnTo>
                <a:lnTo>
                  <a:pt x="14090" y="139814"/>
                </a:lnTo>
                <a:lnTo>
                  <a:pt x="11881" y="149376"/>
                </a:lnTo>
                <a:lnTo>
                  <a:pt x="12922" y="154310"/>
                </a:lnTo>
                <a:lnTo>
                  <a:pt x="16091" y="159466"/>
                </a:lnTo>
                <a:close/>
              </a:path>
              <a:path w="276225" h="224789">
                <a:moveTo>
                  <a:pt x="93799" y="190724"/>
                </a:moveTo>
                <a:lnTo>
                  <a:pt x="39743" y="224501"/>
                </a:lnTo>
                <a:lnTo>
                  <a:pt x="38159" y="222131"/>
                </a:lnTo>
                <a:lnTo>
                  <a:pt x="37098" y="219562"/>
                </a:lnTo>
                <a:lnTo>
                  <a:pt x="36558" y="216797"/>
                </a:lnTo>
                <a:lnTo>
                  <a:pt x="35634" y="212254"/>
                </a:lnTo>
                <a:lnTo>
                  <a:pt x="35571" y="207251"/>
                </a:lnTo>
                <a:lnTo>
                  <a:pt x="37172" y="196323"/>
                </a:lnTo>
                <a:lnTo>
                  <a:pt x="38970" y="189460"/>
                </a:lnTo>
                <a:lnTo>
                  <a:pt x="41770" y="181195"/>
                </a:lnTo>
                <a:lnTo>
                  <a:pt x="44657" y="172185"/>
                </a:lnTo>
                <a:lnTo>
                  <a:pt x="46819" y="164418"/>
                </a:lnTo>
                <a:lnTo>
                  <a:pt x="48255" y="157895"/>
                </a:lnTo>
                <a:lnTo>
                  <a:pt x="48965" y="152615"/>
                </a:lnTo>
                <a:lnTo>
                  <a:pt x="49428" y="146407"/>
                </a:lnTo>
                <a:lnTo>
                  <a:pt x="48475" y="141404"/>
                </a:lnTo>
                <a:lnTo>
                  <a:pt x="43618" y="133631"/>
                </a:lnTo>
                <a:lnTo>
                  <a:pt x="40098" y="131164"/>
                </a:lnTo>
                <a:lnTo>
                  <a:pt x="30992" y="129252"/>
                </a:lnTo>
                <a:lnTo>
                  <a:pt x="26428" y="130205"/>
                </a:lnTo>
                <a:lnTo>
                  <a:pt x="42586" y="120108"/>
                </a:lnTo>
                <a:lnTo>
                  <a:pt x="61222" y="146289"/>
                </a:lnTo>
                <a:lnTo>
                  <a:pt x="61081" y="151005"/>
                </a:lnTo>
                <a:lnTo>
                  <a:pt x="59239" y="161877"/>
                </a:lnTo>
                <a:lnTo>
                  <a:pt x="57076" y="169899"/>
                </a:lnTo>
                <a:lnTo>
                  <a:pt x="50808" y="189328"/>
                </a:lnTo>
                <a:lnTo>
                  <a:pt x="49084" y="195175"/>
                </a:lnTo>
                <a:lnTo>
                  <a:pt x="47918" y="200921"/>
                </a:lnTo>
                <a:lnTo>
                  <a:pt x="47637" y="203617"/>
                </a:lnTo>
                <a:lnTo>
                  <a:pt x="47659" y="206137"/>
                </a:lnTo>
                <a:lnTo>
                  <a:pt x="87769" y="181074"/>
                </a:lnTo>
                <a:lnTo>
                  <a:pt x="93799" y="190724"/>
                </a:lnTo>
                <a:close/>
              </a:path>
              <a:path w="276225" h="224789">
                <a:moveTo>
                  <a:pt x="138529" y="164714"/>
                </a:moveTo>
                <a:lnTo>
                  <a:pt x="124658" y="173381"/>
                </a:lnTo>
                <a:lnTo>
                  <a:pt x="116700" y="174425"/>
                </a:lnTo>
                <a:lnTo>
                  <a:pt x="108668" y="171584"/>
                </a:lnTo>
                <a:lnTo>
                  <a:pt x="79802" y="143391"/>
                </a:lnTo>
                <a:lnTo>
                  <a:pt x="68291" y="118487"/>
                </a:lnTo>
                <a:lnTo>
                  <a:pt x="68199" y="118180"/>
                </a:lnTo>
                <a:lnTo>
                  <a:pt x="66506" y="111043"/>
                </a:lnTo>
                <a:lnTo>
                  <a:pt x="66621" y="104649"/>
                </a:lnTo>
                <a:lnTo>
                  <a:pt x="70471" y="93350"/>
                </a:lnTo>
                <a:lnTo>
                  <a:pt x="74408" y="88666"/>
                </a:lnTo>
                <a:lnTo>
                  <a:pt x="84747" y="82205"/>
                </a:lnTo>
                <a:lnTo>
                  <a:pt x="89148" y="80684"/>
                </a:lnTo>
                <a:lnTo>
                  <a:pt x="97976" y="80079"/>
                </a:lnTo>
                <a:lnTo>
                  <a:pt x="102301" y="80920"/>
                </a:lnTo>
                <a:lnTo>
                  <a:pt x="104017" y="81722"/>
                </a:lnTo>
                <a:lnTo>
                  <a:pt x="80830" y="96211"/>
                </a:lnTo>
                <a:lnTo>
                  <a:pt x="78368" y="100463"/>
                </a:lnTo>
                <a:lnTo>
                  <a:pt x="90122" y="136942"/>
                </a:lnTo>
                <a:lnTo>
                  <a:pt x="117493" y="163276"/>
                </a:lnTo>
                <a:lnTo>
                  <a:pt x="122771" y="163081"/>
                </a:lnTo>
                <a:lnTo>
                  <a:pt x="146311" y="148371"/>
                </a:lnTo>
                <a:lnTo>
                  <a:pt x="146306" y="148671"/>
                </a:lnTo>
                <a:lnTo>
                  <a:pt x="142479" y="160009"/>
                </a:lnTo>
                <a:lnTo>
                  <a:pt x="138529" y="164714"/>
                </a:lnTo>
                <a:close/>
              </a:path>
              <a:path w="276225" h="224789">
                <a:moveTo>
                  <a:pt x="146311" y="148371"/>
                </a:moveTo>
                <a:lnTo>
                  <a:pt x="131994" y="157317"/>
                </a:lnTo>
                <a:lnTo>
                  <a:pt x="134477" y="152663"/>
                </a:lnTo>
                <a:lnTo>
                  <a:pt x="134831" y="146238"/>
                </a:lnTo>
                <a:lnTo>
                  <a:pt x="118282" y="109756"/>
                </a:lnTo>
                <a:lnTo>
                  <a:pt x="95424" y="90167"/>
                </a:lnTo>
                <a:lnTo>
                  <a:pt x="90127" y="90402"/>
                </a:lnTo>
                <a:lnTo>
                  <a:pt x="104017" y="81722"/>
                </a:lnTo>
                <a:lnTo>
                  <a:pt x="133132" y="110067"/>
                </a:lnTo>
                <a:lnTo>
                  <a:pt x="146406" y="142276"/>
                </a:lnTo>
                <a:lnTo>
                  <a:pt x="146311" y="148371"/>
                </a:lnTo>
                <a:close/>
              </a:path>
              <a:path w="276225" h="224789">
                <a:moveTo>
                  <a:pt x="142740" y="88009"/>
                </a:moveTo>
                <a:lnTo>
                  <a:pt x="136617" y="78210"/>
                </a:lnTo>
                <a:lnTo>
                  <a:pt x="136814" y="78086"/>
                </a:lnTo>
                <a:lnTo>
                  <a:pt x="140641" y="72152"/>
                </a:lnTo>
                <a:lnTo>
                  <a:pt x="143551" y="65888"/>
                </a:lnTo>
                <a:lnTo>
                  <a:pt x="147262" y="53123"/>
                </a:lnTo>
                <a:lnTo>
                  <a:pt x="147960" y="47620"/>
                </a:lnTo>
                <a:lnTo>
                  <a:pt x="147500" y="42994"/>
                </a:lnTo>
                <a:lnTo>
                  <a:pt x="153971" y="38950"/>
                </a:lnTo>
                <a:lnTo>
                  <a:pt x="165300" y="57080"/>
                </a:lnTo>
                <a:lnTo>
                  <a:pt x="155259" y="63355"/>
                </a:lnTo>
                <a:lnTo>
                  <a:pt x="154282" y="67171"/>
                </a:lnTo>
                <a:lnTo>
                  <a:pt x="152552" y="71457"/>
                </a:lnTo>
                <a:lnTo>
                  <a:pt x="147587" y="80973"/>
                </a:lnTo>
                <a:lnTo>
                  <a:pt x="145144" y="84904"/>
                </a:lnTo>
                <a:lnTo>
                  <a:pt x="142740" y="88009"/>
                </a:lnTo>
                <a:close/>
              </a:path>
              <a:path w="276225" h="224789">
                <a:moveTo>
                  <a:pt x="205282" y="121063"/>
                </a:moveTo>
                <a:lnTo>
                  <a:pt x="195240" y="127337"/>
                </a:lnTo>
                <a:lnTo>
                  <a:pt x="155259" y="63355"/>
                </a:lnTo>
                <a:lnTo>
                  <a:pt x="165300" y="57080"/>
                </a:lnTo>
                <a:lnTo>
                  <a:pt x="205282" y="121063"/>
                </a:lnTo>
                <a:close/>
              </a:path>
              <a:path w="276225" h="224789">
                <a:moveTo>
                  <a:pt x="267212" y="84306"/>
                </a:moveTo>
                <a:lnTo>
                  <a:pt x="251071" y="94391"/>
                </a:lnTo>
                <a:lnTo>
                  <a:pt x="243070" y="96068"/>
                </a:lnTo>
                <a:lnTo>
                  <a:pt x="227206" y="92692"/>
                </a:lnTo>
                <a:lnTo>
                  <a:pt x="221143" y="88375"/>
                </a:lnTo>
                <a:lnTo>
                  <a:pt x="213223" y="75820"/>
                </a:lnTo>
                <a:lnTo>
                  <a:pt x="211788" y="70524"/>
                </a:lnTo>
                <a:lnTo>
                  <a:pt x="212695" y="59977"/>
                </a:lnTo>
                <a:lnTo>
                  <a:pt x="215008" y="55132"/>
                </a:lnTo>
                <a:lnTo>
                  <a:pt x="219178" y="50718"/>
                </a:lnTo>
                <a:lnTo>
                  <a:pt x="214060" y="51795"/>
                </a:lnTo>
                <a:lnTo>
                  <a:pt x="191778" y="29418"/>
                </a:lnTo>
                <a:lnTo>
                  <a:pt x="195265" y="15966"/>
                </a:lnTo>
                <a:lnTo>
                  <a:pt x="199688" y="10384"/>
                </a:lnTo>
                <a:lnTo>
                  <a:pt x="213932" y="1483"/>
                </a:lnTo>
                <a:lnTo>
                  <a:pt x="220818" y="0"/>
                </a:lnTo>
                <a:lnTo>
                  <a:pt x="231325" y="2095"/>
                </a:lnTo>
                <a:lnTo>
                  <a:pt x="208232" y="16525"/>
                </a:lnTo>
                <a:lnTo>
                  <a:pt x="205820" y="19739"/>
                </a:lnTo>
                <a:lnTo>
                  <a:pt x="203828" y="27808"/>
                </a:lnTo>
                <a:lnTo>
                  <a:pt x="204400" y="31536"/>
                </a:lnTo>
                <a:lnTo>
                  <a:pt x="209183" y="38994"/>
                </a:lnTo>
                <a:lnTo>
                  <a:pt x="212176" y="41209"/>
                </a:lnTo>
                <a:lnTo>
                  <a:pt x="220226" y="43003"/>
                </a:lnTo>
                <a:lnTo>
                  <a:pt x="224230" y="42208"/>
                </a:lnTo>
                <a:lnTo>
                  <a:pt x="246889" y="28050"/>
                </a:lnTo>
                <a:lnTo>
                  <a:pt x="246876" y="28263"/>
                </a:lnTo>
                <a:lnTo>
                  <a:pt x="245207" y="32333"/>
                </a:lnTo>
                <a:lnTo>
                  <a:pt x="242106" y="36391"/>
                </a:lnTo>
                <a:lnTo>
                  <a:pt x="248149" y="34890"/>
                </a:lnTo>
                <a:lnTo>
                  <a:pt x="253619" y="35142"/>
                </a:lnTo>
                <a:lnTo>
                  <a:pt x="228471" y="50856"/>
                </a:lnTo>
                <a:lnTo>
                  <a:pt x="225394" y="55056"/>
                </a:lnTo>
                <a:lnTo>
                  <a:pt x="223085" y="65184"/>
                </a:lnTo>
                <a:lnTo>
                  <a:pt x="223940" y="69874"/>
                </a:lnTo>
                <a:lnTo>
                  <a:pt x="228691" y="77609"/>
                </a:lnTo>
                <a:lnTo>
                  <a:pt x="231101" y="79954"/>
                </a:lnTo>
                <a:lnTo>
                  <a:pt x="237162" y="83613"/>
                </a:lnTo>
                <a:lnTo>
                  <a:pt x="240445" y="84419"/>
                </a:lnTo>
                <a:lnTo>
                  <a:pt x="247666" y="84018"/>
                </a:lnTo>
                <a:lnTo>
                  <a:pt x="251007" y="82951"/>
                </a:lnTo>
                <a:lnTo>
                  <a:pt x="274666" y="68168"/>
                </a:lnTo>
                <a:lnTo>
                  <a:pt x="272237" y="77843"/>
                </a:lnTo>
                <a:lnTo>
                  <a:pt x="267212" y="84306"/>
                </a:lnTo>
                <a:close/>
              </a:path>
              <a:path w="276225" h="224789">
                <a:moveTo>
                  <a:pt x="246889" y="28050"/>
                </a:moveTo>
                <a:lnTo>
                  <a:pt x="232077" y="37306"/>
                </a:lnTo>
                <a:lnTo>
                  <a:pt x="234489" y="34091"/>
                </a:lnTo>
                <a:lnTo>
                  <a:pt x="236158" y="27103"/>
                </a:lnTo>
                <a:lnTo>
                  <a:pt x="236378" y="26087"/>
                </a:lnTo>
                <a:lnTo>
                  <a:pt x="235826" y="22784"/>
                </a:lnTo>
                <a:lnTo>
                  <a:pt x="235799" y="22621"/>
                </a:lnTo>
                <a:lnTo>
                  <a:pt x="231251" y="15172"/>
                </a:lnTo>
                <a:lnTo>
                  <a:pt x="228043" y="12872"/>
                </a:lnTo>
                <a:lnTo>
                  <a:pt x="220832" y="11263"/>
                </a:lnTo>
                <a:lnTo>
                  <a:pt x="219724" y="11051"/>
                </a:lnTo>
                <a:lnTo>
                  <a:pt x="215856" y="11761"/>
                </a:lnTo>
                <a:lnTo>
                  <a:pt x="231325" y="2095"/>
                </a:lnTo>
                <a:lnTo>
                  <a:pt x="234859" y="2822"/>
                </a:lnTo>
                <a:lnTo>
                  <a:pt x="240189" y="6511"/>
                </a:lnTo>
                <a:lnTo>
                  <a:pt x="246277" y="16254"/>
                </a:lnTo>
                <a:lnTo>
                  <a:pt x="247330" y="20122"/>
                </a:lnTo>
                <a:lnTo>
                  <a:pt x="246889" y="28050"/>
                </a:lnTo>
                <a:close/>
              </a:path>
              <a:path w="276225" h="224789">
                <a:moveTo>
                  <a:pt x="274666" y="68168"/>
                </a:moveTo>
                <a:lnTo>
                  <a:pt x="258892" y="78025"/>
                </a:lnTo>
                <a:lnTo>
                  <a:pt x="261888" y="74007"/>
                </a:lnTo>
                <a:lnTo>
                  <a:pt x="264279" y="63929"/>
                </a:lnTo>
                <a:lnTo>
                  <a:pt x="263388" y="59029"/>
                </a:lnTo>
                <a:lnTo>
                  <a:pt x="257202" y="49297"/>
                </a:lnTo>
                <a:lnTo>
                  <a:pt x="253134" y="46409"/>
                </a:lnTo>
                <a:lnTo>
                  <a:pt x="242844" y="44152"/>
                </a:lnTo>
                <a:lnTo>
                  <a:pt x="237652" y="45119"/>
                </a:lnTo>
                <a:lnTo>
                  <a:pt x="253619" y="35142"/>
                </a:lnTo>
                <a:lnTo>
                  <a:pt x="263418" y="39154"/>
                </a:lnTo>
                <a:lnTo>
                  <a:pt x="267448" y="42687"/>
                </a:lnTo>
                <a:lnTo>
                  <a:pt x="274977" y="54736"/>
                </a:lnTo>
                <a:lnTo>
                  <a:pt x="276167" y="62098"/>
                </a:lnTo>
                <a:lnTo>
                  <a:pt x="274666" y="681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 descr=""/>
          <p:cNvSpPr/>
          <p:nvPr/>
        </p:nvSpPr>
        <p:spPr>
          <a:xfrm>
            <a:off x="4347956" y="6076045"/>
            <a:ext cx="272415" cy="223520"/>
          </a:xfrm>
          <a:custGeom>
            <a:avLst/>
            <a:gdLst/>
            <a:ahLst/>
            <a:cxnLst/>
            <a:rect l="l" t="t" r="r" b="b"/>
            <a:pathLst>
              <a:path w="272414" h="223520">
                <a:moveTo>
                  <a:pt x="16091" y="157857"/>
                </a:moveTo>
                <a:lnTo>
                  <a:pt x="5109" y="163247"/>
                </a:lnTo>
                <a:lnTo>
                  <a:pt x="1174" y="155441"/>
                </a:lnTo>
                <a:lnTo>
                  <a:pt x="1005" y="155107"/>
                </a:lnTo>
                <a:lnTo>
                  <a:pt x="24729" y="118099"/>
                </a:lnTo>
                <a:lnTo>
                  <a:pt x="32299" y="116394"/>
                </a:lnTo>
                <a:lnTo>
                  <a:pt x="42586" y="118499"/>
                </a:lnTo>
                <a:lnTo>
                  <a:pt x="17020" y="134474"/>
                </a:lnTo>
                <a:lnTo>
                  <a:pt x="14229" y="138118"/>
                </a:lnTo>
                <a:lnTo>
                  <a:pt x="14090" y="138205"/>
                </a:lnTo>
                <a:lnTo>
                  <a:pt x="11881" y="147767"/>
                </a:lnTo>
                <a:lnTo>
                  <a:pt x="12922" y="152702"/>
                </a:lnTo>
                <a:lnTo>
                  <a:pt x="16091" y="157857"/>
                </a:lnTo>
                <a:close/>
              </a:path>
              <a:path w="272414" h="223520">
                <a:moveTo>
                  <a:pt x="93799" y="189115"/>
                </a:moveTo>
                <a:lnTo>
                  <a:pt x="39743" y="222892"/>
                </a:lnTo>
                <a:lnTo>
                  <a:pt x="38159" y="220523"/>
                </a:lnTo>
                <a:lnTo>
                  <a:pt x="37098" y="217953"/>
                </a:lnTo>
                <a:lnTo>
                  <a:pt x="36558" y="215188"/>
                </a:lnTo>
                <a:lnTo>
                  <a:pt x="35634" y="210646"/>
                </a:lnTo>
                <a:lnTo>
                  <a:pt x="35571" y="205643"/>
                </a:lnTo>
                <a:lnTo>
                  <a:pt x="37172" y="194715"/>
                </a:lnTo>
                <a:lnTo>
                  <a:pt x="38970" y="187851"/>
                </a:lnTo>
                <a:lnTo>
                  <a:pt x="41770" y="179587"/>
                </a:lnTo>
                <a:lnTo>
                  <a:pt x="44657" y="170576"/>
                </a:lnTo>
                <a:lnTo>
                  <a:pt x="46819" y="162809"/>
                </a:lnTo>
                <a:lnTo>
                  <a:pt x="48255" y="156286"/>
                </a:lnTo>
                <a:lnTo>
                  <a:pt x="48965" y="151007"/>
                </a:lnTo>
                <a:lnTo>
                  <a:pt x="49428" y="144798"/>
                </a:lnTo>
                <a:lnTo>
                  <a:pt x="48475" y="139795"/>
                </a:lnTo>
                <a:lnTo>
                  <a:pt x="43618" y="132022"/>
                </a:lnTo>
                <a:lnTo>
                  <a:pt x="40098" y="129555"/>
                </a:lnTo>
                <a:lnTo>
                  <a:pt x="30992" y="127644"/>
                </a:lnTo>
                <a:lnTo>
                  <a:pt x="26428" y="128596"/>
                </a:lnTo>
                <a:lnTo>
                  <a:pt x="42586" y="118499"/>
                </a:lnTo>
                <a:lnTo>
                  <a:pt x="61222" y="144680"/>
                </a:lnTo>
                <a:lnTo>
                  <a:pt x="61081" y="149396"/>
                </a:lnTo>
                <a:lnTo>
                  <a:pt x="59239" y="160269"/>
                </a:lnTo>
                <a:lnTo>
                  <a:pt x="57076" y="168290"/>
                </a:lnTo>
                <a:lnTo>
                  <a:pt x="50808" y="187719"/>
                </a:lnTo>
                <a:lnTo>
                  <a:pt x="49084" y="193566"/>
                </a:lnTo>
                <a:lnTo>
                  <a:pt x="47918" y="199312"/>
                </a:lnTo>
                <a:lnTo>
                  <a:pt x="47637" y="202008"/>
                </a:lnTo>
                <a:lnTo>
                  <a:pt x="47659" y="204528"/>
                </a:lnTo>
                <a:lnTo>
                  <a:pt x="87769" y="179465"/>
                </a:lnTo>
                <a:lnTo>
                  <a:pt x="93799" y="189115"/>
                </a:lnTo>
                <a:close/>
              </a:path>
              <a:path w="272414" h="223520">
                <a:moveTo>
                  <a:pt x="138529" y="163105"/>
                </a:moveTo>
                <a:lnTo>
                  <a:pt x="124658" y="171773"/>
                </a:lnTo>
                <a:lnTo>
                  <a:pt x="116700" y="172816"/>
                </a:lnTo>
                <a:lnTo>
                  <a:pt x="108668" y="169975"/>
                </a:lnTo>
                <a:lnTo>
                  <a:pt x="79802" y="141782"/>
                </a:lnTo>
                <a:lnTo>
                  <a:pt x="68291" y="116878"/>
                </a:lnTo>
                <a:lnTo>
                  <a:pt x="68199" y="116571"/>
                </a:lnTo>
                <a:lnTo>
                  <a:pt x="66506" y="109435"/>
                </a:lnTo>
                <a:lnTo>
                  <a:pt x="66621" y="103040"/>
                </a:lnTo>
                <a:lnTo>
                  <a:pt x="70471" y="91741"/>
                </a:lnTo>
                <a:lnTo>
                  <a:pt x="74408" y="87057"/>
                </a:lnTo>
                <a:lnTo>
                  <a:pt x="84747" y="80597"/>
                </a:lnTo>
                <a:lnTo>
                  <a:pt x="89148" y="79075"/>
                </a:lnTo>
                <a:lnTo>
                  <a:pt x="97976" y="78471"/>
                </a:lnTo>
                <a:lnTo>
                  <a:pt x="102301" y="79312"/>
                </a:lnTo>
                <a:lnTo>
                  <a:pt x="104017" y="80114"/>
                </a:lnTo>
                <a:lnTo>
                  <a:pt x="80830" y="94602"/>
                </a:lnTo>
                <a:lnTo>
                  <a:pt x="78368" y="98854"/>
                </a:lnTo>
                <a:lnTo>
                  <a:pt x="90122" y="135333"/>
                </a:lnTo>
                <a:lnTo>
                  <a:pt x="117493" y="161667"/>
                </a:lnTo>
                <a:lnTo>
                  <a:pt x="122771" y="161472"/>
                </a:lnTo>
                <a:lnTo>
                  <a:pt x="146311" y="146763"/>
                </a:lnTo>
                <a:lnTo>
                  <a:pt x="146306" y="147062"/>
                </a:lnTo>
                <a:lnTo>
                  <a:pt x="142479" y="158400"/>
                </a:lnTo>
                <a:lnTo>
                  <a:pt x="138529" y="163105"/>
                </a:lnTo>
                <a:close/>
              </a:path>
              <a:path w="272414" h="223520">
                <a:moveTo>
                  <a:pt x="146311" y="146763"/>
                </a:moveTo>
                <a:lnTo>
                  <a:pt x="131994" y="155709"/>
                </a:lnTo>
                <a:lnTo>
                  <a:pt x="134477" y="151055"/>
                </a:lnTo>
                <a:lnTo>
                  <a:pt x="134831" y="144629"/>
                </a:lnTo>
                <a:lnTo>
                  <a:pt x="118282" y="108147"/>
                </a:lnTo>
                <a:lnTo>
                  <a:pt x="95424" y="88559"/>
                </a:lnTo>
                <a:lnTo>
                  <a:pt x="90127" y="88793"/>
                </a:lnTo>
                <a:lnTo>
                  <a:pt x="104017" y="80114"/>
                </a:lnTo>
                <a:lnTo>
                  <a:pt x="133132" y="108458"/>
                </a:lnTo>
                <a:lnTo>
                  <a:pt x="146406" y="140667"/>
                </a:lnTo>
                <a:lnTo>
                  <a:pt x="146311" y="146763"/>
                </a:lnTo>
                <a:close/>
              </a:path>
              <a:path w="272414" h="223520">
                <a:moveTo>
                  <a:pt x="142740" y="86400"/>
                </a:moveTo>
                <a:lnTo>
                  <a:pt x="136617" y="76601"/>
                </a:lnTo>
                <a:lnTo>
                  <a:pt x="136814" y="76478"/>
                </a:lnTo>
                <a:lnTo>
                  <a:pt x="140641" y="70543"/>
                </a:lnTo>
                <a:lnTo>
                  <a:pt x="143551" y="64279"/>
                </a:lnTo>
                <a:lnTo>
                  <a:pt x="147262" y="51514"/>
                </a:lnTo>
                <a:lnTo>
                  <a:pt x="147960" y="46012"/>
                </a:lnTo>
                <a:lnTo>
                  <a:pt x="147500" y="41385"/>
                </a:lnTo>
                <a:lnTo>
                  <a:pt x="153971" y="37342"/>
                </a:lnTo>
                <a:lnTo>
                  <a:pt x="165300" y="55471"/>
                </a:lnTo>
                <a:lnTo>
                  <a:pt x="155259" y="61746"/>
                </a:lnTo>
                <a:lnTo>
                  <a:pt x="154282" y="65563"/>
                </a:lnTo>
                <a:lnTo>
                  <a:pt x="152552" y="69848"/>
                </a:lnTo>
                <a:lnTo>
                  <a:pt x="147587" y="79364"/>
                </a:lnTo>
                <a:lnTo>
                  <a:pt x="145144" y="83295"/>
                </a:lnTo>
                <a:lnTo>
                  <a:pt x="142740" y="86400"/>
                </a:lnTo>
                <a:close/>
              </a:path>
              <a:path w="272414" h="223520">
                <a:moveTo>
                  <a:pt x="205282" y="119454"/>
                </a:moveTo>
                <a:lnTo>
                  <a:pt x="195240" y="125729"/>
                </a:lnTo>
                <a:lnTo>
                  <a:pt x="155259" y="61746"/>
                </a:lnTo>
                <a:lnTo>
                  <a:pt x="165300" y="55471"/>
                </a:lnTo>
                <a:lnTo>
                  <a:pt x="205282" y="119454"/>
                </a:lnTo>
                <a:close/>
              </a:path>
              <a:path w="272414" h="223520">
                <a:moveTo>
                  <a:pt x="242378" y="57727"/>
                </a:moveTo>
                <a:lnTo>
                  <a:pt x="231556" y="64488"/>
                </a:lnTo>
                <a:lnTo>
                  <a:pt x="224294" y="65612"/>
                </a:lnTo>
                <a:lnTo>
                  <a:pt x="208788" y="61650"/>
                </a:lnTo>
                <a:lnTo>
                  <a:pt x="202400" y="56644"/>
                </a:lnTo>
                <a:lnTo>
                  <a:pt x="192198" y="40318"/>
                </a:lnTo>
                <a:lnTo>
                  <a:pt x="190474" y="32114"/>
                </a:lnTo>
                <a:lnTo>
                  <a:pt x="193933" y="15887"/>
                </a:lnTo>
                <a:lnTo>
                  <a:pt x="198480" y="9530"/>
                </a:lnTo>
                <a:lnTo>
                  <a:pt x="211161" y="1606"/>
                </a:lnTo>
                <a:lnTo>
                  <a:pt x="216918" y="0"/>
                </a:lnTo>
                <a:lnTo>
                  <a:pt x="229311" y="220"/>
                </a:lnTo>
                <a:lnTo>
                  <a:pt x="230978" y="782"/>
                </a:lnTo>
                <a:lnTo>
                  <a:pt x="207802" y="15263"/>
                </a:lnTo>
                <a:lnTo>
                  <a:pt x="205053" y="19514"/>
                </a:lnTo>
                <a:lnTo>
                  <a:pt x="202989" y="30938"/>
                </a:lnTo>
                <a:lnTo>
                  <a:pt x="204285" y="36696"/>
                </a:lnTo>
                <a:lnTo>
                  <a:pt x="211163" y="47704"/>
                </a:lnTo>
                <a:lnTo>
                  <a:pt x="215379" y="50951"/>
                </a:lnTo>
                <a:lnTo>
                  <a:pt x="225731" y="53533"/>
                </a:lnTo>
                <a:lnTo>
                  <a:pt x="230624" y="52737"/>
                </a:lnTo>
                <a:lnTo>
                  <a:pt x="251115" y="39934"/>
                </a:lnTo>
                <a:lnTo>
                  <a:pt x="251112" y="41747"/>
                </a:lnTo>
                <a:lnTo>
                  <a:pt x="249988" y="46054"/>
                </a:lnTo>
                <a:lnTo>
                  <a:pt x="245522" y="54379"/>
                </a:lnTo>
                <a:lnTo>
                  <a:pt x="242378" y="57727"/>
                </a:lnTo>
                <a:close/>
              </a:path>
              <a:path w="272414" h="223520">
                <a:moveTo>
                  <a:pt x="251115" y="39934"/>
                </a:moveTo>
                <a:lnTo>
                  <a:pt x="239884" y="46951"/>
                </a:lnTo>
                <a:lnTo>
                  <a:pt x="242690" y="42936"/>
                </a:lnTo>
                <a:lnTo>
                  <a:pt x="244609" y="32687"/>
                </a:lnTo>
                <a:lnTo>
                  <a:pt x="243371" y="27579"/>
                </a:lnTo>
                <a:lnTo>
                  <a:pt x="236085" y="15714"/>
                </a:lnTo>
                <a:lnTo>
                  <a:pt x="231693" y="12098"/>
                </a:lnTo>
                <a:lnTo>
                  <a:pt x="221328" y="9164"/>
                </a:lnTo>
                <a:lnTo>
                  <a:pt x="216578" y="9779"/>
                </a:lnTo>
                <a:lnTo>
                  <a:pt x="230978" y="782"/>
                </a:lnTo>
                <a:lnTo>
                  <a:pt x="261045" y="31092"/>
                </a:lnTo>
                <a:lnTo>
                  <a:pt x="251120" y="37293"/>
                </a:lnTo>
                <a:lnTo>
                  <a:pt x="251115" y="39934"/>
                </a:lnTo>
                <a:close/>
              </a:path>
              <a:path w="272414" h="223520">
                <a:moveTo>
                  <a:pt x="271999" y="68226"/>
                </a:moveTo>
                <a:lnTo>
                  <a:pt x="254950" y="78879"/>
                </a:lnTo>
                <a:lnTo>
                  <a:pt x="257213" y="76482"/>
                </a:lnTo>
                <a:lnTo>
                  <a:pt x="260097" y="70751"/>
                </a:lnTo>
                <a:lnTo>
                  <a:pt x="260823" y="67673"/>
                </a:lnTo>
                <a:lnTo>
                  <a:pt x="260846" y="61091"/>
                </a:lnTo>
                <a:lnTo>
                  <a:pt x="260100" y="57124"/>
                </a:lnTo>
                <a:lnTo>
                  <a:pt x="257088" y="47836"/>
                </a:lnTo>
                <a:lnTo>
                  <a:pt x="255035" y="43432"/>
                </a:lnTo>
                <a:lnTo>
                  <a:pt x="251120" y="37293"/>
                </a:lnTo>
                <a:lnTo>
                  <a:pt x="261045" y="31092"/>
                </a:lnTo>
                <a:lnTo>
                  <a:pt x="272414" y="61644"/>
                </a:lnTo>
                <a:lnTo>
                  <a:pt x="271999" y="68226"/>
                </a:lnTo>
                <a:close/>
              </a:path>
              <a:path w="272414" h="223520">
                <a:moveTo>
                  <a:pt x="262823" y="85439"/>
                </a:moveTo>
                <a:lnTo>
                  <a:pt x="250402" y="93200"/>
                </a:lnTo>
                <a:lnTo>
                  <a:pt x="244067" y="94689"/>
                </a:lnTo>
                <a:lnTo>
                  <a:pt x="232621" y="92831"/>
                </a:lnTo>
                <a:lnTo>
                  <a:pt x="231427" y="92595"/>
                </a:lnTo>
                <a:lnTo>
                  <a:pt x="226183" y="89319"/>
                </a:lnTo>
                <a:lnTo>
                  <a:pt x="225966" y="89183"/>
                </a:lnTo>
                <a:lnTo>
                  <a:pt x="221127" y="83260"/>
                </a:lnTo>
                <a:lnTo>
                  <a:pt x="230221" y="76337"/>
                </a:lnTo>
                <a:lnTo>
                  <a:pt x="233873" y="80362"/>
                </a:lnTo>
                <a:lnTo>
                  <a:pt x="237492" y="82678"/>
                </a:lnTo>
                <a:lnTo>
                  <a:pt x="244661" y="83887"/>
                </a:lnTo>
                <a:lnTo>
                  <a:pt x="248255" y="83063"/>
                </a:lnTo>
                <a:lnTo>
                  <a:pt x="271999" y="68226"/>
                </a:lnTo>
                <a:lnTo>
                  <a:pt x="271984" y="68468"/>
                </a:lnTo>
                <a:lnTo>
                  <a:pt x="267066" y="80539"/>
                </a:lnTo>
                <a:lnTo>
                  <a:pt x="262823" y="854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 descr=""/>
          <p:cNvSpPr/>
          <p:nvPr/>
        </p:nvSpPr>
        <p:spPr>
          <a:xfrm>
            <a:off x="4792819" y="6075514"/>
            <a:ext cx="273050" cy="223520"/>
          </a:xfrm>
          <a:custGeom>
            <a:avLst/>
            <a:gdLst/>
            <a:ahLst/>
            <a:cxnLst/>
            <a:rect l="l" t="t" r="r" b="b"/>
            <a:pathLst>
              <a:path w="273050" h="223520">
                <a:moveTo>
                  <a:pt x="16091" y="158388"/>
                </a:moveTo>
                <a:lnTo>
                  <a:pt x="5109" y="163778"/>
                </a:lnTo>
                <a:lnTo>
                  <a:pt x="1174" y="155972"/>
                </a:lnTo>
                <a:lnTo>
                  <a:pt x="1005" y="155638"/>
                </a:lnTo>
                <a:lnTo>
                  <a:pt x="24729" y="118630"/>
                </a:lnTo>
                <a:lnTo>
                  <a:pt x="32299" y="116925"/>
                </a:lnTo>
                <a:lnTo>
                  <a:pt x="42586" y="119030"/>
                </a:lnTo>
                <a:lnTo>
                  <a:pt x="17020" y="135005"/>
                </a:lnTo>
                <a:lnTo>
                  <a:pt x="14229" y="138649"/>
                </a:lnTo>
                <a:lnTo>
                  <a:pt x="14090" y="138736"/>
                </a:lnTo>
                <a:lnTo>
                  <a:pt x="11881" y="148298"/>
                </a:lnTo>
                <a:lnTo>
                  <a:pt x="12922" y="153233"/>
                </a:lnTo>
                <a:lnTo>
                  <a:pt x="16091" y="158388"/>
                </a:lnTo>
                <a:close/>
              </a:path>
              <a:path w="273050" h="223520">
                <a:moveTo>
                  <a:pt x="93799" y="189646"/>
                </a:moveTo>
                <a:lnTo>
                  <a:pt x="39743" y="223423"/>
                </a:lnTo>
                <a:lnTo>
                  <a:pt x="38159" y="221054"/>
                </a:lnTo>
                <a:lnTo>
                  <a:pt x="37098" y="218485"/>
                </a:lnTo>
                <a:lnTo>
                  <a:pt x="36558" y="215719"/>
                </a:lnTo>
                <a:lnTo>
                  <a:pt x="35634" y="211177"/>
                </a:lnTo>
                <a:lnTo>
                  <a:pt x="35571" y="206174"/>
                </a:lnTo>
                <a:lnTo>
                  <a:pt x="37172" y="195246"/>
                </a:lnTo>
                <a:lnTo>
                  <a:pt x="38970" y="188382"/>
                </a:lnTo>
                <a:lnTo>
                  <a:pt x="41770" y="180118"/>
                </a:lnTo>
                <a:lnTo>
                  <a:pt x="44657" y="171107"/>
                </a:lnTo>
                <a:lnTo>
                  <a:pt x="46819" y="163340"/>
                </a:lnTo>
                <a:lnTo>
                  <a:pt x="48255" y="156817"/>
                </a:lnTo>
                <a:lnTo>
                  <a:pt x="48965" y="151538"/>
                </a:lnTo>
                <a:lnTo>
                  <a:pt x="49428" y="145329"/>
                </a:lnTo>
                <a:lnTo>
                  <a:pt x="48475" y="140326"/>
                </a:lnTo>
                <a:lnTo>
                  <a:pt x="43618" y="132553"/>
                </a:lnTo>
                <a:lnTo>
                  <a:pt x="40098" y="130086"/>
                </a:lnTo>
                <a:lnTo>
                  <a:pt x="30992" y="128175"/>
                </a:lnTo>
                <a:lnTo>
                  <a:pt x="26428" y="129127"/>
                </a:lnTo>
                <a:lnTo>
                  <a:pt x="42586" y="119030"/>
                </a:lnTo>
                <a:lnTo>
                  <a:pt x="61222" y="145211"/>
                </a:lnTo>
                <a:lnTo>
                  <a:pt x="61081" y="149927"/>
                </a:lnTo>
                <a:lnTo>
                  <a:pt x="59239" y="160800"/>
                </a:lnTo>
                <a:lnTo>
                  <a:pt x="57076" y="168821"/>
                </a:lnTo>
                <a:lnTo>
                  <a:pt x="50808" y="188250"/>
                </a:lnTo>
                <a:lnTo>
                  <a:pt x="49084" y="194097"/>
                </a:lnTo>
                <a:lnTo>
                  <a:pt x="47918" y="199844"/>
                </a:lnTo>
                <a:lnTo>
                  <a:pt x="47637" y="202540"/>
                </a:lnTo>
                <a:lnTo>
                  <a:pt x="47659" y="205059"/>
                </a:lnTo>
                <a:lnTo>
                  <a:pt x="87769" y="179996"/>
                </a:lnTo>
                <a:lnTo>
                  <a:pt x="93799" y="189646"/>
                </a:lnTo>
                <a:close/>
              </a:path>
              <a:path w="273050" h="223520">
                <a:moveTo>
                  <a:pt x="138529" y="163636"/>
                </a:moveTo>
                <a:lnTo>
                  <a:pt x="124658" y="172304"/>
                </a:lnTo>
                <a:lnTo>
                  <a:pt x="116700" y="173347"/>
                </a:lnTo>
                <a:lnTo>
                  <a:pt x="108668" y="170506"/>
                </a:lnTo>
                <a:lnTo>
                  <a:pt x="79802" y="142313"/>
                </a:lnTo>
                <a:lnTo>
                  <a:pt x="68291" y="117409"/>
                </a:lnTo>
                <a:lnTo>
                  <a:pt x="68199" y="117102"/>
                </a:lnTo>
                <a:lnTo>
                  <a:pt x="66506" y="109966"/>
                </a:lnTo>
                <a:lnTo>
                  <a:pt x="66621" y="103571"/>
                </a:lnTo>
                <a:lnTo>
                  <a:pt x="70471" y="92272"/>
                </a:lnTo>
                <a:lnTo>
                  <a:pt x="74408" y="87588"/>
                </a:lnTo>
                <a:lnTo>
                  <a:pt x="84747" y="81128"/>
                </a:lnTo>
                <a:lnTo>
                  <a:pt x="89148" y="79606"/>
                </a:lnTo>
                <a:lnTo>
                  <a:pt x="97976" y="79002"/>
                </a:lnTo>
                <a:lnTo>
                  <a:pt x="102301" y="79843"/>
                </a:lnTo>
                <a:lnTo>
                  <a:pt x="104017" y="80645"/>
                </a:lnTo>
                <a:lnTo>
                  <a:pt x="80830" y="95133"/>
                </a:lnTo>
                <a:lnTo>
                  <a:pt x="78368" y="99385"/>
                </a:lnTo>
                <a:lnTo>
                  <a:pt x="90122" y="135865"/>
                </a:lnTo>
                <a:lnTo>
                  <a:pt x="117493" y="162198"/>
                </a:lnTo>
                <a:lnTo>
                  <a:pt x="122771" y="162003"/>
                </a:lnTo>
                <a:lnTo>
                  <a:pt x="146311" y="147294"/>
                </a:lnTo>
                <a:lnTo>
                  <a:pt x="146306" y="147593"/>
                </a:lnTo>
                <a:lnTo>
                  <a:pt x="142479" y="158931"/>
                </a:lnTo>
                <a:lnTo>
                  <a:pt x="138529" y="163636"/>
                </a:lnTo>
                <a:close/>
              </a:path>
              <a:path w="273050" h="223520">
                <a:moveTo>
                  <a:pt x="146311" y="147294"/>
                </a:moveTo>
                <a:lnTo>
                  <a:pt x="131994" y="156240"/>
                </a:lnTo>
                <a:lnTo>
                  <a:pt x="134477" y="151586"/>
                </a:lnTo>
                <a:lnTo>
                  <a:pt x="134831" y="145160"/>
                </a:lnTo>
                <a:lnTo>
                  <a:pt x="118282" y="108678"/>
                </a:lnTo>
                <a:lnTo>
                  <a:pt x="95424" y="89090"/>
                </a:lnTo>
                <a:lnTo>
                  <a:pt x="90127" y="89324"/>
                </a:lnTo>
                <a:lnTo>
                  <a:pt x="104017" y="80645"/>
                </a:lnTo>
                <a:lnTo>
                  <a:pt x="133132" y="108989"/>
                </a:lnTo>
                <a:lnTo>
                  <a:pt x="146406" y="141198"/>
                </a:lnTo>
                <a:lnTo>
                  <a:pt x="146311" y="147294"/>
                </a:lnTo>
                <a:close/>
              </a:path>
              <a:path w="273050" h="223520">
                <a:moveTo>
                  <a:pt x="142524" y="79386"/>
                </a:moveTo>
                <a:lnTo>
                  <a:pt x="131542" y="84776"/>
                </a:lnTo>
                <a:lnTo>
                  <a:pt x="127606" y="76969"/>
                </a:lnTo>
                <a:lnTo>
                  <a:pt x="127438" y="76636"/>
                </a:lnTo>
                <a:lnTo>
                  <a:pt x="151162" y="39628"/>
                </a:lnTo>
                <a:lnTo>
                  <a:pt x="158732" y="37922"/>
                </a:lnTo>
                <a:lnTo>
                  <a:pt x="169019" y="40028"/>
                </a:lnTo>
                <a:lnTo>
                  <a:pt x="143453" y="56003"/>
                </a:lnTo>
                <a:lnTo>
                  <a:pt x="140662" y="59647"/>
                </a:lnTo>
                <a:lnTo>
                  <a:pt x="140523" y="59734"/>
                </a:lnTo>
                <a:lnTo>
                  <a:pt x="138314" y="69296"/>
                </a:lnTo>
                <a:lnTo>
                  <a:pt x="139355" y="74231"/>
                </a:lnTo>
                <a:lnTo>
                  <a:pt x="142524" y="79386"/>
                </a:lnTo>
                <a:close/>
              </a:path>
              <a:path w="273050" h="223520">
                <a:moveTo>
                  <a:pt x="220231" y="110644"/>
                </a:moveTo>
                <a:lnTo>
                  <a:pt x="166176" y="144421"/>
                </a:lnTo>
                <a:lnTo>
                  <a:pt x="164592" y="142051"/>
                </a:lnTo>
                <a:lnTo>
                  <a:pt x="163531" y="139482"/>
                </a:lnTo>
                <a:lnTo>
                  <a:pt x="162991" y="136717"/>
                </a:lnTo>
                <a:lnTo>
                  <a:pt x="162067" y="132175"/>
                </a:lnTo>
                <a:lnTo>
                  <a:pt x="162004" y="127171"/>
                </a:lnTo>
                <a:lnTo>
                  <a:pt x="163605" y="116244"/>
                </a:lnTo>
                <a:lnTo>
                  <a:pt x="165403" y="109380"/>
                </a:lnTo>
                <a:lnTo>
                  <a:pt x="168203" y="101116"/>
                </a:lnTo>
                <a:lnTo>
                  <a:pt x="171090" y="92105"/>
                </a:lnTo>
                <a:lnTo>
                  <a:pt x="173252" y="84338"/>
                </a:lnTo>
                <a:lnTo>
                  <a:pt x="174688" y="77815"/>
                </a:lnTo>
                <a:lnTo>
                  <a:pt x="175398" y="72535"/>
                </a:lnTo>
                <a:lnTo>
                  <a:pt x="175861" y="66327"/>
                </a:lnTo>
                <a:lnTo>
                  <a:pt x="174908" y="61324"/>
                </a:lnTo>
                <a:lnTo>
                  <a:pt x="170050" y="53551"/>
                </a:lnTo>
                <a:lnTo>
                  <a:pt x="166531" y="51084"/>
                </a:lnTo>
                <a:lnTo>
                  <a:pt x="157425" y="49172"/>
                </a:lnTo>
                <a:lnTo>
                  <a:pt x="152860" y="50125"/>
                </a:lnTo>
                <a:lnTo>
                  <a:pt x="169019" y="40028"/>
                </a:lnTo>
                <a:lnTo>
                  <a:pt x="187655" y="66209"/>
                </a:lnTo>
                <a:lnTo>
                  <a:pt x="187514" y="70925"/>
                </a:lnTo>
                <a:lnTo>
                  <a:pt x="185672" y="81798"/>
                </a:lnTo>
                <a:lnTo>
                  <a:pt x="183509" y="89819"/>
                </a:lnTo>
                <a:lnTo>
                  <a:pt x="177241" y="109248"/>
                </a:lnTo>
                <a:lnTo>
                  <a:pt x="175517" y="115095"/>
                </a:lnTo>
                <a:lnTo>
                  <a:pt x="174351" y="120841"/>
                </a:lnTo>
                <a:lnTo>
                  <a:pt x="174070" y="123537"/>
                </a:lnTo>
                <a:lnTo>
                  <a:pt x="174092" y="126057"/>
                </a:lnTo>
                <a:lnTo>
                  <a:pt x="214201" y="100994"/>
                </a:lnTo>
                <a:lnTo>
                  <a:pt x="220231" y="110644"/>
                </a:lnTo>
                <a:close/>
              </a:path>
              <a:path w="273050" h="223520">
                <a:moveTo>
                  <a:pt x="264962" y="84634"/>
                </a:moveTo>
                <a:lnTo>
                  <a:pt x="251091" y="93301"/>
                </a:lnTo>
                <a:lnTo>
                  <a:pt x="243133" y="94345"/>
                </a:lnTo>
                <a:lnTo>
                  <a:pt x="235101" y="91504"/>
                </a:lnTo>
                <a:lnTo>
                  <a:pt x="206234" y="63311"/>
                </a:lnTo>
                <a:lnTo>
                  <a:pt x="192939" y="30963"/>
                </a:lnTo>
                <a:lnTo>
                  <a:pt x="193054" y="24569"/>
                </a:lnTo>
                <a:lnTo>
                  <a:pt x="224409" y="0"/>
                </a:lnTo>
                <a:lnTo>
                  <a:pt x="228734" y="840"/>
                </a:lnTo>
                <a:lnTo>
                  <a:pt x="230450" y="1642"/>
                </a:lnTo>
                <a:lnTo>
                  <a:pt x="207263" y="16131"/>
                </a:lnTo>
                <a:lnTo>
                  <a:pt x="204801" y="20383"/>
                </a:lnTo>
                <a:lnTo>
                  <a:pt x="216555" y="56862"/>
                </a:lnTo>
                <a:lnTo>
                  <a:pt x="221053" y="63575"/>
                </a:lnTo>
                <a:lnTo>
                  <a:pt x="222600" y="65883"/>
                </a:lnTo>
                <a:lnTo>
                  <a:pt x="228187" y="72864"/>
                </a:lnTo>
                <a:lnTo>
                  <a:pt x="233316" y="77804"/>
                </a:lnTo>
                <a:lnTo>
                  <a:pt x="237988" y="80702"/>
                </a:lnTo>
                <a:lnTo>
                  <a:pt x="243926" y="83196"/>
                </a:lnTo>
                <a:lnTo>
                  <a:pt x="249204" y="83001"/>
                </a:lnTo>
                <a:lnTo>
                  <a:pt x="272744" y="68292"/>
                </a:lnTo>
                <a:lnTo>
                  <a:pt x="272739" y="68591"/>
                </a:lnTo>
                <a:lnTo>
                  <a:pt x="268912" y="79929"/>
                </a:lnTo>
                <a:lnTo>
                  <a:pt x="264962" y="84634"/>
                </a:lnTo>
                <a:close/>
              </a:path>
              <a:path w="273050" h="223520">
                <a:moveTo>
                  <a:pt x="272744" y="68292"/>
                </a:moveTo>
                <a:lnTo>
                  <a:pt x="258427" y="77237"/>
                </a:lnTo>
                <a:lnTo>
                  <a:pt x="260910" y="72583"/>
                </a:lnTo>
                <a:lnTo>
                  <a:pt x="261264" y="66158"/>
                </a:lnTo>
                <a:lnTo>
                  <a:pt x="244715" y="29676"/>
                </a:lnTo>
                <a:lnTo>
                  <a:pt x="221857" y="10087"/>
                </a:lnTo>
                <a:lnTo>
                  <a:pt x="216560" y="10322"/>
                </a:lnTo>
                <a:lnTo>
                  <a:pt x="230450" y="1642"/>
                </a:lnTo>
                <a:lnTo>
                  <a:pt x="259565" y="29987"/>
                </a:lnTo>
                <a:lnTo>
                  <a:pt x="272839" y="62196"/>
                </a:lnTo>
                <a:lnTo>
                  <a:pt x="272744" y="682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 descr=""/>
          <p:cNvSpPr/>
          <p:nvPr/>
        </p:nvSpPr>
        <p:spPr>
          <a:xfrm>
            <a:off x="5237683" y="6073410"/>
            <a:ext cx="269875" cy="226060"/>
          </a:xfrm>
          <a:custGeom>
            <a:avLst/>
            <a:gdLst/>
            <a:ahLst/>
            <a:cxnLst/>
            <a:rect l="l" t="t" r="r" b="b"/>
            <a:pathLst>
              <a:path w="269875" h="226060">
                <a:moveTo>
                  <a:pt x="16091" y="160492"/>
                </a:moveTo>
                <a:lnTo>
                  <a:pt x="5109" y="165882"/>
                </a:lnTo>
                <a:lnTo>
                  <a:pt x="1174" y="158076"/>
                </a:lnTo>
                <a:lnTo>
                  <a:pt x="1005" y="157742"/>
                </a:lnTo>
                <a:lnTo>
                  <a:pt x="24729" y="120734"/>
                </a:lnTo>
                <a:lnTo>
                  <a:pt x="32299" y="119029"/>
                </a:lnTo>
                <a:lnTo>
                  <a:pt x="42586" y="121134"/>
                </a:lnTo>
                <a:lnTo>
                  <a:pt x="17020" y="137109"/>
                </a:lnTo>
                <a:lnTo>
                  <a:pt x="14229" y="140753"/>
                </a:lnTo>
                <a:lnTo>
                  <a:pt x="14090" y="140840"/>
                </a:lnTo>
                <a:lnTo>
                  <a:pt x="11881" y="150402"/>
                </a:lnTo>
                <a:lnTo>
                  <a:pt x="12922" y="155337"/>
                </a:lnTo>
                <a:lnTo>
                  <a:pt x="16091" y="160492"/>
                </a:lnTo>
                <a:close/>
              </a:path>
              <a:path w="269875" h="226060">
                <a:moveTo>
                  <a:pt x="93799" y="191750"/>
                </a:moveTo>
                <a:lnTo>
                  <a:pt x="39743" y="225527"/>
                </a:lnTo>
                <a:lnTo>
                  <a:pt x="38159" y="223158"/>
                </a:lnTo>
                <a:lnTo>
                  <a:pt x="37098" y="220588"/>
                </a:lnTo>
                <a:lnTo>
                  <a:pt x="36558" y="217823"/>
                </a:lnTo>
                <a:lnTo>
                  <a:pt x="35634" y="213281"/>
                </a:lnTo>
                <a:lnTo>
                  <a:pt x="35571" y="208278"/>
                </a:lnTo>
                <a:lnTo>
                  <a:pt x="37172" y="197350"/>
                </a:lnTo>
                <a:lnTo>
                  <a:pt x="38970" y="190486"/>
                </a:lnTo>
                <a:lnTo>
                  <a:pt x="41770" y="182222"/>
                </a:lnTo>
                <a:lnTo>
                  <a:pt x="44657" y="173211"/>
                </a:lnTo>
                <a:lnTo>
                  <a:pt x="46819" y="165444"/>
                </a:lnTo>
                <a:lnTo>
                  <a:pt x="48255" y="158921"/>
                </a:lnTo>
                <a:lnTo>
                  <a:pt x="48965" y="153642"/>
                </a:lnTo>
                <a:lnTo>
                  <a:pt x="49428" y="147433"/>
                </a:lnTo>
                <a:lnTo>
                  <a:pt x="48475" y="142430"/>
                </a:lnTo>
                <a:lnTo>
                  <a:pt x="43618" y="134657"/>
                </a:lnTo>
                <a:lnTo>
                  <a:pt x="40098" y="132190"/>
                </a:lnTo>
                <a:lnTo>
                  <a:pt x="30992" y="130279"/>
                </a:lnTo>
                <a:lnTo>
                  <a:pt x="26428" y="131231"/>
                </a:lnTo>
                <a:lnTo>
                  <a:pt x="42586" y="121134"/>
                </a:lnTo>
                <a:lnTo>
                  <a:pt x="61222" y="147315"/>
                </a:lnTo>
                <a:lnTo>
                  <a:pt x="61081" y="152031"/>
                </a:lnTo>
                <a:lnTo>
                  <a:pt x="59239" y="162904"/>
                </a:lnTo>
                <a:lnTo>
                  <a:pt x="57076" y="170925"/>
                </a:lnTo>
                <a:lnTo>
                  <a:pt x="50808" y="190354"/>
                </a:lnTo>
                <a:lnTo>
                  <a:pt x="49084" y="196201"/>
                </a:lnTo>
                <a:lnTo>
                  <a:pt x="47918" y="201947"/>
                </a:lnTo>
                <a:lnTo>
                  <a:pt x="47637" y="204643"/>
                </a:lnTo>
                <a:lnTo>
                  <a:pt x="47659" y="207163"/>
                </a:lnTo>
                <a:lnTo>
                  <a:pt x="87769" y="182100"/>
                </a:lnTo>
                <a:lnTo>
                  <a:pt x="93799" y="191750"/>
                </a:lnTo>
                <a:close/>
              </a:path>
              <a:path w="269875" h="226060">
                <a:moveTo>
                  <a:pt x="138529" y="165740"/>
                </a:moveTo>
                <a:lnTo>
                  <a:pt x="124658" y="174407"/>
                </a:lnTo>
                <a:lnTo>
                  <a:pt x="116700" y="175451"/>
                </a:lnTo>
                <a:lnTo>
                  <a:pt x="108668" y="172610"/>
                </a:lnTo>
                <a:lnTo>
                  <a:pt x="79802" y="144417"/>
                </a:lnTo>
                <a:lnTo>
                  <a:pt x="68291" y="119513"/>
                </a:lnTo>
                <a:lnTo>
                  <a:pt x="68199" y="119206"/>
                </a:lnTo>
                <a:lnTo>
                  <a:pt x="66506" y="112070"/>
                </a:lnTo>
                <a:lnTo>
                  <a:pt x="66621" y="105675"/>
                </a:lnTo>
                <a:lnTo>
                  <a:pt x="70471" y="94376"/>
                </a:lnTo>
                <a:lnTo>
                  <a:pt x="74408" y="89692"/>
                </a:lnTo>
                <a:lnTo>
                  <a:pt x="84747" y="83232"/>
                </a:lnTo>
                <a:lnTo>
                  <a:pt x="89148" y="81710"/>
                </a:lnTo>
                <a:lnTo>
                  <a:pt x="97976" y="81106"/>
                </a:lnTo>
                <a:lnTo>
                  <a:pt x="102301" y="81946"/>
                </a:lnTo>
                <a:lnTo>
                  <a:pt x="104017" y="82749"/>
                </a:lnTo>
                <a:lnTo>
                  <a:pt x="80830" y="97237"/>
                </a:lnTo>
                <a:lnTo>
                  <a:pt x="78368" y="101489"/>
                </a:lnTo>
                <a:lnTo>
                  <a:pt x="90122" y="137968"/>
                </a:lnTo>
                <a:lnTo>
                  <a:pt x="117493" y="164302"/>
                </a:lnTo>
                <a:lnTo>
                  <a:pt x="122771" y="164107"/>
                </a:lnTo>
                <a:lnTo>
                  <a:pt x="146311" y="149398"/>
                </a:lnTo>
                <a:lnTo>
                  <a:pt x="146306" y="149697"/>
                </a:lnTo>
                <a:lnTo>
                  <a:pt x="142479" y="161035"/>
                </a:lnTo>
                <a:lnTo>
                  <a:pt x="138529" y="165740"/>
                </a:lnTo>
                <a:close/>
              </a:path>
              <a:path w="269875" h="226060">
                <a:moveTo>
                  <a:pt x="146311" y="149398"/>
                </a:moveTo>
                <a:lnTo>
                  <a:pt x="131994" y="158344"/>
                </a:lnTo>
                <a:lnTo>
                  <a:pt x="134477" y="153690"/>
                </a:lnTo>
                <a:lnTo>
                  <a:pt x="134831" y="147264"/>
                </a:lnTo>
                <a:lnTo>
                  <a:pt x="118282" y="110782"/>
                </a:lnTo>
                <a:lnTo>
                  <a:pt x="95424" y="91194"/>
                </a:lnTo>
                <a:lnTo>
                  <a:pt x="90127" y="91428"/>
                </a:lnTo>
                <a:lnTo>
                  <a:pt x="104017" y="82749"/>
                </a:lnTo>
                <a:lnTo>
                  <a:pt x="133132" y="111093"/>
                </a:lnTo>
                <a:lnTo>
                  <a:pt x="146406" y="143302"/>
                </a:lnTo>
                <a:lnTo>
                  <a:pt x="146311" y="149398"/>
                </a:lnTo>
                <a:close/>
              </a:path>
              <a:path w="269875" h="226060">
                <a:moveTo>
                  <a:pt x="142524" y="81490"/>
                </a:moveTo>
                <a:lnTo>
                  <a:pt x="131542" y="86880"/>
                </a:lnTo>
                <a:lnTo>
                  <a:pt x="127606" y="79073"/>
                </a:lnTo>
                <a:lnTo>
                  <a:pt x="127438" y="78740"/>
                </a:lnTo>
                <a:lnTo>
                  <a:pt x="151162" y="41732"/>
                </a:lnTo>
                <a:lnTo>
                  <a:pt x="158732" y="40026"/>
                </a:lnTo>
                <a:lnTo>
                  <a:pt x="169019" y="42132"/>
                </a:lnTo>
                <a:lnTo>
                  <a:pt x="143453" y="58107"/>
                </a:lnTo>
                <a:lnTo>
                  <a:pt x="140662" y="61751"/>
                </a:lnTo>
                <a:lnTo>
                  <a:pt x="140523" y="61838"/>
                </a:lnTo>
                <a:lnTo>
                  <a:pt x="138314" y="71400"/>
                </a:lnTo>
                <a:lnTo>
                  <a:pt x="139355" y="76334"/>
                </a:lnTo>
                <a:lnTo>
                  <a:pt x="142524" y="81490"/>
                </a:lnTo>
                <a:close/>
              </a:path>
              <a:path w="269875" h="226060">
                <a:moveTo>
                  <a:pt x="220231" y="112748"/>
                </a:moveTo>
                <a:lnTo>
                  <a:pt x="166176" y="146525"/>
                </a:lnTo>
                <a:lnTo>
                  <a:pt x="164592" y="144155"/>
                </a:lnTo>
                <a:lnTo>
                  <a:pt x="163531" y="141586"/>
                </a:lnTo>
                <a:lnTo>
                  <a:pt x="162991" y="138821"/>
                </a:lnTo>
                <a:lnTo>
                  <a:pt x="162067" y="134278"/>
                </a:lnTo>
                <a:lnTo>
                  <a:pt x="162004" y="129275"/>
                </a:lnTo>
                <a:lnTo>
                  <a:pt x="163605" y="118347"/>
                </a:lnTo>
                <a:lnTo>
                  <a:pt x="165403" y="111484"/>
                </a:lnTo>
                <a:lnTo>
                  <a:pt x="168203" y="103219"/>
                </a:lnTo>
                <a:lnTo>
                  <a:pt x="171090" y="94209"/>
                </a:lnTo>
                <a:lnTo>
                  <a:pt x="173252" y="86442"/>
                </a:lnTo>
                <a:lnTo>
                  <a:pt x="174688" y="79919"/>
                </a:lnTo>
                <a:lnTo>
                  <a:pt x="175398" y="74639"/>
                </a:lnTo>
                <a:lnTo>
                  <a:pt x="175861" y="68431"/>
                </a:lnTo>
                <a:lnTo>
                  <a:pt x="174908" y="63428"/>
                </a:lnTo>
                <a:lnTo>
                  <a:pt x="170050" y="55655"/>
                </a:lnTo>
                <a:lnTo>
                  <a:pt x="166531" y="53188"/>
                </a:lnTo>
                <a:lnTo>
                  <a:pt x="157425" y="51276"/>
                </a:lnTo>
                <a:lnTo>
                  <a:pt x="152860" y="52229"/>
                </a:lnTo>
                <a:lnTo>
                  <a:pt x="169019" y="42132"/>
                </a:lnTo>
                <a:lnTo>
                  <a:pt x="187655" y="68313"/>
                </a:lnTo>
                <a:lnTo>
                  <a:pt x="187514" y="73029"/>
                </a:lnTo>
                <a:lnTo>
                  <a:pt x="185672" y="83901"/>
                </a:lnTo>
                <a:lnTo>
                  <a:pt x="183509" y="91923"/>
                </a:lnTo>
                <a:lnTo>
                  <a:pt x="177241" y="111352"/>
                </a:lnTo>
                <a:lnTo>
                  <a:pt x="175517" y="117199"/>
                </a:lnTo>
                <a:lnTo>
                  <a:pt x="174351" y="122945"/>
                </a:lnTo>
                <a:lnTo>
                  <a:pt x="174070" y="125641"/>
                </a:lnTo>
                <a:lnTo>
                  <a:pt x="174092" y="128161"/>
                </a:lnTo>
                <a:lnTo>
                  <a:pt x="214201" y="103098"/>
                </a:lnTo>
                <a:lnTo>
                  <a:pt x="220231" y="112748"/>
                </a:lnTo>
                <a:close/>
              </a:path>
              <a:path w="269875" h="226060">
                <a:moveTo>
                  <a:pt x="206718" y="49058"/>
                </a:moveTo>
                <a:lnTo>
                  <a:pt x="200595" y="39259"/>
                </a:lnTo>
                <a:lnTo>
                  <a:pt x="200792" y="39135"/>
                </a:lnTo>
                <a:lnTo>
                  <a:pt x="204619" y="33201"/>
                </a:lnTo>
                <a:lnTo>
                  <a:pt x="207529" y="26937"/>
                </a:lnTo>
                <a:lnTo>
                  <a:pt x="211240" y="14172"/>
                </a:lnTo>
                <a:lnTo>
                  <a:pt x="211938" y="8670"/>
                </a:lnTo>
                <a:lnTo>
                  <a:pt x="211478" y="4043"/>
                </a:lnTo>
                <a:lnTo>
                  <a:pt x="217949" y="0"/>
                </a:lnTo>
                <a:lnTo>
                  <a:pt x="229278" y="18129"/>
                </a:lnTo>
                <a:lnTo>
                  <a:pt x="219237" y="24404"/>
                </a:lnTo>
                <a:lnTo>
                  <a:pt x="218260" y="28221"/>
                </a:lnTo>
                <a:lnTo>
                  <a:pt x="216531" y="32506"/>
                </a:lnTo>
                <a:lnTo>
                  <a:pt x="211565" y="42022"/>
                </a:lnTo>
                <a:lnTo>
                  <a:pt x="209122" y="45953"/>
                </a:lnTo>
                <a:lnTo>
                  <a:pt x="206718" y="49058"/>
                </a:lnTo>
                <a:close/>
              </a:path>
              <a:path w="269875" h="226060">
                <a:moveTo>
                  <a:pt x="269260" y="82112"/>
                </a:moveTo>
                <a:lnTo>
                  <a:pt x="259218" y="88386"/>
                </a:lnTo>
                <a:lnTo>
                  <a:pt x="219237" y="24404"/>
                </a:lnTo>
                <a:lnTo>
                  <a:pt x="229278" y="18129"/>
                </a:lnTo>
                <a:lnTo>
                  <a:pt x="269260" y="821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" name="object 45" descr=""/>
          <p:cNvSpPr/>
          <p:nvPr/>
        </p:nvSpPr>
        <p:spPr>
          <a:xfrm>
            <a:off x="5682546" y="6073460"/>
            <a:ext cx="284480" cy="226060"/>
          </a:xfrm>
          <a:custGeom>
            <a:avLst/>
            <a:gdLst/>
            <a:ahLst/>
            <a:cxnLst/>
            <a:rect l="l" t="t" r="r" b="b"/>
            <a:pathLst>
              <a:path w="284479" h="226060">
                <a:moveTo>
                  <a:pt x="16091" y="160443"/>
                </a:moveTo>
                <a:lnTo>
                  <a:pt x="5109" y="165833"/>
                </a:lnTo>
                <a:lnTo>
                  <a:pt x="1174" y="158026"/>
                </a:lnTo>
                <a:lnTo>
                  <a:pt x="1005" y="157692"/>
                </a:lnTo>
                <a:lnTo>
                  <a:pt x="24729" y="120684"/>
                </a:lnTo>
                <a:lnTo>
                  <a:pt x="32299" y="118979"/>
                </a:lnTo>
                <a:lnTo>
                  <a:pt x="42586" y="121084"/>
                </a:lnTo>
                <a:lnTo>
                  <a:pt x="17020" y="137060"/>
                </a:lnTo>
                <a:lnTo>
                  <a:pt x="14229" y="140703"/>
                </a:lnTo>
                <a:lnTo>
                  <a:pt x="14090" y="140790"/>
                </a:lnTo>
                <a:lnTo>
                  <a:pt x="11881" y="150353"/>
                </a:lnTo>
                <a:lnTo>
                  <a:pt x="12922" y="155287"/>
                </a:lnTo>
                <a:lnTo>
                  <a:pt x="16091" y="160443"/>
                </a:lnTo>
                <a:close/>
              </a:path>
              <a:path w="284479" h="226060">
                <a:moveTo>
                  <a:pt x="93799" y="191700"/>
                </a:moveTo>
                <a:lnTo>
                  <a:pt x="39743" y="225477"/>
                </a:lnTo>
                <a:lnTo>
                  <a:pt x="38159" y="223108"/>
                </a:lnTo>
                <a:lnTo>
                  <a:pt x="37098" y="220539"/>
                </a:lnTo>
                <a:lnTo>
                  <a:pt x="36558" y="217773"/>
                </a:lnTo>
                <a:lnTo>
                  <a:pt x="35634" y="213231"/>
                </a:lnTo>
                <a:lnTo>
                  <a:pt x="35571" y="208228"/>
                </a:lnTo>
                <a:lnTo>
                  <a:pt x="37172" y="197300"/>
                </a:lnTo>
                <a:lnTo>
                  <a:pt x="38970" y="190436"/>
                </a:lnTo>
                <a:lnTo>
                  <a:pt x="41770" y="182172"/>
                </a:lnTo>
                <a:lnTo>
                  <a:pt x="44657" y="173162"/>
                </a:lnTo>
                <a:lnTo>
                  <a:pt x="46819" y="165395"/>
                </a:lnTo>
                <a:lnTo>
                  <a:pt x="48255" y="158871"/>
                </a:lnTo>
                <a:lnTo>
                  <a:pt x="48965" y="153592"/>
                </a:lnTo>
                <a:lnTo>
                  <a:pt x="49428" y="147383"/>
                </a:lnTo>
                <a:lnTo>
                  <a:pt x="48475" y="142381"/>
                </a:lnTo>
                <a:lnTo>
                  <a:pt x="43618" y="134607"/>
                </a:lnTo>
                <a:lnTo>
                  <a:pt x="40098" y="132141"/>
                </a:lnTo>
                <a:lnTo>
                  <a:pt x="30992" y="130229"/>
                </a:lnTo>
                <a:lnTo>
                  <a:pt x="26428" y="131181"/>
                </a:lnTo>
                <a:lnTo>
                  <a:pt x="42586" y="121084"/>
                </a:lnTo>
                <a:lnTo>
                  <a:pt x="61222" y="147266"/>
                </a:lnTo>
                <a:lnTo>
                  <a:pt x="61081" y="151982"/>
                </a:lnTo>
                <a:lnTo>
                  <a:pt x="59239" y="162854"/>
                </a:lnTo>
                <a:lnTo>
                  <a:pt x="57076" y="170876"/>
                </a:lnTo>
                <a:lnTo>
                  <a:pt x="50808" y="190304"/>
                </a:lnTo>
                <a:lnTo>
                  <a:pt x="49084" y="196151"/>
                </a:lnTo>
                <a:lnTo>
                  <a:pt x="47918" y="201898"/>
                </a:lnTo>
                <a:lnTo>
                  <a:pt x="47637" y="204594"/>
                </a:lnTo>
                <a:lnTo>
                  <a:pt x="47659" y="207113"/>
                </a:lnTo>
                <a:lnTo>
                  <a:pt x="87769" y="182050"/>
                </a:lnTo>
                <a:lnTo>
                  <a:pt x="93799" y="191700"/>
                </a:lnTo>
                <a:close/>
              </a:path>
              <a:path w="284479" h="226060">
                <a:moveTo>
                  <a:pt x="138529" y="165690"/>
                </a:moveTo>
                <a:lnTo>
                  <a:pt x="124658" y="174358"/>
                </a:lnTo>
                <a:lnTo>
                  <a:pt x="116700" y="175401"/>
                </a:lnTo>
                <a:lnTo>
                  <a:pt x="108668" y="172560"/>
                </a:lnTo>
                <a:lnTo>
                  <a:pt x="79802" y="144367"/>
                </a:lnTo>
                <a:lnTo>
                  <a:pt x="68291" y="119463"/>
                </a:lnTo>
                <a:lnTo>
                  <a:pt x="68199" y="119156"/>
                </a:lnTo>
                <a:lnTo>
                  <a:pt x="66506" y="112020"/>
                </a:lnTo>
                <a:lnTo>
                  <a:pt x="66621" y="105625"/>
                </a:lnTo>
                <a:lnTo>
                  <a:pt x="70471" y="94326"/>
                </a:lnTo>
                <a:lnTo>
                  <a:pt x="74408" y="89642"/>
                </a:lnTo>
                <a:lnTo>
                  <a:pt x="84747" y="83182"/>
                </a:lnTo>
                <a:lnTo>
                  <a:pt x="89148" y="81660"/>
                </a:lnTo>
                <a:lnTo>
                  <a:pt x="97976" y="81056"/>
                </a:lnTo>
                <a:lnTo>
                  <a:pt x="102301" y="81897"/>
                </a:lnTo>
                <a:lnTo>
                  <a:pt x="104017" y="82699"/>
                </a:lnTo>
                <a:lnTo>
                  <a:pt x="80830" y="97187"/>
                </a:lnTo>
                <a:lnTo>
                  <a:pt x="78368" y="101439"/>
                </a:lnTo>
                <a:lnTo>
                  <a:pt x="90122" y="137919"/>
                </a:lnTo>
                <a:lnTo>
                  <a:pt x="117493" y="164252"/>
                </a:lnTo>
                <a:lnTo>
                  <a:pt x="122771" y="164057"/>
                </a:lnTo>
                <a:lnTo>
                  <a:pt x="146311" y="149348"/>
                </a:lnTo>
                <a:lnTo>
                  <a:pt x="146306" y="149647"/>
                </a:lnTo>
                <a:lnTo>
                  <a:pt x="142479" y="160985"/>
                </a:lnTo>
                <a:lnTo>
                  <a:pt x="138529" y="165690"/>
                </a:lnTo>
                <a:close/>
              </a:path>
              <a:path w="284479" h="226060">
                <a:moveTo>
                  <a:pt x="146311" y="149348"/>
                </a:moveTo>
                <a:lnTo>
                  <a:pt x="131994" y="158294"/>
                </a:lnTo>
                <a:lnTo>
                  <a:pt x="134477" y="153640"/>
                </a:lnTo>
                <a:lnTo>
                  <a:pt x="134831" y="147215"/>
                </a:lnTo>
                <a:lnTo>
                  <a:pt x="118282" y="110732"/>
                </a:lnTo>
                <a:lnTo>
                  <a:pt x="95424" y="91144"/>
                </a:lnTo>
                <a:lnTo>
                  <a:pt x="90127" y="91378"/>
                </a:lnTo>
                <a:lnTo>
                  <a:pt x="104017" y="82699"/>
                </a:lnTo>
                <a:lnTo>
                  <a:pt x="133132" y="111044"/>
                </a:lnTo>
                <a:lnTo>
                  <a:pt x="146406" y="143252"/>
                </a:lnTo>
                <a:lnTo>
                  <a:pt x="146311" y="149348"/>
                </a:lnTo>
                <a:close/>
              </a:path>
              <a:path w="284479" h="226060">
                <a:moveTo>
                  <a:pt x="142524" y="81440"/>
                </a:moveTo>
                <a:lnTo>
                  <a:pt x="131542" y="86830"/>
                </a:lnTo>
                <a:lnTo>
                  <a:pt x="127606" y="79024"/>
                </a:lnTo>
                <a:lnTo>
                  <a:pt x="127438" y="78690"/>
                </a:lnTo>
                <a:lnTo>
                  <a:pt x="151162" y="41682"/>
                </a:lnTo>
                <a:lnTo>
                  <a:pt x="158732" y="39977"/>
                </a:lnTo>
                <a:lnTo>
                  <a:pt x="169019" y="42082"/>
                </a:lnTo>
                <a:lnTo>
                  <a:pt x="143453" y="58057"/>
                </a:lnTo>
                <a:lnTo>
                  <a:pt x="140662" y="61701"/>
                </a:lnTo>
                <a:lnTo>
                  <a:pt x="140523" y="61788"/>
                </a:lnTo>
                <a:lnTo>
                  <a:pt x="138314" y="71350"/>
                </a:lnTo>
                <a:lnTo>
                  <a:pt x="139355" y="76285"/>
                </a:lnTo>
                <a:lnTo>
                  <a:pt x="142524" y="81440"/>
                </a:lnTo>
                <a:close/>
              </a:path>
              <a:path w="284479" h="226060">
                <a:moveTo>
                  <a:pt x="220231" y="112698"/>
                </a:moveTo>
                <a:lnTo>
                  <a:pt x="166176" y="146475"/>
                </a:lnTo>
                <a:lnTo>
                  <a:pt x="164592" y="144106"/>
                </a:lnTo>
                <a:lnTo>
                  <a:pt x="163531" y="141536"/>
                </a:lnTo>
                <a:lnTo>
                  <a:pt x="162991" y="138771"/>
                </a:lnTo>
                <a:lnTo>
                  <a:pt x="162067" y="134229"/>
                </a:lnTo>
                <a:lnTo>
                  <a:pt x="162004" y="129226"/>
                </a:lnTo>
                <a:lnTo>
                  <a:pt x="163605" y="118298"/>
                </a:lnTo>
                <a:lnTo>
                  <a:pt x="165403" y="111434"/>
                </a:lnTo>
                <a:lnTo>
                  <a:pt x="168203" y="103170"/>
                </a:lnTo>
                <a:lnTo>
                  <a:pt x="171090" y="94159"/>
                </a:lnTo>
                <a:lnTo>
                  <a:pt x="173252" y="86392"/>
                </a:lnTo>
                <a:lnTo>
                  <a:pt x="174688" y="79869"/>
                </a:lnTo>
                <a:lnTo>
                  <a:pt x="175398" y="74590"/>
                </a:lnTo>
                <a:lnTo>
                  <a:pt x="175861" y="68381"/>
                </a:lnTo>
                <a:lnTo>
                  <a:pt x="174908" y="63378"/>
                </a:lnTo>
                <a:lnTo>
                  <a:pt x="170050" y="55605"/>
                </a:lnTo>
                <a:lnTo>
                  <a:pt x="166531" y="53138"/>
                </a:lnTo>
                <a:lnTo>
                  <a:pt x="157425" y="51227"/>
                </a:lnTo>
                <a:lnTo>
                  <a:pt x="152860" y="52179"/>
                </a:lnTo>
                <a:lnTo>
                  <a:pt x="169019" y="42082"/>
                </a:lnTo>
                <a:lnTo>
                  <a:pt x="187655" y="68263"/>
                </a:lnTo>
                <a:lnTo>
                  <a:pt x="187514" y="72979"/>
                </a:lnTo>
                <a:lnTo>
                  <a:pt x="185672" y="83852"/>
                </a:lnTo>
                <a:lnTo>
                  <a:pt x="183509" y="91873"/>
                </a:lnTo>
                <a:lnTo>
                  <a:pt x="177241" y="111302"/>
                </a:lnTo>
                <a:lnTo>
                  <a:pt x="175517" y="117149"/>
                </a:lnTo>
                <a:lnTo>
                  <a:pt x="174351" y="122895"/>
                </a:lnTo>
                <a:lnTo>
                  <a:pt x="174070" y="125591"/>
                </a:lnTo>
                <a:lnTo>
                  <a:pt x="174092" y="128111"/>
                </a:lnTo>
                <a:lnTo>
                  <a:pt x="214201" y="103048"/>
                </a:lnTo>
                <a:lnTo>
                  <a:pt x="220231" y="112698"/>
                </a:lnTo>
                <a:close/>
              </a:path>
              <a:path w="284479" h="226060">
                <a:moveTo>
                  <a:pt x="206502" y="41463"/>
                </a:moveTo>
                <a:lnTo>
                  <a:pt x="195520" y="46853"/>
                </a:lnTo>
                <a:lnTo>
                  <a:pt x="191584" y="39047"/>
                </a:lnTo>
                <a:lnTo>
                  <a:pt x="191416" y="38713"/>
                </a:lnTo>
                <a:lnTo>
                  <a:pt x="190410" y="31185"/>
                </a:lnTo>
                <a:lnTo>
                  <a:pt x="194589" y="17353"/>
                </a:lnTo>
                <a:lnTo>
                  <a:pt x="199520" y="11465"/>
                </a:lnTo>
                <a:lnTo>
                  <a:pt x="215140" y="1705"/>
                </a:lnTo>
                <a:lnTo>
                  <a:pt x="222710" y="0"/>
                </a:lnTo>
                <a:lnTo>
                  <a:pt x="232997" y="2105"/>
                </a:lnTo>
                <a:lnTo>
                  <a:pt x="207431" y="18080"/>
                </a:lnTo>
                <a:lnTo>
                  <a:pt x="204640" y="21724"/>
                </a:lnTo>
                <a:lnTo>
                  <a:pt x="204501" y="21811"/>
                </a:lnTo>
                <a:lnTo>
                  <a:pt x="202292" y="31373"/>
                </a:lnTo>
                <a:lnTo>
                  <a:pt x="203333" y="36308"/>
                </a:lnTo>
                <a:lnTo>
                  <a:pt x="206502" y="41463"/>
                </a:lnTo>
                <a:close/>
              </a:path>
              <a:path w="284479" h="226060">
                <a:moveTo>
                  <a:pt x="284209" y="72721"/>
                </a:moveTo>
                <a:lnTo>
                  <a:pt x="230154" y="106498"/>
                </a:lnTo>
                <a:lnTo>
                  <a:pt x="228570" y="104128"/>
                </a:lnTo>
                <a:lnTo>
                  <a:pt x="227509" y="101559"/>
                </a:lnTo>
                <a:lnTo>
                  <a:pt x="226969" y="98794"/>
                </a:lnTo>
                <a:lnTo>
                  <a:pt x="226045" y="94252"/>
                </a:lnTo>
                <a:lnTo>
                  <a:pt x="225982" y="89248"/>
                </a:lnTo>
                <a:lnTo>
                  <a:pt x="227583" y="78321"/>
                </a:lnTo>
                <a:lnTo>
                  <a:pt x="229381" y="71457"/>
                </a:lnTo>
                <a:lnTo>
                  <a:pt x="232181" y="63193"/>
                </a:lnTo>
                <a:lnTo>
                  <a:pt x="235068" y="54182"/>
                </a:lnTo>
                <a:lnTo>
                  <a:pt x="237230" y="46415"/>
                </a:lnTo>
                <a:lnTo>
                  <a:pt x="238666" y="39892"/>
                </a:lnTo>
                <a:lnTo>
                  <a:pt x="239376" y="34612"/>
                </a:lnTo>
                <a:lnTo>
                  <a:pt x="239839" y="28404"/>
                </a:lnTo>
                <a:lnTo>
                  <a:pt x="238886" y="23401"/>
                </a:lnTo>
                <a:lnTo>
                  <a:pt x="234028" y="15628"/>
                </a:lnTo>
                <a:lnTo>
                  <a:pt x="230509" y="13161"/>
                </a:lnTo>
                <a:lnTo>
                  <a:pt x="221403" y="11249"/>
                </a:lnTo>
                <a:lnTo>
                  <a:pt x="216839" y="12202"/>
                </a:lnTo>
                <a:lnTo>
                  <a:pt x="232997" y="2105"/>
                </a:lnTo>
                <a:lnTo>
                  <a:pt x="251633" y="28286"/>
                </a:lnTo>
                <a:lnTo>
                  <a:pt x="251492" y="33002"/>
                </a:lnTo>
                <a:lnTo>
                  <a:pt x="249650" y="43875"/>
                </a:lnTo>
                <a:lnTo>
                  <a:pt x="247487" y="51896"/>
                </a:lnTo>
                <a:lnTo>
                  <a:pt x="241219" y="71325"/>
                </a:lnTo>
                <a:lnTo>
                  <a:pt x="239495" y="77172"/>
                </a:lnTo>
                <a:lnTo>
                  <a:pt x="238329" y="82918"/>
                </a:lnTo>
                <a:lnTo>
                  <a:pt x="238048" y="85614"/>
                </a:lnTo>
                <a:lnTo>
                  <a:pt x="238070" y="88134"/>
                </a:lnTo>
                <a:lnTo>
                  <a:pt x="278179" y="63071"/>
                </a:lnTo>
                <a:lnTo>
                  <a:pt x="284209" y="727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 descr=""/>
          <p:cNvSpPr/>
          <p:nvPr/>
        </p:nvSpPr>
        <p:spPr>
          <a:xfrm>
            <a:off x="6127410" y="6075748"/>
            <a:ext cx="275590" cy="223520"/>
          </a:xfrm>
          <a:custGeom>
            <a:avLst/>
            <a:gdLst/>
            <a:ahLst/>
            <a:cxnLst/>
            <a:rect l="l" t="t" r="r" b="b"/>
            <a:pathLst>
              <a:path w="275589" h="223520">
                <a:moveTo>
                  <a:pt x="16091" y="158154"/>
                </a:moveTo>
                <a:lnTo>
                  <a:pt x="5109" y="163544"/>
                </a:lnTo>
                <a:lnTo>
                  <a:pt x="1174" y="155737"/>
                </a:lnTo>
                <a:lnTo>
                  <a:pt x="1005" y="155404"/>
                </a:lnTo>
                <a:lnTo>
                  <a:pt x="24729" y="118396"/>
                </a:lnTo>
                <a:lnTo>
                  <a:pt x="32299" y="116690"/>
                </a:lnTo>
                <a:lnTo>
                  <a:pt x="42586" y="118796"/>
                </a:lnTo>
                <a:lnTo>
                  <a:pt x="17020" y="134771"/>
                </a:lnTo>
                <a:lnTo>
                  <a:pt x="14229" y="138415"/>
                </a:lnTo>
                <a:lnTo>
                  <a:pt x="14090" y="138502"/>
                </a:lnTo>
                <a:lnTo>
                  <a:pt x="11881" y="148064"/>
                </a:lnTo>
                <a:lnTo>
                  <a:pt x="12922" y="152999"/>
                </a:lnTo>
                <a:lnTo>
                  <a:pt x="16091" y="158154"/>
                </a:lnTo>
                <a:close/>
              </a:path>
              <a:path w="275589" h="223520">
                <a:moveTo>
                  <a:pt x="93799" y="189412"/>
                </a:moveTo>
                <a:lnTo>
                  <a:pt x="39743" y="223189"/>
                </a:lnTo>
                <a:lnTo>
                  <a:pt x="38159" y="220819"/>
                </a:lnTo>
                <a:lnTo>
                  <a:pt x="37098" y="218250"/>
                </a:lnTo>
                <a:lnTo>
                  <a:pt x="36558" y="215485"/>
                </a:lnTo>
                <a:lnTo>
                  <a:pt x="35634" y="210943"/>
                </a:lnTo>
                <a:lnTo>
                  <a:pt x="35571" y="205939"/>
                </a:lnTo>
                <a:lnTo>
                  <a:pt x="37172" y="195012"/>
                </a:lnTo>
                <a:lnTo>
                  <a:pt x="38970" y="188148"/>
                </a:lnTo>
                <a:lnTo>
                  <a:pt x="41770" y="179884"/>
                </a:lnTo>
                <a:lnTo>
                  <a:pt x="44657" y="170873"/>
                </a:lnTo>
                <a:lnTo>
                  <a:pt x="46819" y="163106"/>
                </a:lnTo>
                <a:lnTo>
                  <a:pt x="48255" y="156583"/>
                </a:lnTo>
                <a:lnTo>
                  <a:pt x="48965" y="151303"/>
                </a:lnTo>
                <a:lnTo>
                  <a:pt x="49428" y="145095"/>
                </a:lnTo>
                <a:lnTo>
                  <a:pt x="48475" y="140092"/>
                </a:lnTo>
                <a:lnTo>
                  <a:pt x="43618" y="132319"/>
                </a:lnTo>
                <a:lnTo>
                  <a:pt x="40098" y="129852"/>
                </a:lnTo>
                <a:lnTo>
                  <a:pt x="30992" y="127940"/>
                </a:lnTo>
                <a:lnTo>
                  <a:pt x="26428" y="128893"/>
                </a:lnTo>
                <a:lnTo>
                  <a:pt x="42586" y="118796"/>
                </a:lnTo>
                <a:lnTo>
                  <a:pt x="61222" y="144977"/>
                </a:lnTo>
                <a:lnTo>
                  <a:pt x="61081" y="149693"/>
                </a:lnTo>
                <a:lnTo>
                  <a:pt x="59239" y="160566"/>
                </a:lnTo>
                <a:lnTo>
                  <a:pt x="57076" y="168587"/>
                </a:lnTo>
                <a:lnTo>
                  <a:pt x="50808" y="188016"/>
                </a:lnTo>
                <a:lnTo>
                  <a:pt x="49084" y="193863"/>
                </a:lnTo>
                <a:lnTo>
                  <a:pt x="47918" y="199609"/>
                </a:lnTo>
                <a:lnTo>
                  <a:pt x="47637" y="202305"/>
                </a:lnTo>
                <a:lnTo>
                  <a:pt x="47659" y="204825"/>
                </a:lnTo>
                <a:lnTo>
                  <a:pt x="87769" y="179762"/>
                </a:lnTo>
                <a:lnTo>
                  <a:pt x="93799" y="189412"/>
                </a:lnTo>
                <a:close/>
              </a:path>
              <a:path w="275589" h="223520">
                <a:moveTo>
                  <a:pt x="138529" y="163402"/>
                </a:moveTo>
                <a:lnTo>
                  <a:pt x="124658" y="172069"/>
                </a:lnTo>
                <a:lnTo>
                  <a:pt x="116700" y="173113"/>
                </a:lnTo>
                <a:lnTo>
                  <a:pt x="108668" y="170272"/>
                </a:lnTo>
                <a:lnTo>
                  <a:pt x="79802" y="142079"/>
                </a:lnTo>
                <a:lnTo>
                  <a:pt x="68291" y="117175"/>
                </a:lnTo>
                <a:lnTo>
                  <a:pt x="68199" y="116868"/>
                </a:lnTo>
                <a:lnTo>
                  <a:pt x="66506" y="109731"/>
                </a:lnTo>
                <a:lnTo>
                  <a:pt x="66621" y="103337"/>
                </a:lnTo>
                <a:lnTo>
                  <a:pt x="70471" y="92038"/>
                </a:lnTo>
                <a:lnTo>
                  <a:pt x="74408" y="87354"/>
                </a:lnTo>
                <a:lnTo>
                  <a:pt x="84747" y="80894"/>
                </a:lnTo>
                <a:lnTo>
                  <a:pt x="89148" y="79372"/>
                </a:lnTo>
                <a:lnTo>
                  <a:pt x="97976" y="78768"/>
                </a:lnTo>
                <a:lnTo>
                  <a:pt x="102301" y="79608"/>
                </a:lnTo>
                <a:lnTo>
                  <a:pt x="104017" y="80411"/>
                </a:lnTo>
                <a:lnTo>
                  <a:pt x="80830" y="94899"/>
                </a:lnTo>
                <a:lnTo>
                  <a:pt x="78368" y="99151"/>
                </a:lnTo>
                <a:lnTo>
                  <a:pt x="90122" y="135630"/>
                </a:lnTo>
                <a:lnTo>
                  <a:pt x="117493" y="161964"/>
                </a:lnTo>
                <a:lnTo>
                  <a:pt x="122771" y="161769"/>
                </a:lnTo>
                <a:lnTo>
                  <a:pt x="146311" y="147060"/>
                </a:lnTo>
                <a:lnTo>
                  <a:pt x="146306" y="147359"/>
                </a:lnTo>
                <a:lnTo>
                  <a:pt x="142479" y="158697"/>
                </a:lnTo>
                <a:lnTo>
                  <a:pt x="138529" y="163402"/>
                </a:lnTo>
                <a:close/>
              </a:path>
              <a:path w="275589" h="223520">
                <a:moveTo>
                  <a:pt x="146311" y="147060"/>
                </a:moveTo>
                <a:lnTo>
                  <a:pt x="131994" y="156005"/>
                </a:lnTo>
                <a:lnTo>
                  <a:pt x="134477" y="151351"/>
                </a:lnTo>
                <a:lnTo>
                  <a:pt x="134831" y="144926"/>
                </a:lnTo>
                <a:lnTo>
                  <a:pt x="118282" y="108444"/>
                </a:lnTo>
                <a:lnTo>
                  <a:pt x="95424" y="88855"/>
                </a:lnTo>
                <a:lnTo>
                  <a:pt x="90127" y="89090"/>
                </a:lnTo>
                <a:lnTo>
                  <a:pt x="104017" y="80411"/>
                </a:lnTo>
                <a:lnTo>
                  <a:pt x="133132" y="108755"/>
                </a:lnTo>
                <a:lnTo>
                  <a:pt x="146406" y="140964"/>
                </a:lnTo>
                <a:lnTo>
                  <a:pt x="146311" y="147060"/>
                </a:lnTo>
                <a:close/>
              </a:path>
              <a:path w="275589" h="223520">
                <a:moveTo>
                  <a:pt x="142524" y="79152"/>
                </a:moveTo>
                <a:lnTo>
                  <a:pt x="131542" y="84542"/>
                </a:lnTo>
                <a:lnTo>
                  <a:pt x="127606" y="76735"/>
                </a:lnTo>
                <a:lnTo>
                  <a:pt x="127438" y="76402"/>
                </a:lnTo>
                <a:lnTo>
                  <a:pt x="151162" y="39394"/>
                </a:lnTo>
                <a:lnTo>
                  <a:pt x="158732" y="37688"/>
                </a:lnTo>
                <a:lnTo>
                  <a:pt x="169019" y="39794"/>
                </a:lnTo>
                <a:lnTo>
                  <a:pt x="143453" y="55769"/>
                </a:lnTo>
                <a:lnTo>
                  <a:pt x="140662" y="59412"/>
                </a:lnTo>
                <a:lnTo>
                  <a:pt x="140523" y="59500"/>
                </a:lnTo>
                <a:lnTo>
                  <a:pt x="138314" y="69062"/>
                </a:lnTo>
                <a:lnTo>
                  <a:pt x="139355" y="73996"/>
                </a:lnTo>
                <a:lnTo>
                  <a:pt x="142524" y="79152"/>
                </a:lnTo>
                <a:close/>
              </a:path>
              <a:path w="275589" h="223520">
                <a:moveTo>
                  <a:pt x="220231" y="110410"/>
                </a:moveTo>
                <a:lnTo>
                  <a:pt x="166176" y="144186"/>
                </a:lnTo>
                <a:lnTo>
                  <a:pt x="164592" y="141817"/>
                </a:lnTo>
                <a:lnTo>
                  <a:pt x="163531" y="139248"/>
                </a:lnTo>
                <a:lnTo>
                  <a:pt x="162991" y="136483"/>
                </a:lnTo>
                <a:lnTo>
                  <a:pt x="162067" y="131940"/>
                </a:lnTo>
                <a:lnTo>
                  <a:pt x="162004" y="126937"/>
                </a:lnTo>
                <a:lnTo>
                  <a:pt x="163605" y="116009"/>
                </a:lnTo>
                <a:lnTo>
                  <a:pt x="165403" y="109146"/>
                </a:lnTo>
                <a:lnTo>
                  <a:pt x="168203" y="100881"/>
                </a:lnTo>
                <a:lnTo>
                  <a:pt x="171090" y="91871"/>
                </a:lnTo>
                <a:lnTo>
                  <a:pt x="173252" y="84104"/>
                </a:lnTo>
                <a:lnTo>
                  <a:pt x="174688" y="77581"/>
                </a:lnTo>
                <a:lnTo>
                  <a:pt x="175398" y="72301"/>
                </a:lnTo>
                <a:lnTo>
                  <a:pt x="175861" y="66092"/>
                </a:lnTo>
                <a:lnTo>
                  <a:pt x="174908" y="61090"/>
                </a:lnTo>
                <a:lnTo>
                  <a:pt x="170050" y="53317"/>
                </a:lnTo>
                <a:lnTo>
                  <a:pt x="166531" y="50850"/>
                </a:lnTo>
                <a:lnTo>
                  <a:pt x="157425" y="48938"/>
                </a:lnTo>
                <a:lnTo>
                  <a:pt x="152860" y="49890"/>
                </a:lnTo>
                <a:lnTo>
                  <a:pt x="169019" y="39794"/>
                </a:lnTo>
                <a:lnTo>
                  <a:pt x="187655" y="65975"/>
                </a:lnTo>
                <a:lnTo>
                  <a:pt x="187514" y="70691"/>
                </a:lnTo>
                <a:lnTo>
                  <a:pt x="185672" y="81563"/>
                </a:lnTo>
                <a:lnTo>
                  <a:pt x="183509" y="89585"/>
                </a:lnTo>
                <a:lnTo>
                  <a:pt x="177241" y="109014"/>
                </a:lnTo>
                <a:lnTo>
                  <a:pt x="175517" y="114861"/>
                </a:lnTo>
                <a:lnTo>
                  <a:pt x="174351" y="120607"/>
                </a:lnTo>
                <a:lnTo>
                  <a:pt x="174070" y="123303"/>
                </a:lnTo>
                <a:lnTo>
                  <a:pt x="174092" y="125823"/>
                </a:lnTo>
                <a:lnTo>
                  <a:pt x="214201" y="100760"/>
                </a:lnTo>
                <a:lnTo>
                  <a:pt x="220231" y="110410"/>
                </a:lnTo>
                <a:close/>
              </a:path>
              <a:path w="275589" h="223520">
                <a:moveTo>
                  <a:pt x="205589" y="37341"/>
                </a:moveTo>
                <a:lnTo>
                  <a:pt x="194432" y="41831"/>
                </a:lnTo>
                <a:lnTo>
                  <a:pt x="193050" y="38350"/>
                </a:lnTo>
                <a:lnTo>
                  <a:pt x="191439" y="34109"/>
                </a:lnTo>
                <a:lnTo>
                  <a:pt x="190984" y="27374"/>
                </a:lnTo>
                <a:lnTo>
                  <a:pt x="195062" y="14536"/>
                </a:lnTo>
                <a:lnTo>
                  <a:pt x="199316" y="9304"/>
                </a:lnTo>
                <a:lnTo>
                  <a:pt x="210250" y="2472"/>
                </a:lnTo>
                <a:lnTo>
                  <a:pt x="214959" y="862"/>
                </a:lnTo>
                <a:lnTo>
                  <a:pt x="224864" y="0"/>
                </a:lnTo>
                <a:lnTo>
                  <a:pt x="229370" y="817"/>
                </a:lnTo>
                <a:lnTo>
                  <a:pt x="230418" y="1350"/>
                </a:lnTo>
                <a:lnTo>
                  <a:pt x="207265" y="15817"/>
                </a:lnTo>
                <a:lnTo>
                  <a:pt x="204815" y="19030"/>
                </a:lnTo>
                <a:lnTo>
                  <a:pt x="202679" y="27085"/>
                </a:lnTo>
                <a:lnTo>
                  <a:pt x="203265" y="31967"/>
                </a:lnTo>
                <a:lnTo>
                  <a:pt x="205589" y="37341"/>
                </a:lnTo>
                <a:close/>
              </a:path>
              <a:path w="275589" h="223520">
                <a:moveTo>
                  <a:pt x="227106" y="52284"/>
                </a:moveTo>
                <a:lnTo>
                  <a:pt x="222714" y="42774"/>
                </a:lnTo>
                <a:lnTo>
                  <a:pt x="228997" y="38848"/>
                </a:lnTo>
                <a:lnTo>
                  <a:pt x="231829" y="35682"/>
                </a:lnTo>
                <a:lnTo>
                  <a:pt x="235884" y="26943"/>
                </a:lnTo>
                <a:lnTo>
                  <a:pt x="235446" y="22434"/>
                </a:lnTo>
                <a:lnTo>
                  <a:pt x="230240" y="14104"/>
                </a:lnTo>
                <a:lnTo>
                  <a:pt x="227088" y="11833"/>
                </a:lnTo>
                <a:lnTo>
                  <a:pt x="219084" y="10114"/>
                </a:lnTo>
                <a:lnTo>
                  <a:pt x="215112" y="10914"/>
                </a:lnTo>
                <a:lnTo>
                  <a:pt x="230418" y="1350"/>
                </a:lnTo>
                <a:lnTo>
                  <a:pt x="237486" y="4948"/>
                </a:lnTo>
                <a:lnTo>
                  <a:pt x="240508" y="7688"/>
                </a:lnTo>
                <a:lnTo>
                  <a:pt x="245208" y="15093"/>
                </a:lnTo>
                <a:lnTo>
                  <a:pt x="246270" y="18903"/>
                </a:lnTo>
                <a:lnTo>
                  <a:pt x="246102" y="27075"/>
                </a:lnTo>
                <a:lnTo>
                  <a:pt x="244735" y="31134"/>
                </a:lnTo>
                <a:lnTo>
                  <a:pt x="242084" y="35169"/>
                </a:lnTo>
                <a:lnTo>
                  <a:pt x="247617" y="33264"/>
                </a:lnTo>
                <a:lnTo>
                  <a:pt x="252819" y="33231"/>
                </a:lnTo>
                <a:lnTo>
                  <a:pt x="254251" y="33772"/>
                </a:lnTo>
                <a:lnTo>
                  <a:pt x="231596" y="47928"/>
                </a:lnTo>
                <a:lnTo>
                  <a:pt x="229467" y="49775"/>
                </a:lnTo>
                <a:lnTo>
                  <a:pt x="227106" y="52284"/>
                </a:lnTo>
                <a:close/>
              </a:path>
              <a:path w="275589" h="223520">
                <a:moveTo>
                  <a:pt x="273855" y="67363"/>
                </a:moveTo>
                <a:lnTo>
                  <a:pt x="257981" y="77282"/>
                </a:lnTo>
                <a:lnTo>
                  <a:pt x="260947" y="73154"/>
                </a:lnTo>
                <a:lnTo>
                  <a:pt x="263365" y="62542"/>
                </a:lnTo>
                <a:lnTo>
                  <a:pt x="262459" y="57472"/>
                </a:lnTo>
                <a:lnTo>
                  <a:pt x="256557" y="48026"/>
                </a:lnTo>
                <a:lnTo>
                  <a:pt x="252674" y="45164"/>
                </a:lnTo>
                <a:lnTo>
                  <a:pt x="242908" y="42942"/>
                </a:lnTo>
                <a:lnTo>
                  <a:pt x="238142" y="43838"/>
                </a:lnTo>
                <a:lnTo>
                  <a:pt x="254251" y="33772"/>
                </a:lnTo>
                <a:lnTo>
                  <a:pt x="262566" y="36915"/>
                </a:lnTo>
                <a:lnTo>
                  <a:pt x="266653" y="40476"/>
                </a:lnTo>
                <a:lnTo>
                  <a:pt x="274414" y="52897"/>
                </a:lnTo>
                <a:lnTo>
                  <a:pt x="275593" y="60575"/>
                </a:lnTo>
                <a:lnTo>
                  <a:pt x="273855" y="67363"/>
                </a:lnTo>
                <a:close/>
              </a:path>
              <a:path w="275589" h="223520">
                <a:moveTo>
                  <a:pt x="266354" y="83608"/>
                </a:moveTo>
                <a:lnTo>
                  <a:pt x="251219" y="93065"/>
                </a:lnTo>
                <a:lnTo>
                  <a:pt x="243922" y="94651"/>
                </a:lnTo>
                <a:lnTo>
                  <a:pt x="229095" y="92023"/>
                </a:lnTo>
                <a:lnTo>
                  <a:pt x="222926" y="88172"/>
                </a:lnTo>
                <a:lnTo>
                  <a:pt x="218003" y="81785"/>
                </a:lnTo>
                <a:lnTo>
                  <a:pt x="227208" y="74172"/>
                </a:lnTo>
                <a:lnTo>
                  <a:pt x="231917" y="79142"/>
                </a:lnTo>
                <a:lnTo>
                  <a:pt x="236441" y="82015"/>
                </a:lnTo>
                <a:lnTo>
                  <a:pt x="245118" y="83574"/>
                </a:lnTo>
                <a:lnTo>
                  <a:pt x="249278" y="82720"/>
                </a:lnTo>
                <a:lnTo>
                  <a:pt x="273855" y="67363"/>
                </a:lnTo>
                <a:lnTo>
                  <a:pt x="271385" y="77012"/>
                </a:lnTo>
                <a:lnTo>
                  <a:pt x="266354" y="8360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object 47" descr=""/>
          <p:cNvSpPr/>
          <p:nvPr/>
        </p:nvSpPr>
        <p:spPr>
          <a:xfrm>
            <a:off x="6572273" y="6070991"/>
            <a:ext cx="273685" cy="227965"/>
          </a:xfrm>
          <a:custGeom>
            <a:avLst/>
            <a:gdLst/>
            <a:ahLst/>
            <a:cxnLst/>
            <a:rect l="l" t="t" r="r" b="b"/>
            <a:pathLst>
              <a:path w="273684" h="227964">
                <a:moveTo>
                  <a:pt x="16091" y="162911"/>
                </a:moveTo>
                <a:lnTo>
                  <a:pt x="5109" y="168301"/>
                </a:lnTo>
                <a:lnTo>
                  <a:pt x="1174" y="160494"/>
                </a:lnTo>
                <a:lnTo>
                  <a:pt x="1005" y="160161"/>
                </a:lnTo>
                <a:lnTo>
                  <a:pt x="24729" y="123153"/>
                </a:lnTo>
                <a:lnTo>
                  <a:pt x="32299" y="121447"/>
                </a:lnTo>
                <a:lnTo>
                  <a:pt x="42586" y="123553"/>
                </a:lnTo>
                <a:lnTo>
                  <a:pt x="17020" y="139528"/>
                </a:lnTo>
                <a:lnTo>
                  <a:pt x="14229" y="143171"/>
                </a:lnTo>
                <a:lnTo>
                  <a:pt x="14090" y="143259"/>
                </a:lnTo>
                <a:lnTo>
                  <a:pt x="11881" y="152821"/>
                </a:lnTo>
                <a:lnTo>
                  <a:pt x="12922" y="157755"/>
                </a:lnTo>
                <a:lnTo>
                  <a:pt x="16091" y="162911"/>
                </a:lnTo>
                <a:close/>
              </a:path>
              <a:path w="273684" h="227964">
                <a:moveTo>
                  <a:pt x="93799" y="194169"/>
                </a:moveTo>
                <a:lnTo>
                  <a:pt x="39743" y="227945"/>
                </a:lnTo>
                <a:lnTo>
                  <a:pt x="38159" y="225576"/>
                </a:lnTo>
                <a:lnTo>
                  <a:pt x="37098" y="223007"/>
                </a:lnTo>
                <a:lnTo>
                  <a:pt x="36558" y="220241"/>
                </a:lnTo>
                <a:lnTo>
                  <a:pt x="35634" y="215699"/>
                </a:lnTo>
                <a:lnTo>
                  <a:pt x="35571" y="210696"/>
                </a:lnTo>
                <a:lnTo>
                  <a:pt x="37172" y="199768"/>
                </a:lnTo>
                <a:lnTo>
                  <a:pt x="38970" y="192905"/>
                </a:lnTo>
                <a:lnTo>
                  <a:pt x="41770" y="184640"/>
                </a:lnTo>
                <a:lnTo>
                  <a:pt x="44657" y="175630"/>
                </a:lnTo>
                <a:lnTo>
                  <a:pt x="46819" y="167863"/>
                </a:lnTo>
                <a:lnTo>
                  <a:pt x="48255" y="161339"/>
                </a:lnTo>
                <a:lnTo>
                  <a:pt x="48965" y="156060"/>
                </a:lnTo>
                <a:lnTo>
                  <a:pt x="49428" y="149851"/>
                </a:lnTo>
                <a:lnTo>
                  <a:pt x="48475" y="144849"/>
                </a:lnTo>
                <a:lnTo>
                  <a:pt x="43618" y="137076"/>
                </a:lnTo>
                <a:lnTo>
                  <a:pt x="40098" y="134609"/>
                </a:lnTo>
                <a:lnTo>
                  <a:pt x="30992" y="132697"/>
                </a:lnTo>
                <a:lnTo>
                  <a:pt x="26428" y="133649"/>
                </a:lnTo>
                <a:lnTo>
                  <a:pt x="42586" y="123553"/>
                </a:lnTo>
                <a:lnTo>
                  <a:pt x="61222" y="149734"/>
                </a:lnTo>
                <a:lnTo>
                  <a:pt x="61081" y="154450"/>
                </a:lnTo>
                <a:lnTo>
                  <a:pt x="59239" y="165322"/>
                </a:lnTo>
                <a:lnTo>
                  <a:pt x="57076" y="173344"/>
                </a:lnTo>
                <a:lnTo>
                  <a:pt x="50808" y="192773"/>
                </a:lnTo>
                <a:lnTo>
                  <a:pt x="49084" y="198620"/>
                </a:lnTo>
                <a:lnTo>
                  <a:pt x="47918" y="204366"/>
                </a:lnTo>
                <a:lnTo>
                  <a:pt x="47637" y="207062"/>
                </a:lnTo>
                <a:lnTo>
                  <a:pt x="47659" y="209581"/>
                </a:lnTo>
                <a:lnTo>
                  <a:pt x="87769" y="184519"/>
                </a:lnTo>
                <a:lnTo>
                  <a:pt x="93799" y="194169"/>
                </a:lnTo>
                <a:close/>
              </a:path>
              <a:path w="273684" h="227964">
                <a:moveTo>
                  <a:pt x="138529" y="168159"/>
                </a:moveTo>
                <a:lnTo>
                  <a:pt x="124658" y="176826"/>
                </a:lnTo>
                <a:lnTo>
                  <a:pt x="116700" y="177870"/>
                </a:lnTo>
                <a:lnTo>
                  <a:pt x="108668" y="175029"/>
                </a:lnTo>
                <a:lnTo>
                  <a:pt x="79802" y="146836"/>
                </a:lnTo>
                <a:lnTo>
                  <a:pt x="68291" y="121931"/>
                </a:lnTo>
                <a:lnTo>
                  <a:pt x="68199" y="121625"/>
                </a:lnTo>
                <a:lnTo>
                  <a:pt x="66506" y="114488"/>
                </a:lnTo>
                <a:lnTo>
                  <a:pt x="66621" y="108094"/>
                </a:lnTo>
                <a:lnTo>
                  <a:pt x="70471" y="96795"/>
                </a:lnTo>
                <a:lnTo>
                  <a:pt x="74408" y="92110"/>
                </a:lnTo>
                <a:lnTo>
                  <a:pt x="84747" y="85650"/>
                </a:lnTo>
                <a:lnTo>
                  <a:pt x="89148" y="84128"/>
                </a:lnTo>
                <a:lnTo>
                  <a:pt x="97976" y="83524"/>
                </a:lnTo>
                <a:lnTo>
                  <a:pt x="102301" y="84365"/>
                </a:lnTo>
                <a:lnTo>
                  <a:pt x="104017" y="85167"/>
                </a:lnTo>
                <a:lnTo>
                  <a:pt x="80830" y="99656"/>
                </a:lnTo>
                <a:lnTo>
                  <a:pt x="78368" y="103907"/>
                </a:lnTo>
                <a:lnTo>
                  <a:pt x="90122" y="140387"/>
                </a:lnTo>
                <a:lnTo>
                  <a:pt x="117493" y="166720"/>
                </a:lnTo>
                <a:lnTo>
                  <a:pt x="122771" y="166525"/>
                </a:lnTo>
                <a:lnTo>
                  <a:pt x="146311" y="151816"/>
                </a:lnTo>
                <a:lnTo>
                  <a:pt x="146306" y="152116"/>
                </a:lnTo>
                <a:lnTo>
                  <a:pt x="142479" y="163454"/>
                </a:lnTo>
                <a:lnTo>
                  <a:pt x="138529" y="168159"/>
                </a:lnTo>
                <a:close/>
              </a:path>
              <a:path w="273684" h="227964">
                <a:moveTo>
                  <a:pt x="146311" y="151816"/>
                </a:moveTo>
                <a:lnTo>
                  <a:pt x="131994" y="160762"/>
                </a:lnTo>
                <a:lnTo>
                  <a:pt x="134477" y="156108"/>
                </a:lnTo>
                <a:lnTo>
                  <a:pt x="134831" y="149683"/>
                </a:lnTo>
                <a:lnTo>
                  <a:pt x="118282" y="113200"/>
                </a:lnTo>
                <a:lnTo>
                  <a:pt x="95424" y="93612"/>
                </a:lnTo>
                <a:lnTo>
                  <a:pt x="90127" y="93847"/>
                </a:lnTo>
                <a:lnTo>
                  <a:pt x="104017" y="85167"/>
                </a:lnTo>
                <a:lnTo>
                  <a:pt x="133132" y="113512"/>
                </a:lnTo>
                <a:lnTo>
                  <a:pt x="146406" y="145720"/>
                </a:lnTo>
                <a:lnTo>
                  <a:pt x="146311" y="151816"/>
                </a:lnTo>
                <a:close/>
              </a:path>
              <a:path w="273684" h="227964">
                <a:moveTo>
                  <a:pt x="142524" y="83909"/>
                </a:moveTo>
                <a:lnTo>
                  <a:pt x="131542" y="89299"/>
                </a:lnTo>
                <a:lnTo>
                  <a:pt x="127606" y="81492"/>
                </a:lnTo>
                <a:lnTo>
                  <a:pt x="127438" y="81158"/>
                </a:lnTo>
                <a:lnTo>
                  <a:pt x="151162" y="44150"/>
                </a:lnTo>
                <a:lnTo>
                  <a:pt x="158732" y="42445"/>
                </a:lnTo>
                <a:lnTo>
                  <a:pt x="169019" y="44550"/>
                </a:lnTo>
                <a:lnTo>
                  <a:pt x="143453" y="60526"/>
                </a:lnTo>
                <a:lnTo>
                  <a:pt x="140662" y="64169"/>
                </a:lnTo>
                <a:lnTo>
                  <a:pt x="140523" y="64256"/>
                </a:lnTo>
                <a:lnTo>
                  <a:pt x="138314" y="73819"/>
                </a:lnTo>
                <a:lnTo>
                  <a:pt x="139355" y="78753"/>
                </a:lnTo>
                <a:lnTo>
                  <a:pt x="142524" y="83909"/>
                </a:lnTo>
                <a:close/>
              </a:path>
              <a:path w="273684" h="227964">
                <a:moveTo>
                  <a:pt x="220231" y="115166"/>
                </a:moveTo>
                <a:lnTo>
                  <a:pt x="166176" y="148943"/>
                </a:lnTo>
                <a:lnTo>
                  <a:pt x="164592" y="146574"/>
                </a:lnTo>
                <a:lnTo>
                  <a:pt x="163531" y="144005"/>
                </a:lnTo>
                <a:lnTo>
                  <a:pt x="162991" y="141239"/>
                </a:lnTo>
                <a:lnTo>
                  <a:pt x="162067" y="136697"/>
                </a:lnTo>
                <a:lnTo>
                  <a:pt x="162004" y="131694"/>
                </a:lnTo>
                <a:lnTo>
                  <a:pt x="163605" y="120766"/>
                </a:lnTo>
                <a:lnTo>
                  <a:pt x="165403" y="113902"/>
                </a:lnTo>
                <a:lnTo>
                  <a:pt x="168203" y="105638"/>
                </a:lnTo>
                <a:lnTo>
                  <a:pt x="171090" y="96628"/>
                </a:lnTo>
                <a:lnTo>
                  <a:pt x="173252" y="88861"/>
                </a:lnTo>
                <a:lnTo>
                  <a:pt x="174688" y="82337"/>
                </a:lnTo>
                <a:lnTo>
                  <a:pt x="175398" y="77058"/>
                </a:lnTo>
                <a:lnTo>
                  <a:pt x="175861" y="70849"/>
                </a:lnTo>
                <a:lnTo>
                  <a:pt x="174908" y="65847"/>
                </a:lnTo>
                <a:lnTo>
                  <a:pt x="170050" y="58073"/>
                </a:lnTo>
                <a:lnTo>
                  <a:pt x="166531" y="55607"/>
                </a:lnTo>
                <a:lnTo>
                  <a:pt x="157425" y="53695"/>
                </a:lnTo>
                <a:lnTo>
                  <a:pt x="152860" y="54647"/>
                </a:lnTo>
                <a:lnTo>
                  <a:pt x="169019" y="44550"/>
                </a:lnTo>
                <a:lnTo>
                  <a:pt x="187655" y="70732"/>
                </a:lnTo>
                <a:lnTo>
                  <a:pt x="187514" y="75448"/>
                </a:lnTo>
                <a:lnTo>
                  <a:pt x="185672" y="86320"/>
                </a:lnTo>
                <a:lnTo>
                  <a:pt x="183509" y="94342"/>
                </a:lnTo>
                <a:lnTo>
                  <a:pt x="177241" y="113770"/>
                </a:lnTo>
                <a:lnTo>
                  <a:pt x="175517" y="119617"/>
                </a:lnTo>
                <a:lnTo>
                  <a:pt x="174351" y="125364"/>
                </a:lnTo>
                <a:lnTo>
                  <a:pt x="174070" y="128060"/>
                </a:lnTo>
                <a:lnTo>
                  <a:pt x="174092" y="130579"/>
                </a:lnTo>
                <a:lnTo>
                  <a:pt x="214201" y="105516"/>
                </a:lnTo>
                <a:lnTo>
                  <a:pt x="220231" y="115166"/>
                </a:lnTo>
                <a:close/>
              </a:path>
              <a:path w="273684" h="227964">
                <a:moveTo>
                  <a:pt x="272477" y="55295"/>
                </a:moveTo>
                <a:lnTo>
                  <a:pt x="215911" y="90641"/>
                </a:lnTo>
                <a:lnTo>
                  <a:pt x="210160" y="81437"/>
                </a:lnTo>
                <a:lnTo>
                  <a:pt x="214364" y="5124"/>
                </a:lnTo>
                <a:lnTo>
                  <a:pt x="222565" y="0"/>
                </a:lnTo>
                <a:lnTo>
                  <a:pt x="232639" y="16120"/>
                </a:lnTo>
                <a:lnTo>
                  <a:pt x="222597" y="22395"/>
                </a:lnTo>
                <a:lnTo>
                  <a:pt x="220034" y="75267"/>
                </a:lnTo>
                <a:lnTo>
                  <a:pt x="266726" y="46092"/>
                </a:lnTo>
                <a:lnTo>
                  <a:pt x="272477" y="55295"/>
                </a:lnTo>
                <a:close/>
              </a:path>
              <a:path w="273684" h="227964">
                <a:moveTo>
                  <a:pt x="255681" y="52993"/>
                </a:moveTo>
                <a:lnTo>
                  <a:pt x="245639" y="59268"/>
                </a:lnTo>
                <a:lnTo>
                  <a:pt x="222597" y="22395"/>
                </a:lnTo>
                <a:lnTo>
                  <a:pt x="232639" y="16120"/>
                </a:lnTo>
                <a:lnTo>
                  <a:pt x="255681" y="52993"/>
                </a:lnTo>
                <a:close/>
              </a:path>
              <a:path w="273684" h="227964">
                <a:moveTo>
                  <a:pt x="273667" y="81777"/>
                </a:moveTo>
                <a:lnTo>
                  <a:pt x="263625" y="88051"/>
                </a:lnTo>
                <a:lnTo>
                  <a:pt x="251390" y="68471"/>
                </a:lnTo>
                <a:lnTo>
                  <a:pt x="261432" y="62197"/>
                </a:lnTo>
                <a:lnTo>
                  <a:pt x="273667" y="8177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 descr=""/>
          <p:cNvSpPr txBox="1"/>
          <p:nvPr/>
        </p:nvSpPr>
        <p:spPr>
          <a:xfrm>
            <a:off x="964885" y="4275441"/>
            <a:ext cx="176530" cy="645795"/>
          </a:xfrm>
          <a:prstGeom prst="rect">
            <a:avLst/>
          </a:prstGeom>
        </p:spPr>
        <p:txBody>
          <a:bodyPr wrap="square" lIns="0" tIns="127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1050" spc="-10">
                <a:latin typeface="Arial"/>
                <a:cs typeface="Arial"/>
              </a:rPr>
              <a:t>($millions)</a:t>
            </a:r>
            <a:endParaRPr sz="1050">
              <a:latin typeface="Arial"/>
              <a:cs typeface="Arial"/>
            </a:endParaRPr>
          </a:p>
        </p:txBody>
      </p:sp>
      <p:grpSp>
        <p:nvGrpSpPr>
          <p:cNvPr id="49" name="object 49" descr=""/>
          <p:cNvGrpSpPr/>
          <p:nvPr/>
        </p:nvGrpSpPr>
        <p:grpSpPr>
          <a:xfrm>
            <a:off x="2853590" y="6439416"/>
            <a:ext cx="287655" cy="105410"/>
            <a:chOff x="2853590" y="6439416"/>
            <a:chExt cx="287655" cy="105410"/>
          </a:xfrm>
        </p:grpSpPr>
        <p:sp>
          <p:nvSpPr>
            <p:cNvPr id="50" name="object 50" descr=""/>
            <p:cNvSpPr/>
            <p:nvPr/>
          </p:nvSpPr>
          <p:spPr>
            <a:xfrm>
              <a:off x="2853590" y="6492103"/>
              <a:ext cx="287655" cy="0"/>
            </a:xfrm>
            <a:custGeom>
              <a:avLst/>
              <a:gdLst/>
              <a:ahLst/>
              <a:cxnLst/>
              <a:rect l="l" t="t" r="r" b="b"/>
              <a:pathLst>
                <a:path w="287655" h="0">
                  <a:moveTo>
                    <a:pt x="0" y="0"/>
                  </a:moveTo>
                  <a:lnTo>
                    <a:pt x="287380" y="1"/>
                  </a:lnTo>
                </a:path>
              </a:pathLst>
            </a:custGeom>
            <a:ln w="2993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1" name="object 5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944600" y="6439416"/>
              <a:ext cx="105372" cy="105372"/>
            </a:xfrm>
            <a:prstGeom prst="rect">
              <a:avLst/>
            </a:prstGeom>
          </p:spPr>
        </p:pic>
      </p:grpSp>
      <p:sp>
        <p:nvSpPr>
          <p:cNvPr id="52" name="object 52" descr=""/>
          <p:cNvSpPr txBox="1"/>
          <p:nvPr/>
        </p:nvSpPr>
        <p:spPr>
          <a:xfrm>
            <a:off x="3158835" y="6387022"/>
            <a:ext cx="2182495" cy="1873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50">
                <a:latin typeface="Arial"/>
                <a:cs typeface="Arial"/>
              </a:rPr>
              <a:t>Total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Single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Family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Bonds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 spc="-10">
                <a:latin typeface="Arial"/>
                <a:cs typeface="Arial"/>
              </a:rPr>
              <a:t>Balances</a:t>
            </a:r>
            <a:endParaRPr sz="1050">
              <a:latin typeface="Arial"/>
              <a:cs typeface="Arial"/>
            </a:endParaRPr>
          </a:p>
        </p:txBody>
      </p:sp>
      <p:sp>
        <p:nvSpPr>
          <p:cNvPr id="55" name="object 5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r>
              <a:rPr dirty="0" spc="-25"/>
              <a:t>12</a:t>
            </a:r>
          </a:p>
        </p:txBody>
      </p:sp>
      <p:sp>
        <p:nvSpPr>
          <p:cNvPr id="53" name="object 53" descr=""/>
          <p:cNvSpPr txBox="1"/>
          <p:nvPr/>
        </p:nvSpPr>
        <p:spPr>
          <a:xfrm>
            <a:off x="381215" y="512144"/>
            <a:ext cx="9072880" cy="18040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Montana</a:t>
            </a:r>
            <a:r>
              <a:rPr dirty="0" sz="1600" spc="-2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Housing</a:t>
            </a:r>
            <a:r>
              <a:rPr dirty="0" sz="1600" spc="-4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Single</a:t>
            </a:r>
            <a:r>
              <a:rPr dirty="0" sz="1600" spc="-5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Family</a:t>
            </a:r>
            <a:r>
              <a:rPr dirty="0" sz="1600" spc="-4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Bonds</a:t>
            </a:r>
            <a:r>
              <a:rPr dirty="0" sz="1600" spc="-4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Outstanding</a:t>
            </a:r>
            <a:r>
              <a:rPr dirty="0" sz="1600" spc="-1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(SF1,</a:t>
            </a:r>
            <a:r>
              <a:rPr dirty="0" sz="1600" spc="-2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SF2</a:t>
            </a:r>
            <a:r>
              <a:rPr dirty="0" sz="1600" spc="-3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and</a:t>
            </a:r>
            <a:r>
              <a:rPr dirty="0" sz="1600" spc="-2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SFXI</a:t>
            </a:r>
            <a:r>
              <a:rPr dirty="0" sz="1600" spc="-3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2750"/>
                </a:solidFill>
                <a:latin typeface="Arial"/>
                <a:cs typeface="Arial"/>
              </a:rPr>
              <a:t>NIBP)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600">
              <a:latin typeface="Arial"/>
              <a:cs typeface="Arial"/>
            </a:endParaRPr>
          </a:p>
          <a:p>
            <a:pPr marL="210820" indent="-145415">
              <a:lnSpc>
                <a:spcPct val="100000"/>
              </a:lnSpc>
              <a:buClr>
                <a:srgbClr val="0051A4"/>
              </a:buClr>
              <a:buFont typeface="Wingdings"/>
              <a:buChar char=""/>
              <a:tabLst>
                <a:tab pos="210820" algn="l"/>
              </a:tabLst>
            </a:pPr>
            <a:r>
              <a:rPr dirty="0" sz="1400">
                <a:latin typeface="Arial"/>
                <a:cs typeface="Arial"/>
              </a:rPr>
              <a:t>The</a:t>
            </a:r>
            <a:r>
              <a:rPr dirty="0" sz="1400" spc="-4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longer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the</a:t>
            </a:r>
            <a:r>
              <a:rPr dirty="0" sz="1400" spc="-3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loans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stay</a:t>
            </a:r>
            <a:r>
              <a:rPr dirty="0" sz="1400" spc="-4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outstanding,</a:t>
            </a:r>
            <a:r>
              <a:rPr dirty="0" sz="1400" spc="-6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the</a:t>
            </a:r>
            <a:r>
              <a:rPr dirty="0" sz="1400" spc="-3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longer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MBOH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receives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the</a:t>
            </a:r>
            <a:r>
              <a:rPr dirty="0" sz="1400" spc="-40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spread</a:t>
            </a:r>
            <a:endParaRPr sz="1400">
              <a:latin typeface="Arial"/>
              <a:cs typeface="Arial"/>
            </a:endParaRPr>
          </a:p>
          <a:p>
            <a:pPr marL="210820" indent="-145415">
              <a:lnSpc>
                <a:spcPct val="100000"/>
              </a:lnSpc>
              <a:spcBef>
                <a:spcPts val="600"/>
              </a:spcBef>
              <a:buClr>
                <a:srgbClr val="0051A4"/>
              </a:buClr>
              <a:buFont typeface="Wingdings"/>
              <a:buChar char=""/>
              <a:tabLst>
                <a:tab pos="210820" algn="l"/>
              </a:tabLst>
            </a:pPr>
            <a:r>
              <a:rPr dirty="0" sz="1400">
                <a:latin typeface="Arial"/>
                <a:cs typeface="Arial"/>
              </a:rPr>
              <a:t>Historically</a:t>
            </a:r>
            <a:r>
              <a:rPr dirty="0" sz="1400" spc="-4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low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mortgage</a:t>
            </a:r>
            <a:r>
              <a:rPr dirty="0" sz="1400" spc="-5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rates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increased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prepayments/refinancings:</a:t>
            </a:r>
            <a:r>
              <a:rPr dirty="0" sz="1400" spc="-4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loan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payoffs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outpaced</a:t>
            </a:r>
            <a:r>
              <a:rPr dirty="0" sz="1400" spc="-5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new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loan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production</a:t>
            </a:r>
            <a:endParaRPr sz="1400">
              <a:latin typeface="Arial"/>
              <a:cs typeface="Arial"/>
            </a:endParaRPr>
          </a:p>
          <a:p>
            <a:pPr marL="210820" marR="5080" indent="-145415">
              <a:lnSpc>
                <a:spcPct val="100000"/>
              </a:lnSpc>
              <a:spcBef>
                <a:spcPts val="600"/>
              </a:spcBef>
              <a:buClr>
                <a:srgbClr val="0051A4"/>
              </a:buClr>
              <a:buFont typeface="Wingdings"/>
              <a:buChar char=""/>
              <a:tabLst>
                <a:tab pos="212090" algn="l"/>
              </a:tabLst>
            </a:pPr>
            <a:r>
              <a:rPr dirty="0" sz="1400">
                <a:latin typeface="Arial"/>
                <a:cs typeface="Arial"/>
              </a:rPr>
              <a:t>Higher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rate</a:t>
            </a:r>
            <a:r>
              <a:rPr dirty="0" sz="1400" spc="-5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environment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slows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down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prepayments</a:t>
            </a:r>
            <a:r>
              <a:rPr dirty="0" sz="1400" spc="-6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and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makes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HFAs</a:t>
            </a:r>
            <a:r>
              <a:rPr dirty="0" sz="1400" spc="-4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loans</a:t>
            </a:r>
            <a:r>
              <a:rPr dirty="0" sz="1400" spc="-4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more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attractive</a:t>
            </a:r>
            <a:r>
              <a:rPr dirty="0" sz="1400" spc="-5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relative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to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market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 spc="-20">
                <a:latin typeface="Arial"/>
                <a:cs typeface="Arial"/>
              </a:rPr>
              <a:t>(and </a:t>
            </a:r>
            <a:r>
              <a:rPr dirty="0" sz="1400" spc="-20">
                <a:latin typeface="Arial"/>
                <a:cs typeface="Arial"/>
              </a:rPr>
              <a:t>	</a:t>
            </a:r>
            <a:r>
              <a:rPr dirty="0" sz="1400">
                <a:latin typeface="Arial"/>
                <a:cs typeface="Arial"/>
              </a:rPr>
              <a:t>short-term</a:t>
            </a:r>
            <a:r>
              <a:rPr dirty="0" sz="1400" spc="-7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rates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increases</a:t>
            </a:r>
            <a:r>
              <a:rPr dirty="0" sz="1400" spc="-6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investment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earnings)</a:t>
            </a:r>
            <a:endParaRPr sz="1400">
              <a:latin typeface="Arial"/>
              <a:cs typeface="Arial"/>
            </a:endParaRPr>
          </a:p>
          <a:p>
            <a:pPr marL="210820" indent="-145415">
              <a:lnSpc>
                <a:spcPct val="100000"/>
              </a:lnSpc>
              <a:spcBef>
                <a:spcPts val="600"/>
              </a:spcBef>
              <a:buClr>
                <a:srgbClr val="0051A4"/>
              </a:buClr>
              <a:buFont typeface="Wingdings"/>
              <a:buChar char=""/>
              <a:tabLst>
                <a:tab pos="210820" algn="l"/>
              </a:tabLst>
            </a:pPr>
            <a:r>
              <a:rPr dirty="0" sz="1400">
                <a:latin typeface="Arial"/>
                <a:cs typeface="Arial"/>
              </a:rPr>
              <a:t>MBOH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budgets</a:t>
            </a:r>
            <a:r>
              <a:rPr dirty="0" sz="1400" spc="-5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$3.4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million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in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expenses</a:t>
            </a:r>
            <a:r>
              <a:rPr dirty="0" sz="1400" spc="-4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(to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be</a:t>
            </a:r>
            <a:r>
              <a:rPr dirty="0" sz="1400" spc="-3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taken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out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of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the</a:t>
            </a:r>
            <a:r>
              <a:rPr dirty="0" sz="1400" spc="-3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single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family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indentures)</a:t>
            </a:r>
            <a:r>
              <a:rPr dirty="0" sz="1400" spc="-60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annually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54" name="object 54" descr=""/>
          <p:cNvGraphicFramePr>
            <a:graphicFrameLocks noGrp="1"/>
          </p:cNvGraphicFramePr>
          <p:nvPr/>
        </p:nvGraphicFramePr>
        <p:xfrm>
          <a:off x="7236124" y="2936750"/>
          <a:ext cx="1941830" cy="30137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8159"/>
                <a:gridCol w="1346835"/>
              </a:tblGrid>
              <a:tr h="215265">
                <a:tc>
                  <a:txBody>
                    <a:bodyPr/>
                    <a:lstStyle/>
                    <a:p>
                      <a:pPr marL="34290">
                        <a:lnSpc>
                          <a:spcPts val="1405"/>
                        </a:lnSpc>
                        <a:spcBef>
                          <a:spcPts val="190"/>
                        </a:spcBef>
                      </a:pPr>
                      <a:r>
                        <a:rPr dirty="0" sz="1200" spc="-2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Year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1405"/>
                        </a:lnSpc>
                        <a:spcBef>
                          <a:spcPts val="190"/>
                        </a:spcBef>
                      </a:pPr>
                      <a:r>
                        <a:rPr dirty="0" sz="120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Balances</a:t>
                      </a:r>
                      <a:r>
                        <a:rPr dirty="0" sz="1200" spc="135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005FA9"/>
                          </a:solidFill>
                          <a:latin typeface="Arial"/>
                          <a:cs typeface="Arial"/>
                        </a:rPr>
                        <a:t>($MM)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215265">
                <a:tc>
                  <a:txBody>
                    <a:bodyPr/>
                    <a:lstStyle/>
                    <a:p>
                      <a:pPr marL="34290">
                        <a:lnSpc>
                          <a:spcPts val="1405"/>
                        </a:lnSpc>
                        <a:spcBef>
                          <a:spcPts val="190"/>
                        </a:spcBef>
                      </a:pPr>
                      <a:r>
                        <a:rPr dirty="0" sz="1200" spc="-20">
                          <a:latin typeface="Arial"/>
                          <a:cs typeface="Arial"/>
                        </a:rPr>
                        <a:t>2012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1405"/>
                        </a:lnSpc>
                        <a:spcBef>
                          <a:spcPts val="190"/>
                        </a:spcBef>
                      </a:pPr>
                      <a:r>
                        <a:rPr dirty="0" sz="1200" spc="-10">
                          <a:latin typeface="Arial"/>
                          <a:cs typeface="Arial"/>
                        </a:rPr>
                        <a:t>$1,038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215265">
                <a:tc>
                  <a:txBody>
                    <a:bodyPr/>
                    <a:lstStyle/>
                    <a:p>
                      <a:pPr marL="34290">
                        <a:lnSpc>
                          <a:spcPts val="1405"/>
                        </a:lnSpc>
                        <a:spcBef>
                          <a:spcPts val="190"/>
                        </a:spcBef>
                      </a:pPr>
                      <a:r>
                        <a:rPr dirty="0" sz="1200" spc="-20">
                          <a:latin typeface="Arial"/>
                          <a:cs typeface="Arial"/>
                        </a:rPr>
                        <a:t>2013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1405"/>
                        </a:lnSpc>
                        <a:spcBef>
                          <a:spcPts val="190"/>
                        </a:spcBef>
                      </a:pPr>
                      <a:r>
                        <a:rPr dirty="0" sz="1200" spc="-20">
                          <a:latin typeface="Arial"/>
                          <a:cs typeface="Arial"/>
                        </a:rPr>
                        <a:t>$852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215265">
                <a:tc>
                  <a:txBody>
                    <a:bodyPr/>
                    <a:lstStyle/>
                    <a:p>
                      <a:pPr marL="34290">
                        <a:lnSpc>
                          <a:spcPts val="1405"/>
                        </a:lnSpc>
                        <a:spcBef>
                          <a:spcPts val="190"/>
                        </a:spcBef>
                      </a:pPr>
                      <a:r>
                        <a:rPr dirty="0" sz="1200" spc="-20">
                          <a:latin typeface="Arial"/>
                          <a:cs typeface="Arial"/>
                        </a:rPr>
                        <a:t>2014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1405"/>
                        </a:lnSpc>
                        <a:spcBef>
                          <a:spcPts val="190"/>
                        </a:spcBef>
                      </a:pPr>
                      <a:r>
                        <a:rPr dirty="0" sz="1200" spc="-20">
                          <a:latin typeface="Arial"/>
                          <a:cs typeface="Arial"/>
                        </a:rPr>
                        <a:t>$811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215265">
                <a:tc>
                  <a:txBody>
                    <a:bodyPr/>
                    <a:lstStyle/>
                    <a:p>
                      <a:pPr marL="34290">
                        <a:lnSpc>
                          <a:spcPts val="1405"/>
                        </a:lnSpc>
                        <a:spcBef>
                          <a:spcPts val="190"/>
                        </a:spcBef>
                      </a:pPr>
                      <a:r>
                        <a:rPr dirty="0" sz="1200" spc="-20">
                          <a:latin typeface="Arial"/>
                          <a:cs typeface="Arial"/>
                        </a:rPr>
                        <a:t>2015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1405"/>
                        </a:lnSpc>
                        <a:spcBef>
                          <a:spcPts val="190"/>
                        </a:spcBef>
                      </a:pPr>
                      <a:r>
                        <a:rPr dirty="0" sz="1200" spc="-20">
                          <a:latin typeface="Arial"/>
                          <a:cs typeface="Arial"/>
                        </a:rPr>
                        <a:t>$723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215265">
                <a:tc>
                  <a:txBody>
                    <a:bodyPr/>
                    <a:lstStyle/>
                    <a:p>
                      <a:pPr marL="34290">
                        <a:lnSpc>
                          <a:spcPts val="1405"/>
                        </a:lnSpc>
                        <a:spcBef>
                          <a:spcPts val="190"/>
                        </a:spcBef>
                      </a:pPr>
                      <a:r>
                        <a:rPr dirty="0" sz="1200" spc="-20">
                          <a:latin typeface="Arial"/>
                          <a:cs typeface="Arial"/>
                        </a:rPr>
                        <a:t>2016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1405"/>
                        </a:lnSpc>
                        <a:spcBef>
                          <a:spcPts val="190"/>
                        </a:spcBef>
                      </a:pPr>
                      <a:r>
                        <a:rPr dirty="0" sz="1200" spc="-20">
                          <a:latin typeface="Arial"/>
                          <a:cs typeface="Arial"/>
                        </a:rPr>
                        <a:t>$685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215265">
                <a:tc>
                  <a:txBody>
                    <a:bodyPr/>
                    <a:lstStyle/>
                    <a:p>
                      <a:pPr marL="34290">
                        <a:lnSpc>
                          <a:spcPts val="1405"/>
                        </a:lnSpc>
                        <a:spcBef>
                          <a:spcPts val="190"/>
                        </a:spcBef>
                      </a:pPr>
                      <a:r>
                        <a:rPr dirty="0" sz="1200" spc="-20">
                          <a:latin typeface="Arial"/>
                          <a:cs typeface="Arial"/>
                        </a:rPr>
                        <a:t>2017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1405"/>
                        </a:lnSpc>
                        <a:spcBef>
                          <a:spcPts val="190"/>
                        </a:spcBef>
                      </a:pPr>
                      <a:r>
                        <a:rPr dirty="0" sz="1200" spc="-20">
                          <a:latin typeface="Arial"/>
                          <a:cs typeface="Arial"/>
                        </a:rPr>
                        <a:t>$633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215265">
                <a:tc>
                  <a:txBody>
                    <a:bodyPr/>
                    <a:lstStyle/>
                    <a:p>
                      <a:pPr marL="34290">
                        <a:lnSpc>
                          <a:spcPts val="1405"/>
                        </a:lnSpc>
                        <a:spcBef>
                          <a:spcPts val="190"/>
                        </a:spcBef>
                      </a:pPr>
                      <a:r>
                        <a:rPr dirty="0" sz="1200" spc="-20">
                          <a:latin typeface="Arial"/>
                          <a:cs typeface="Arial"/>
                        </a:rPr>
                        <a:t>2018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1405"/>
                        </a:lnSpc>
                        <a:spcBef>
                          <a:spcPts val="190"/>
                        </a:spcBef>
                      </a:pPr>
                      <a:r>
                        <a:rPr dirty="0" sz="1200" spc="-20">
                          <a:latin typeface="Arial"/>
                          <a:cs typeface="Arial"/>
                        </a:rPr>
                        <a:t>$642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215265">
                <a:tc>
                  <a:txBody>
                    <a:bodyPr/>
                    <a:lstStyle/>
                    <a:p>
                      <a:pPr marL="34290">
                        <a:lnSpc>
                          <a:spcPts val="1405"/>
                        </a:lnSpc>
                        <a:spcBef>
                          <a:spcPts val="190"/>
                        </a:spcBef>
                      </a:pPr>
                      <a:r>
                        <a:rPr dirty="0" sz="1200" spc="-20">
                          <a:latin typeface="Arial"/>
                          <a:cs typeface="Arial"/>
                        </a:rPr>
                        <a:t>2019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1405"/>
                        </a:lnSpc>
                        <a:spcBef>
                          <a:spcPts val="190"/>
                        </a:spcBef>
                      </a:pPr>
                      <a:r>
                        <a:rPr dirty="0" sz="1200" spc="-20">
                          <a:latin typeface="Arial"/>
                          <a:cs typeface="Arial"/>
                        </a:rPr>
                        <a:t>$702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215265">
                <a:tc>
                  <a:txBody>
                    <a:bodyPr/>
                    <a:lstStyle/>
                    <a:p>
                      <a:pPr marL="34290">
                        <a:lnSpc>
                          <a:spcPts val="1405"/>
                        </a:lnSpc>
                        <a:spcBef>
                          <a:spcPts val="190"/>
                        </a:spcBef>
                      </a:pPr>
                      <a:r>
                        <a:rPr dirty="0" sz="1200" spc="-20">
                          <a:latin typeface="Arial"/>
                          <a:cs typeface="Arial"/>
                        </a:rPr>
                        <a:t>2020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1405"/>
                        </a:lnSpc>
                        <a:spcBef>
                          <a:spcPts val="190"/>
                        </a:spcBef>
                      </a:pPr>
                      <a:r>
                        <a:rPr dirty="0" sz="1200" spc="-20">
                          <a:latin typeface="Arial"/>
                          <a:cs typeface="Arial"/>
                        </a:rPr>
                        <a:t>$753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215265">
                <a:tc>
                  <a:txBody>
                    <a:bodyPr/>
                    <a:lstStyle/>
                    <a:p>
                      <a:pPr marL="34290">
                        <a:lnSpc>
                          <a:spcPts val="1405"/>
                        </a:lnSpc>
                        <a:spcBef>
                          <a:spcPts val="190"/>
                        </a:spcBef>
                      </a:pPr>
                      <a:r>
                        <a:rPr dirty="0" sz="1200" spc="-20">
                          <a:latin typeface="Arial"/>
                          <a:cs typeface="Arial"/>
                        </a:rPr>
                        <a:t>2021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1405"/>
                        </a:lnSpc>
                        <a:spcBef>
                          <a:spcPts val="190"/>
                        </a:spcBef>
                      </a:pPr>
                      <a:r>
                        <a:rPr dirty="0" sz="1200" spc="-20">
                          <a:latin typeface="Arial"/>
                          <a:cs typeface="Arial"/>
                        </a:rPr>
                        <a:t>$689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215265">
                <a:tc>
                  <a:txBody>
                    <a:bodyPr/>
                    <a:lstStyle/>
                    <a:p>
                      <a:pPr marL="34290">
                        <a:lnSpc>
                          <a:spcPts val="1405"/>
                        </a:lnSpc>
                        <a:spcBef>
                          <a:spcPts val="190"/>
                        </a:spcBef>
                      </a:pPr>
                      <a:r>
                        <a:rPr dirty="0" sz="1200" spc="-20">
                          <a:latin typeface="Arial"/>
                          <a:cs typeface="Arial"/>
                        </a:rPr>
                        <a:t>2022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1405"/>
                        </a:lnSpc>
                        <a:spcBef>
                          <a:spcPts val="190"/>
                        </a:spcBef>
                      </a:pPr>
                      <a:r>
                        <a:rPr dirty="0" sz="1200" spc="-20">
                          <a:latin typeface="Arial"/>
                          <a:cs typeface="Arial"/>
                        </a:rPr>
                        <a:t>$672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215265">
                <a:tc>
                  <a:txBody>
                    <a:bodyPr/>
                    <a:lstStyle/>
                    <a:p>
                      <a:pPr marL="34290">
                        <a:lnSpc>
                          <a:spcPts val="1405"/>
                        </a:lnSpc>
                        <a:spcBef>
                          <a:spcPts val="190"/>
                        </a:spcBef>
                      </a:pPr>
                      <a:r>
                        <a:rPr dirty="0" sz="1200" spc="-20">
                          <a:latin typeface="Arial"/>
                          <a:cs typeface="Arial"/>
                        </a:rPr>
                        <a:t>2023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1405"/>
                        </a:lnSpc>
                        <a:spcBef>
                          <a:spcPts val="190"/>
                        </a:spcBef>
                      </a:pPr>
                      <a:r>
                        <a:rPr dirty="0" sz="1200" spc="-20">
                          <a:latin typeface="Arial"/>
                          <a:cs typeface="Arial"/>
                        </a:rPr>
                        <a:t>$662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215265">
                <a:tc>
                  <a:txBody>
                    <a:bodyPr/>
                    <a:lstStyle/>
                    <a:p>
                      <a:pPr marL="34290">
                        <a:lnSpc>
                          <a:spcPts val="1405"/>
                        </a:lnSpc>
                        <a:spcBef>
                          <a:spcPts val="190"/>
                        </a:spcBef>
                      </a:pPr>
                      <a:r>
                        <a:rPr dirty="0" sz="1200" spc="-20">
                          <a:latin typeface="Arial"/>
                          <a:cs typeface="Arial"/>
                        </a:rPr>
                        <a:t>2024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1405"/>
                        </a:lnSpc>
                        <a:spcBef>
                          <a:spcPts val="190"/>
                        </a:spcBef>
                      </a:pPr>
                      <a:r>
                        <a:rPr dirty="0" sz="1200" spc="-20">
                          <a:latin typeface="Arial"/>
                          <a:cs typeface="Arial"/>
                        </a:rPr>
                        <a:t>$647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79944" y="475383"/>
            <a:ext cx="9453245" cy="12249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MBOH</a:t>
            </a:r>
            <a:r>
              <a:rPr dirty="0" sz="1600" spc="-2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1977</a:t>
            </a:r>
            <a:r>
              <a:rPr dirty="0" sz="1600" spc="-2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(SFI)</a:t>
            </a:r>
            <a:r>
              <a:rPr dirty="0" sz="1600" spc="-1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Indenture: Assets</a:t>
            </a:r>
            <a:r>
              <a:rPr dirty="0" sz="1600" spc="-4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&amp;</a:t>
            </a:r>
            <a:r>
              <a:rPr dirty="0" sz="1600" spc="-3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2750"/>
                </a:solidFill>
                <a:latin typeface="Arial"/>
                <a:cs typeface="Arial"/>
              </a:rPr>
              <a:t>Liabilities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600">
              <a:latin typeface="Arial"/>
              <a:cs typeface="Arial"/>
            </a:endParaRPr>
          </a:p>
          <a:p>
            <a:pPr marL="168275" indent="-145415">
              <a:lnSpc>
                <a:spcPct val="100000"/>
              </a:lnSpc>
              <a:buClr>
                <a:srgbClr val="0051A4"/>
              </a:buClr>
              <a:buFont typeface="Wingdings"/>
              <a:buChar char=""/>
              <a:tabLst>
                <a:tab pos="168275" algn="l"/>
              </a:tabLst>
            </a:pPr>
            <a:r>
              <a:rPr dirty="0" sz="1400">
                <a:latin typeface="Arial"/>
                <a:cs typeface="Arial"/>
              </a:rPr>
              <a:t>When</a:t>
            </a:r>
            <a:r>
              <a:rPr dirty="0" sz="1400" spc="-5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bonds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are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retired,</a:t>
            </a:r>
            <a:r>
              <a:rPr dirty="0" sz="1400" spc="-4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we move excess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assets</a:t>
            </a:r>
            <a:r>
              <a:rPr dirty="0" sz="1400" spc="-4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into</a:t>
            </a:r>
            <a:r>
              <a:rPr dirty="0" sz="1400" spc="-4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the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Consolidated</a:t>
            </a:r>
            <a:r>
              <a:rPr dirty="0" sz="1400" spc="-1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Account</a:t>
            </a:r>
            <a:r>
              <a:rPr dirty="0" sz="1400" spc="-4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(or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Special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Reserve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Fund)</a:t>
            </a:r>
            <a:endParaRPr sz="1400">
              <a:latin typeface="Arial"/>
              <a:cs typeface="Arial"/>
            </a:endParaRPr>
          </a:p>
          <a:p>
            <a:pPr marL="168275" marR="5080" indent="-145415">
              <a:lnSpc>
                <a:spcPct val="100000"/>
              </a:lnSpc>
              <a:spcBef>
                <a:spcPts val="600"/>
              </a:spcBef>
              <a:buClr>
                <a:srgbClr val="0051A4"/>
              </a:buClr>
              <a:buFont typeface="Wingdings"/>
              <a:buChar char=""/>
              <a:tabLst>
                <a:tab pos="169545" algn="l"/>
              </a:tabLst>
            </a:pPr>
            <a:r>
              <a:rPr dirty="0" sz="1400">
                <a:latin typeface="Arial"/>
                <a:cs typeface="Arial"/>
              </a:rPr>
              <a:t>In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addition</a:t>
            </a:r>
            <a:r>
              <a:rPr dirty="0" sz="1400" spc="-4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to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taking</a:t>
            </a:r>
            <a:r>
              <a:rPr dirty="0" sz="1400" spc="-3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$3.4</a:t>
            </a:r>
            <a:r>
              <a:rPr dirty="0" sz="1400" spc="-3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million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for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budget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(administrative</a:t>
            </a:r>
            <a:r>
              <a:rPr dirty="0" sz="1400" spc="-4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fees),</a:t>
            </a:r>
            <a:r>
              <a:rPr dirty="0" sz="1400" spc="-4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MBOH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does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special</a:t>
            </a:r>
            <a:r>
              <a:rPr dirty="0" sz="1400" spc="-3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program</a:t>
            </a:r>
            <a:r>
              <a:rPr dirty="0" sz="1400" spc="-5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loans,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habitat</a:t>
            </a:r>
            <a:r>
              <a:rPr dirty="0" sz="1400" spc="-4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loans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 spc="-25">
                <a:latin typeface="Arial"/>
                <a:cs typeface="Arial"/>
              </a:rPr>
              <a:t>and 	RAM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2791" y="2167114"/>
            <a:ext cx="9231911" cy="4810667"/>
          </a:xfrm>
          <a:prstGeom prst="rect">
            <a:avLst/>
          </a:prstGeom>
        </p:spPr>
      </p:pic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r>
              <a:rPr dirty="0" spc="-25"/>
              <a:t>13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2225739" y="1373870"/>
            <a:ext cx="5822950" cy="192405"/>
          </a:xfrm>
          <a:custGeom>
            <a:avLst/>
            <a:gdLst/>
            <a:ahLst/>
            <a:cxnLst/>
            <a:rect l="l" t="t" r="r" b="b"/>
            <a:pathLst>
              <a:path w="5822950" h="192405">
                <a:moveTo>
                  <a:pt x="5822900" y="192062"/>
                </a:moveTo>
                <a:lnTo>
                  <a:pt x="0" y="192062"/>
                </a:lnTo>
                <a:lnTo>
                  <a:pt x="0" y="0"/>
                </a:lnTo>
                <a:lnTo>
                  <a:pt x="5822900" y="0"/>
                </a:lnTo>
                <a:lnTo>
                  <a:pt x="5822900" y="192062"/>
                </a:lnTo>
                <a:close/>
              </a:path>
            </a:pathLst>
          </a:custGeom>
          <a:solidFill>
            <a:srgbClr val="005FA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3557456" y="1553232"/>
            <a:ext cx="247015" cy="1511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800" spc="-25" b="1">
                <a:solidFill>
                  <a:srgbClr val="005FA9"/>
                </a:solidFill>
                <a:latin typeface="Arial"/>
                <a:cs typeface="Arial"/>
              </a:rPr>
              <a:t>MBS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289946" y="1553234"/>
            <a:ext cx="613410" cy="1511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800" b="1">
                <a:solidFill>
                  <a:srgbClr val="005FA9"/>
                </a:solidFill>
                <a:latin typeface="Arial"/>
                <a:cs typeface="Arial"/>
              </a:rPr>
              <a:t>Whole</a:t>
            </a:r>
            <a:r>
              <a:rPr dirty="0" sz="800" spc="30" b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800" spc="-20" b="1">
                <a:solidFill>
                  <a:srgbClr val="005FA9"/>
                </a:solidFill>
                <a:latin typeface="Arial"/>
                <a:cs typeface="Arial"/>
              </a:rPr>
              <a:t>Loan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134441" y="1701680"/>
            <a:ext cx="1841500" cy="1511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800">
                <a:latin typeface="Arial"/>
                <a:cs typeface="Arial"/>
              </a:rPr>
              <a:t>1</a:t>
            </a:r>
            <a:r>
              <a:rPr dirty="0" sz="800" spc="3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Alabama</a:t>
            </a:r>
            <a:r>
              <a:rPr dirty="0" sz="800" spc="1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Housing</a:t>
            </a:r>
            <a:r>
              <a:rPr dirty="0" sz="800" spc="1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Finance</a:t>
            </a:r>
            <a:r>
              <a:rPr dirty="0" sz="800" spc="11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Authority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146284" y="1701680"/>
            <a:ext cx="1457325" cy="1511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800">
                <a:latin typeface="Arial"/>
                <a:cs typeface="Arial"/>
              </a:rPr>
              <a:t>Maine</a:t>
            </a:r>
            <a:r>
              <a:rPr dirty="0" sz="800" spc="8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State</a:t>
            </a:r>
            <a:r>
              <a:rPr dirty="0" sz="800" spc="8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Housing</a:t>
            </a:r>
            <a:r>
              <a:rPr dirty="0" sz="800" spc="8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Authority</a:t>
            </a:r>
            <a:endParaRPr sz="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134441" y="1850126"/>
            <a:ext cx="1893570" cy="1511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800">
                <a:latin typeface="Arial"/>
                <a:cs typeface="Arial"/>
              </a:rPr>
              <a:t>2</a:t>
            </a:r>
            <a:r>
              <a:rPr dirty="0" sz="800" spc="29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Alaska</a:t>
            </a:r>
            <a:r>
              <a:rPr dirty="0" sz="800" spc="9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Housing</a:t>
            </a:r>
            <a:r>
              <a:rPr dirty="0" sz="800" spc="10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Finance</a:t>
            </a:r>
            <a:r>
              <a:rPr dirty="0" sz="800" spc="10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Corporation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146284" y="1850126"/>
            <a:ext cx="2259965" cy="1511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800" spc="10">
                <a:latin typeface="Arial"/>
                <a:cs typeface="Arial"/>
              </a:rPr>
              <a:t>Michigan</a:t>
            </a:r>
            <a:r>
              <a:rPr dirty="0" sz="800" spc="65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State</a:t>
            </a:r>
            <a:r>
              <a:rPr dirty="0" sz="800" spc="70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Housing</a:t>
            </a:r>
            <a:r>
              <a:rPr dirty="0" sz="800" spc="70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Development </a:t>
            </a:r>
            <a:r>
              <a:rPr dirty="0" sz="800" spc="-10">
                <a:latin typeface="Arial"/>
                <a:cs typeface="Arial"/>
              </a:rPr>
              <a:t>Authority</a:t>
            </a:r>
            <a:endParaRPr sz="8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134441" y="1998573"/>
            <a:ext cx="2120900" cy="1511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800">
                <a:latin typeface="Arial"/>
                <a:cs typeface="Arial"/>
              </a:rPr>
              <a:t>3</a:t>
            </a:r>
            <a:r>
              <a:rPr dirty="0" sz="800" spc="28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Arkansas</a:t>
            </a:r>
            <a:r>
              <a:rPr dirty="0" sz="800" spc="16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Development</a:t>
            </a:r>
            <a:r>
              <a:rPr dirty="0" sz="800" spc="3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Finance</a:t>
            </a:r>
            <a:r>
              <a:rPr dirty="0" sz="800" spc="9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Authority</a:t>
            </a:r>
            <a:endParaRPr sz="8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146284" y="1998573"/>
            <a:ext cx="1492250" cy="1511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800">
                <a:latin typeface="Arial"/>
                <a:cs typeface="Arial"/>
              </a:rPr>
              <a:t>New</a:t>
            </a:r>
            <a:r>
              <a:rPr dirty="0" sz="800" spc="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York State</a:t>
            </a:r>
            <a:r>
              <a:rPr dirty="0" sz="800" spc="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HFA</a:t>
            </a:r>
            <a:r>
              <a:rPr dirty="0" sz="800" spc="-8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/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SONYMA</a:t>
            </a:r>
            <a:endParaRPr sz="8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134441" y="2147019"/>
            <a:ext cx="1814830" cy="1511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800">
                <a:latin typeface="Arial"/>
                <a:cs typeface="Arial"/>
              </a:rPr>
              <a:t>4</a:t>
            </a:r>
            <a:r>
              <a:rPr dirty="0" sz="800" spc="3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California</a:t>
            </a:r>
            <a:r>
              <a:rPr dirty="0" sz="800" spc="1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Housing</a:t>
            </a:r>
            <a:r>
              <a:rPr dirty="0" sz="800" spc="1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Finance</a:t>
            </a:r>
            <a:r>
              <a:rPr dirty="0" sz="800" spc="12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Agency</a:t>
            </a:r>
            <a:endParaRPr sz="8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146284" y="2147019"/>
            <a:ext cx="1876425" cy="1511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800">
                <a:latin typeface="Arial"/>
                <a:cs typeface="Arial"/>
              </a:rPr>
              <a:t>North</a:t>
            </a:r>
            <a:r>
              <a:rPr dirty="0" sz="800" spc="1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Dakota</a:t>
            </a:r>
            <a:r>
              <a:rPr dirty="0" sz="800" spc="1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Housing</a:t>
            </a:r>
            <a:r>
              <a:rPr dirty="0" sz="800" spc="1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Finance</a:t>
            </a:r>
            <a:r>
              <a:rPr dirty="0" sz="800" spc="12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Agency</a:t>
            </a:r>
            <a:endParaRPr sz="80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134441" y="2295466"/>
            <a:ext cx="1893570" cy="1511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800">
                <a:latin typeface="Arial"/>
                <a:cs typeface="Arial"/>
              </a:rPr>
              <a:t>5</a:t>
            </a:r>
            <a:r>
              <a:rPr dirty="0" sz="800" spc="30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Colorado</a:t>
            </a:r>
            <a:r>
              <a:rPr dirty="0" sz="800" spc="10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Housing</a:t>
            </a:r>
            <a:r>
              <a:rPr dirty="0" sz="800" spc="10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&amp;</a:t>
            </a:r>
            <a:r>
              <a:rPr dirty="0" sz="800" spc="7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Finance</a:t>
            </a:r>
            <a:r>
              <a:rPr dirty="0" sz="800" spc="10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Agency</a:t>
            </a:r>
            <a:endParaRPr sz="8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146284" y="2295466"/>
            <a:ext cx="2300605" cy="1511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800" spc="20">
                <a:latin typeface="Arial"/>
                <a:cs typeface="Arial"/>
              </a:rPr>
              <a:t>Oregon</a:t>
            </a:r>
            <a:r>
              <a:rPr dirty="0" sz="800" spc="30">
                <a:latin typeface="Arial"/>
                <a:cs typeface="Arial"/>
              </a:rPr>
              <a:t> </a:t>
            </a:r>
            <a:r>
              <a:rPr dirty="0" sz="800" spc="20">
                <a:latin typeface="Arial"/>
                <a:cs typeface="Arial"/>
              </a:rPr>
              <a:t>Housing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20">
                <a:latin typeface="Arial"/>
                <a:cs typeface="Arial"/>
              </a:rPr>
              <a:t>and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20">
                <a:latin typeface="Arial"/>
                <a:cs typeface="Arial"/>
              </a:rPr>
              <a:t>Community</a:t>
            </a:r>
            <a:r>
              <a:rPr dirty="0" sz="800" spc="-65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Services</a:t>
            </a:r>
            <a:r>
              <a:rPr dirty="0" sz="800" spc="85">
                <a:latin typeface="Arial"/>
                <a:cs typeface="Arial"/>
              </a:rPr>
              <a:t> </a:t>
            </a:r>
            <a:r>
              <a:rPr dirty="0" sz="800" spc="-20">
                <a:latin typeface="Arial"/>
                <a:cs typeface="Arial"/>
              </a:rPr>
              <a:t>Dept</a:t>
            </a:r>
            <a:endParaRPr sz="8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134441" y="2443912"/>
            <a:ext cx="1981200" cy="1511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800" spc="10">
                <a:latin typeface="Arial"/>
                <a:cs typeface="Arial"/>
              </a:rPr>
              <a:t>6</a:t>
            </a:r>
            <a:r>
              <a:rPr dirty="0" sz="800" spc="250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Connecticut Housing</a:t>
            </a:r>
            <a:r>
              <a:rPr dirty="0" sz="800" spc="70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Finance</a:t>
            </a:r>
            <a:r>
              <a:rPr dirty="0" sz="800" spc="7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Authority</a:t>
            </a:r>
            <a:endParaRPr sz="80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146284" y="2443912"/>
            <a:ext cx="2050414" cy="1511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800" spc="10">
                <a:latin typeface="Arial"/>
                <a:cs typeface="Arial"/>
              </a:rPr>
              <a:t>Tennessee</a:t>
            </a:r>
            <a:r>
              <a:rPr dirty="0" sz="800" spc="175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Housing</a:t>
            </a:r>
            <a:r>
              <a:rPr dirty="0" sz="800" spc="175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Development</a:t>
            </a:r>
            <a:r>
              <a:rPr dirty="0" sz="800" spc="10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Agency</a:t>
            </a:r>
            <a:endParaRPr sz="80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134441" y="2592358"/>
            <a:ext cx="1736725" cy="1511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800">
                <a:latin typeface="Arial"/>
                <a:cs typeface="Arial"/>
              </a:rPr>
              <a:t>7</a:t>
            </a:r>
            <a:r>
              <a:rPr dirty="0" sz="800" spc="28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Delaware</a:t>
            </a:r>
            <a:r>
              <a:rPr dirty="0" sz="800" spc="9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State</a:t>
            </a:r>
            <a:r>
              <a:rPr dirty="0" sz="800" spc="9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Housing</a:t>
            </a:r>
            <a:r>
              <a:rPr dirty="0" sz="800" spc="9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Authority</a:t>
            </a:r>
            <a:endParaRPr sz="80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146284" y="2592358"/>
            <a:ext cx="1282700" cy="1511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800">
                <a:latin typeface="Arial"/>
                <a:cs typeface="Arial"/>
              </a:rPr>
              <a:t>Utah</a:t>
            </a:r>
            <a:r>
              <a:rPr dirty="0" sz="800" spc="13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Housing</a:t>
            </a:r>
            <a:r>
              <a:rPr dirty="0" sz="800" spc="14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Corporation</a:t>
            </a:r>
            <a:endParaRPr sz="80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134441" y="2740805"/>
            <a:ext cx="1902460" cy="1511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800">
                <a:latin typeface="Arial"/>
                <a:cs typeface="Arial"/>
              </a:rPr>
              <a:t>8</a:t>
            </a:r>
            <a:r>
              <a:rPr dirty="0" sz="800" spc="30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Florida</a:t>
            </a:r>
            <a:r>
              <a:rPr dirty="0" sz="800" spc="10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Housing</a:t>
            </a:r>
            <a:r>
              <a:rPr dirty="0" sz="800" spc="10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Finance</a:t>
            </a:r>
            <a:r>
              <a:rPr dirty="0" sz="800" spc="10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Corporation</a:t>
            </a:r>
            <a:endParaRPr sz="80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146284" y="2740805"/>
            <a:ext cx="1649095" cy="1511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800">
                <a:latin typeface="Arial"/>
                <a:cs typeface="Arial"/>
              </a:rPr>
              <a:t>Vermont</a:t>
            </a:r>
            <a:r>
              <a:rPr dirty="0" sz="800" spc="8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Housing</a:t>
            </a:r>
            <a:r>
              <a:rPr dirty="0" sz="800" spc="17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Finance</a:t>
            </a:r>
            <a:r>
              <a:rPr dirty="0" sz="800" spc="16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Agency</a:t>
            </a:r>
            <a:endParaRPr sz="80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134441" y="2889251"/>
            <a:ext cx="2007235" cy="1511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800">
                <a:latin typeface="Arial"/>
                <a:cs typeface="Arial"/>
              </a:rPr>
              <a:t>9</a:t>
            </a:r>
            <a:r>
              <a:rPr dirty="0" sz="800" spc="29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Georgia</a:t>
            </a:r>
            <a:r>
              <a:rPr dirty="0" sz="800" spc="9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Housing</a:t>
            </a:r>
            <a:r>
              <a:rPr dirty="0" sz="800" spc="9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and</a:t>
            </a:r>
            <a:r>
              <a:rPr dirty="0" sz="800" spc="9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Finance</a:t>
            </a:r>
            <a:r>
              <a:rPr dirty="0" sz="800" spc="9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Authority</a:t>
            </a:r>
            <a:endParaRPr sz="800">
              <a:latin typeface="Arial"/>
              <a:cs typeface="Arial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146284" y="2889251"/>
            <a:ext cx="1919605" cy="1511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800" spc="10">
                <a:latin typeface="Arial"/>
                <a:cs typeface="Arial"/>
              </a:rPr>
              <a:t>Virginia</a:t>
            </a:r>
            <a:r>
              <a:rPr dirty="0" sz="800" spc="110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Housing</a:t>
            </a:r>
            <a:r>
              <a:rPr dirty="0" sz="800" spc="110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Development</a:t>
            </a:r>
            <a:r>
              <a:rPr dirty="0" sz="800" spc="4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Authority</a:t>
            </a:r>
            <a:endParaRPr sz="800">
              <a:latin typeface="Arial"/>
              <a:cs typeface="Arial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2073366" y="3037697"/>
            <a:ext cx="1989455" cy="1511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800">
                <a:latin typeface="Arial"/>
                <a:cs typeface="Arial"/>
              </a:rPr>
              <a:t>10</a:t>
            </a:r>
            <a:r>
              <a:rPr dirty="0" sz="800" spc="27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Idaho</a:t>
            </a:r>
            <a:r>
              <a:rPr dirty="0" sz="800" spc="8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Housing</a:t>
            </a:r>
            <a:r>
              <a:rPr dirty="0" sz="800" spc="8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&amp;</a:t>
            </a:r>
            <a:r>
              <a:rPr dirty="0" sz="800" spc="5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Finance</a:t>
            </a:r>
            <a:r>
              <a:rPr dirty="0" sz="800" spc="8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Association</a:t>
            </a:r>
            <a:endParaRPr sz="80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5146284" y="3037697"/>
            <a:ext cx="2146935" cy="1511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800" spc="20">
                <a:latin typeface="Arial"/>
                <a:cs typeface="Arial"/>
              </a:rPr>
              <a:t>Wyoming</a:t>
            </a:r>
            <a:r>
              <a:rPr dirty="0" sz="800" spc="55">
                <a:latin typeface="Arial"/>
                <a:cs typeface="Arial"/>
              </a:rPr>
              <a:t> </a:t>
            </a:r>
            <a:r>
              <a:rPr dirty="0" sz="800" spc="20">
                <a:latin typeface="Arial"/>
                <a:cs typeface="Arial"/>
              </a:rPr>
              <a:t>Community</a:t>
            </a:r>
            <a:r>
              <a:rPr dirty="0" sz="800" spc="-50">
                <a:latin typeface="Arial"/>
                <a:cs typeface="Arial"/>
              </a:rPr>
              <a:t> </a:t>
            </a:r>
            <a:r>
              <a:rPr dirty="0" sz="800" spc="20">
                <a:latin typeface="Arial"/>
                <a:cs typeface="Arial"/>
              </a:rPr>
              <a:t>Development</a:t>
            </a:r>
            <a:r>
              <a:rPr dirty="0" sz="80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Authority</a:t>
            </a:r>
            <a:endParaRPr sz="800">
              <a:latin typeface="Arial"/>
              <a:cs typeface="Arial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2073366" y="3163411"/>
            <a:ext cx="2789555" cy="1510030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marL="178435" indent="-165735">
              <a:lnSpc>
                <a:spcPct val="100000"/>
              </a:lnSpc>
              <a:spcBef>
                <a:spcPts val="300"/>
              </a:spcBef>
              <a:buAutoNum type="arabicPlain" startAt="11"/>
              <a:tabLst>
                <a:tab pos="178435" algn="l"/>
              </a:tabLst>
            </a:pPr>
            <a:r>
              <a:rPr dirty="0" sz="800" spc="10">
                <a:latin typeface="Arial"/>
                <a:cs typeface="Arial"/>
              </a:rPr>
              <a:t>Illinois</a:t>
            </a:r>
            <a:r>
              <a:rPr dirty="0" sz="800" spc="190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Housing</a:t>
            </a:r>
            <a:r>
              <a:rPr dirty="0" sz="800" spc="125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Development</a:t>
            </a:r>
            <a:r>
              <a:rPr dirty="0" sz="800" spc="6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Authority</a:t>
            </a:r>
            <a:endParaRPr sz="800">
              <a:latin typeface="Arial"/>
              <a:cs typeface="Arial"/>
            </a:endParaRPr>
          </a:p>
          <a:p>
            <a:pPr marL="178435" indent="-165735">
              <a:lnSpc>
                <a:spcPct val="100000"/>
              </a:lnSpc>
              <a:spcBef>
                <a:spcPts val="210"/>
              </a:spcBef>
              <a:buAutoNum type="arabicPlain" startAt="11"/>
              <a:tabLst>
                <a:tab pos="178435" algn="l"/>
              </a:tabLst>
            </a:pPr>
            <a:r>
              <a:rPr dirty="0" sz="800" spc="10">
                <a:latin typeface="Arial"/>
                <a:cs typeface="Arial"/>
              </a:rPr>
              <a:t>Indiana</a:t>
            </a:r>
            <a:r>
              <a:rPr dirty="0" sz="800" spc="100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Housing</a:t>
            </a:r>
            <a:r>
              <a:rPr dirty="0" sz="800" spc="100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&amp;</a:t>
            </a:r>
            <a:r>
              <a:rPr dirty="0" sz="800" spc="65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Comm</a:t>
            </a:r>
            <a:r>
              <a:rPr dirty="0" sz="800" spc="165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Development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Authority</a:t>
            </a:r>
            <a:endParaRPr sz="800">
              <a:latin typeface="Arial"/>
              <a:cs typeface="Arial"/>
            </a:endParaRPr>
          </a:p>
          <a:p>
            <a:pPr marL="178435" indent="-165735">
              <a:lnSpc>
                <a:spcPct val="100000"/>
              </a:lnSpc>
              <a:spcBef>
                <a:spcPts val="210"/>
              </a:spcBef>
              <a:buAutoNum type="arabicPlain" startAt="11"/>
              <a:tabLst>
                <a:tab pos="178435" algn="l"/>
              </a:tabLst>
            </a:pPr>
            <a:r>
              <a:rPr dirty="0" sz="800">
                <a:latin typeface="Arial"/>
                <a:cs typeface="Arial"/>
              </a:rPr>
              <a:t>Iowa</a:t>
            </a:r>
            <a:r>
              <a:rPr dirty="0" sz="800" spc="8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Finance</a:t>
            </a:r>
            <a:r>
              <a:rPr dirty="0" sz="800" spc="8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Authority</a:t>
            </a:r>
            <a:endParaRPr sz="800">
              <a:latin typeface="Arial"/>
              <a:cs typeface="Arial"/>
            </a:endParaRPr>
          </a:p>
          <a:p>
            <a:pPr marL="178435" indent="-165735">
              <a:lnSpc>
                <a:spcPct val="100000"/>
              </a:lnSpc>
              <a:spcBef>
                <a:spcPts val="210"/>
              </a:spcBef>
              <a:buAutoNum type="arabicPlain" startAt="11"/>
              <a:tabLst>
                <a:tab pos="178435" algn="l"/>
              </a:tabLst>
            </a:pPr>
            <a:r>
              <a:rPr dirty="0" sz="800">
                <a:latin typeface="Arial"/>
                <a:cs typeface="Arial"/>
              </a:rPr>
              <a:t>Kentucky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Housing</a:t>
            </a:r>
            <a:r>
              <a:rPr dirty="0" sz="800" spc="20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Corporation</a:t>
            </a:r>
            <a:endParaRPr sz="800">
              <a:latin typeface="Arial"/>
              <a:cs typeface="Arial"/>
            </a:endParaRPr>
          </a:p>
          <a:p>
            <a:pPr marL="178435" indent="-165735">
              <a:lnSpc>
                <a:spcPct val="100000"/>
              </a:lnSpc>
              <a:spcBef>
                <a:spcPts val="209"/>
              </a:spcBef>
              <a:buAutoNum type="arabicPlain" startAt="11"/>
              <a:tabLst>
                <a:tab pos="178435" algn="l"/>
              </a:tabLst>
            </a:pPr>
            <a:r>
              <a:rPr dirty="0" sz="800" spc="10">
                <a:latin typeface="Arial"/>
                <a:cs typeface="Arial"/>
              </a:rPr>
              <a:t>Louisiana</a:t>
            </a:r>
            <a:r>
              <a:rPr dirty="0" sz="800" spc="170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Housing</a:t>
            </a:r>
            <a:r>
              <a:rPr dirty="0" sz="800" spc="17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Corporation</a:t>
            </a:r>
            <a:endParaRPr sz="800">
              <a:latin typeface="Arial"/>
              <a:cs typeface="Arial"/>
            </a:endParaRPr>
          </a:p>
          <a:p>
            <a:pPr marL="178435" indent="-165735">
              <a:lnSpc>
                <a:spcPct val="100000"/>
              </a:lnSpc>
              <a:spcBef>
                <a:spcPts val="204"/>
              </a:spcBef>
              <a:buAutoNum type="arabicPlain" startAt="11"/>
              <a:tabLst>
                <a:tab pos="178435" algn="l"/>
              </a:tabLst>
            </a:pPr>
            <a:r>
              <a:rPr dirty="0" sz="800">
                <a:latin typeface="Arial"/>
                <a:cs typeface="Arial"/>
              </a:rPr>
              <a:t>Maryland</a:t>
            </a:r>
            <a:r>
              <a:rPr dirty="0" sz="800" spc="1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Dept.</a:t>
            </a:r>
            <a:r>
              <a:rPr dirty="0" sz="800" spc="6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of</a:t>
            </a:r>
            <a:r>
              <a:rPr dirty="0" sz="800" spc="6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Housing</a:t>
            </a:r>
            <a:r>
              <a:rPr dirty="0" sz="800" spc="13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&amp;</a:t>
            </a:r>
            <a:r>
              <a:rPr dirty="0" sz="800" spc="9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Community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Development</a:t>
            </a:r>
            <a:endParaRPr sz="800">
              <a:latin typeface="Arial"/>
              <a:cs typeface="Arial"/>
            </a:endParaRPr>
          </a:p>
          <a:p>
            <a:pPr marL="178435" indent="-165735">
              <a:lnSpc>
                <a:spcPct val="100000"/>
              </a:lnSpc>
              <a:spcBef>
                <a:spcPts val="210"/>
              </a:spcBef>
              <a:buAutoNum type="arabicPlain" startAt="11"/>
              <a:tabLst>
                <a:tab pos="178435" algn="l"/>
              </a:tabLst>
            </a:pPr>
            <a:r>
              <a:rPr dirty="0" sz="800" spc="10">
                <a:latin typeface="Arial"/>
                <a:cs typeface="Arial"/>
              </a:rPr>
              <a:t>Massachusetts</a:t>
            </a:r>
            <a:r>
              <a:rPr dirty="0" sz="800" spc="180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Housing</a:t>
            </a:r>
            <a:r>
              <a:rPr dirty="0" sz="800" spc="120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Finance</a:t>
            </a:r>
            <a:r>
              <a:rPr dirty="0" sz="800" spc="114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Agency</a:t>
            </a:r>
            <a:endParaRPr sz="800">
              <a:latin typeface="Arial"/>
              <a:cs typeface="Arial"/>
            </a:endParaRPr>
          </a:p>
          <a:p>
            <a:pPr marL="178435" indent="-165735">
              <a:lnSpc>
                <a:spcPct val="100000"/>
              </a:lnSpc>
              <a:spcBef>
                <a:spcPts val="210"/>
              </a:spcBef>
              <a:buAutoNum type="arabicPlain" startAt="11"/>
              <a:tabLst>
                <a:tab pos="178435" algn="l"/>
              </a:tabLst>
            </a:pPr>
            <a:r>
              <a:rPr dirty="0" sz="800">
                <a:latin typeface="Arial"/>
                <a:cs typeface="Arial"/>
              </a:rPr>
              <a:t>Minnesota</a:t>
            </a:r>
            <a:r>
              <a:rPr dirty="0" sz="800" spc="16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Housing</a:t>
            </a:r>
            <a:r>
              <a:rPr dirty="0" sz="800" spc="16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Finance</a:t>
            </a:r>
            <a:r>
              <a:rPr dirty="0" sz="800" spc="16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Agency</a:t>
            </a:r>
            <a:endParaRPr sz="800">
              <a:latin typeface="Arial"/>
              <a:cs typeface="Arial"/>
            </a:endParaRPr>
          </a:p>
          <a:p>
            <a:pPr marL="178435" indent="-165735">
              <a:lnSpc>
                <a:spcPct val="100000"/>
              </a:lnSpc>
              <a:spcBef>
                <a:spcPts val="209"/>
              </a:spcBef>
              <a:buAutoNum type="arabicPlain" startAt="11"/>
              <a:tabLst>
                <a:tab pos="178435" algn="l"/>
              </a:tabLst>
            </a:pPr>
            <a:r>
              <a:rPr dirty="0" sz="800" spc="20">
                <a:latin typeface="Arial"/>
                <a:cs typeface="Arial"/>
              </a:rPr>
              <a:t>Mississippi</a:t>
            </a:r>
            <a:r>
              <a:rPr dirty="0" sz="800" spc="135">
                <a:latin typeface="Arial"/>
                <a:cs typeface="Arial"/>
              </a:rPr>
              <a:t> </a:t>
            </a:r>
            <a:r>
              <a:rPr dirty="0" sz="800" spc="20">
                <a:latin typeface="Arial"/>
                <a:cs typeface="Arial"/>
              </a:rPr>
              <a:t>Home</a:t>
            </a:r>
            <a:r>
              <a:rPr dirty="0" sz="800" spc="13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Corporation</a:t>
            </a:r>
            <a:endParaRPr sz="800">
              <a:latin typeface="Arial"/>
              <a:cs typeface="Arial"/>
            </a:endParaRPr>
          </a:p>
          <a:p>
            <a:pPr marL="178435" indent="-165735">
              <a:lnSpc>
                <a:spcPct val="100000"/>
              </a:lnSpc>
              <a:spcBef>
                <a:spcPts val="204"/>
              </a:spcBef>
              <a:buAutoNum type="arabicPlain" startAt="11"/>
              <a:tabLst>
                <a:tab pos="178435" algn="l"/>
              </a:tabLst>
            </a:pPr>
            <a:r>
              <a:rPr dirty="0" sz="800">
                <a:latin typeface="Arial"/>
                <a:cs typeface="Arial"/>
              </a:rPr>
              <a:t>Missouri</a:t>
            </a:r>
            <a:r>
              <a:rPr dirty="0" sz="800" spc="19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Housing</a:t>
            </a:r>
            <a:r>
              <a:rPr dirty="0" sz="800" spc="19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Dev</a:t>
            </a:r>
            <a:r>
              <a:rPr dirty="0" sz="800" spc="3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Commission</a:t>
            </a:r>
            <a:endParaRPr sz="800">
              <a:latin typeface="Arial"/>
              <a:cs typeface="Arial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2073366" y="4670608"/>
            <a:ext cx="147955" cy="1511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800" spc="-25">
                <a:latin typeface="Arial"/>
                <a:cs typeface="Arial"/>
              </a:rPr>
              <a:t>21</a:t>
            </a:r>
            <a:endParaRPr sz="800">
              <a:latin typeface="Arial"/>
              <a:cs typeface="Arial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2225740" y="4673845"/>
            <a:ext cx="2915920" cy="157480"/>
          </a:xfrm>
          <a:prstGeom prst="rect">
            <a:avLst/>
          </a:prstGeom>
          <a:solidFill>
            <a:srgbClr val="005FA9"/>
          </a:solidFill>
        </p:spPr>
        <p:txBody>
          <a:bodyPr wrap="square" lIns="0" tIns="12700" rIns="0" bIns="0" rtlCol="0" vert="horz">
            <a:spAutoFit/>
          </a:bodyPr>
          <a:lstStyle/>
          <a:p>
            <a:pPr marL="26034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FFFFFF"/>
                </a:solidFill>
                <a:latin typeface="Arial"/>
                <a:cs typeface="Arial"/>
              </a:rPr>
              <a:t>Montana</a:t>
            </a:r>
            <a:r>
              <a:rPr dirty="0" sz="800" spc="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FFFFFF"/>
                </a:solidFill>
                <a:latin typeface="Arial"/>
                <a:cs typeface="Arial"/>
              </a:rPr>
              <a:t>Board</a:t>
            </a:r>
            <a:r>
              <a:rPr dirty="0" sz="800" spc="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8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FFFFFF"/>
                </a:solidFill>
                <a:latin typeface="Arial"/>
                <a:cs typeface="Arial"/>
              </a:rPr>
              <a:t>Housing</a:t>
            </a:r>
            <a:endParaRPr sz="800">
              <a:latin typeface="Arial"/>
              <a:cs typeface="Arial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2073366" y="4796321"/>
            <a:ext cx="3220085" cy="2400935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marL="178435" indent="-165735">
              <a:lnSpc>
                <a:spcPct val="100000"/>
              </a:lnSpc>
              <a:spcBef>
                <a:spcPts val="300"/>
              </a:spcBef>
              <a:buAutoNum type="arabicPlain" startAt="22"/>
              <a:tabLst>
                <a:tab pos="178435" algn="l"/>
              </a:tabLst>
            </a:pPr>
            <a:r>
              <a:rPr dirty="0" sz="800">
                <a:latin typeface="Arial"/>
                <a:cs typeface="Arial"/>
              </a:rPr>
              <a:t>Nebraska</a:t>
            </a:r>
            <a:r>
              <a:rPr dirty="0" sz="800" spc="18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Investment</a:t>
            </a:r>
            <a:r>
              <a:rPr dirty="0" sz="800" spc="10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Finance</a:t>
            </a:r>
            <a:r>
              <a:rPr dirty="0" sz="800" spc="18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Authority</a:t>
            </a:r>
            <a:endParaRPr sz="800">
              <a:latin typeface="Arial"/>
              <a:cs typeface="Arial"/>
            </a:endParaRPr>
          </a:p>
          <a:p>
            <a:pPr marL="178435" indent="-165735">
              <a:lnSpc>
                <a:spcPct val="100000"/>
              </a:lnSpc>
              <a:spcBef>
                <a:spcPts val="210"/>
              </a:spcBef>
              <a:buAutoNum type="arabicPlain" startAt="22"/>
              <a:tabLst>
                <a:tab pos="178435" algn="l"/>
              </a:tabLst>
            </a:pPr>
            <a:r>
              <a:rPr dirty="0" sz="800">
                <a:latin typeface="Arial"/>
                <a:cs typeface="Arial"/>
              </a:rPr>
              <a:t>Nevada</a:t>
            </a:r>
            <a:r>
              <a:rPr dirty="0" sz="800" spc="14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Housing</a:t>
            </a:r>
            <a:r>
              <a:rPr dirty="0" sz="800" spc="14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Division</a:t>
            </a:r>
            <a:endParaRPr sz="800">
              <a:latin typeface="Arial"/>
              <a:cs typeface="Arial"/>
            </a:endParaRPr>
          </a:p>
          <a:p>
            <a:pPr marL="178435" indent="-165735">
              <a:lnSpc>
                <a:spcPct val="100000"/>
              </a:lnSpc>
              <a:spcBef>
                <a:spcPts val="210"/>
              </a:spcBef>
              <a:buAutoNum type="arabicPlain" startAt="22"/>
              <a:tabLst>
                <a:tab pos="178435" algn="l"/>
              </a:tabLst>
            </a:pPr>
            <a:r>
              <a:rPr dirty="0" sz="800" spc="20">
                <a:latin typeface="Arial"/>
                <a:cs typeface="Arial"/>
              </a:rPr>
              <a:t>New</a:t>
            </a:r>
            <a:r>
              <a:rPr dirty="0" sz="800" spc="60">
                <a:latin typeface="Arial"/>
                <a:cs typeface="Arial"/>
              </a:rPr>
              <a:t> </a:t>
            </a:r>
            <a:r>
              <a:rPr dirty="0" sz="800" spc="20">
                <a:latin typeface="Arial"/>
                <a:cs typeface="Arial"/>
              </a:rPr>
              <a:t>Hampshire</a:t>
            </a:r>
            <a:r>
              <a:rPr dirty="0" sz="800" spc="60">
                <a:latin typeface="Arial"/>
                <a:cs typeface="Arial"/>
              </a:rPr>
              <a:t> </a:t>
            </a:r>
            <a:r>
              <a:rPr dirty="0" sz="800" spc="20">
                <a:latin typeface="Arial"/>
                <a:cs typeface="Arial"/>
              </a:rPr>
              <a:t>Housing</a:t>
            </a:r>
            <a:r>
              <a:rPr dirty="0" sz="800" spc="60">
                <a:latin typeface="Arial"/>
                <a:cs typeface="Arial"/>
              </a:rPr>
              <a:t> </a:t>
            </a:r>
            <a:r>
              <a:rPr dirty="0" sz="800" spc="20">
                <a:latin typeface="Arial"/>
                <a:cs typeface="Arial"/>
              </a:rPr>
              <a:t>Finance</a:t>
            </a:r>
            <a:r>
              <a:rPr dirty="0" sz="800" spc="6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Authority</a:t>
            </a:r>
            <a:endParaRPr sz="800">
              <a:latin typeface="Arial"/>
              <a:cs typeface="Arial"/>
            </a:endParaRPr>
          </a:p>
          <a:p>
            <a:pPr marL="178435" indent="-165735">
              <a:lnSpc>
                <a:spcPct val="100000"/>
              </a:lnSpc>
              <a:spcBef>
                <a:spcPts val="210"/>
              </a:spcBef>
              <a:buAutoNum type="arabicPlain" startAt="22"/>
              <a:tabLst>
                <a:tab pos="178435" algn="l"/>
              </a:tabLst>
            </a:pPr>
            <a:r>
              <a:rPr dirty="0" sz="800" spc="10">
                <a:latin typeface="Arial"/>
                <a:cs typeface="Arial"/>
              </a:rPr>
              <a:t>New</a:t>
            </a:r>
            <a:r>
              <a:rPr dirty="0" sz="800" spc="60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Jersey</a:t>
            </a:r>
            <a:r>
              <a:rPr dirty="0" sz="800" spc="-50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Housing</a:t>
            </a:r>
            <a:r>
              <a:rPr dirty="0" sz="800" spc="60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&amp;</a:t>
            </a:r>
            <a:r>
              <a:rPr dirty="0" sz="800" spc="30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Mortgage</a:t>
            </a:r>
            <a:r>
              <a:rPr dirty="0" sz="800" spc="60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Finance</a:t>
            </a:r>
            <a:r>
              <a:rPr dirty="0" sz="800" spc="6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Agency</a:t>
            </a:r>
            <a:endParaRPr sz="800">
              <a:latin typeface="Arial"/>
              <a:cs typeface="Arial"/>
            </a:endParaRPr>
          </a:p>
          <a:p>
            <a:pPr marL="178435" indent="-165735">
              <a:lnSpc>
                <a:spcPct val="100000"/>
              </a:lnSpc>
              <a:spcBef>
                <a:spcPts val="209"/>
              </a:spcBef>
              <a:buAutoNum type="arabicPlain" startAt="22"/>
              <a:tabLst>
                <a:tab pos="178435" algn="l"/>
              </a:tabLst>
            </a:pPr>
            <a:r>
              <a:rPr dirty="0" sz="800">
                <a:latin typeface="Arial"/>
                <a:cs typeface="Arial"/>
              </a:rPr>
              <a:t>New</a:t>
            </a:r>
            <a:r>
              <a:rPr dirty="0" sz="800" spc="5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Mexico</a:t>
            </a:r>
            <a:r>
              <a:rPr dirty="0" sz="800" spc="5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Mortgage</a:t>
            </a:r>
            <a:r>
              <a:rPr dirty="0" sz="800" spc="5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Finance</a:t>
            </a:r>
            <a:r>
              <a:rPr dirty="0" sz="800" spc="5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Authority</a:t>
            </a:r>
            <a:endParaRPr sz="800">
              <a:latin typeface="Arial"/>
              <a:cs typeface="Arial"/>
            </a:endParaRPr>
          </a:p>
          <a:p>
            <a:pPr marL="178435" indent="-165735">
              <a:lnSpc>
                <a:spcPct val="100000"/>
              </a:lnSpc>
              <a:spcBef>
                <a:spcPts val="204"/>
              </a:spcBef>
              <a:buAutoNum type="arabicPlain" startAt="22"/>
              <a:tabLst>
                <a:tab pos="178435" algn="l"/>
              </a:tabLst>
            </a:pPr>
            <a:r>
              <a:rPr dirty="0" sz="800">
                <a:latin typeface="Arial"/>
                <a:cs typeface="Arial"/>
              </a:rPr>
              <a:t>North</a:t>
            </a:r>
            <a:r>
              <a:rPr dirty="0" sz="800" spc="14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Carolina</a:t>
            </a:r>
            <a:r>
              <a:rPr dirty="0" sz="800" spc="15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Housing</a:t>
            </a:r>
            <a:r>
              <a:rPr dirty="0" sz="800" spc="15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Finance</a:t>
            </a:r>
            <a:r>
              <a:rPr dirty="0" sz="800" spc="14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Agency</a:t>
            </a:r>
            <a:endParaRPr sz="800">
              <a:latin typeface="Arial"/>
              <a:cs typeface="Arial"/>
            </a:endParaRPr>
          </a:p>
          <a:p>
            <a:pPr marL="178435" indent="-165735">
              <a:lnSpc>
                <a:spcPct val="100000"/>
              </a:lnSpc>
              <a:spcBef>
                <a:spcPts val="210"/>
              </a:spcBef>
              <a:buAutoNum type="arabicPlain" startAt="22"/>
              <a:tabLst>
                <a:tab pos="178435" algn="l"/>
              </a:tabLst>
            </a:pPr>
            <a:r>
              <a:rPr dirty="0" sz="800">
                <a:latin typeface="Arial"/>
                <a:cs typeface="Arial"/>
              </a:rPr>
              <a:t>Ohio</a:t>
            </a:r>
            <a:r>
              <a:rPr dirty="0" sz="800" spc="1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Housing</a:t>
            </a:r>
            <a:r>
              <a:rPr dirty="0" sz="800" spc="13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Finance</a:t>
            </a:r>
            <a:r>
              <a:rPr dirty="0" sz="800" spc="13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Agency</a:t>
            </a:r>
            <a:endParaRPr sz="800">
              <a:latin typeface="Arial"/>
              <a:cs typeface="Arial"/>
            </a:endParaRPr>
          </a:p>
          <a:p>
            <a:pPr marL="178435" indent="-165735">
              <a:lnSpc>
                <a:spcPct val="100000"/>
              </a:lnSpc>
              <a:spcBef>
                <a:spcPts val="210"/>
              </a:spcBef>
              <a:buAutoNum type="arabicPlain" startAt="22"/>
              <a:tabLst>
                <a:tab pos="178435" algn="l"/>
              </a:tabLst>
            </a:pPr>
            <a:r>
              <a:rPr dirty="0" sz="800">
                <a:latin typeface="Arial"/>
                <a:cs typeface="Arial"/>
              </a:rPr>
              <a:t>Oklahoma</a:t>
            </a:r>
            <a:r>
              <a:rPr dirty="0" sz="800" spc="18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Housing</a:t>
            </a:r>
            <a:r>
              <a:rPr dirty="0" sz="800" spc="18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Finance</a:t>
            </a:r>
            <a:r>
              <a:rPr dirty="0" sz="800" spc="18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Agency</a:t>
            </a:r>
            <a:endParaRPr sz="800">
              <a:latin typeface="Arial"/>
              <a:cs typeface="Arial"/>
            </a:endParaRPr>
          </a:p>
          <a:p>
            <a:pPr marL="178435" indent="-165735">
              <a:lnSpc>
                <a:spcPct val="100000"/>
              </a:lnSpc>
              <a:spcBef>
                <a:spcPts val="209"/>
              </a:spcBef>
              <a:buAutoNum type="arabicPlain" startAt="22"/>
              <a:tabLst>
                <a:tab pos="178435" algn="l"/>
              </a:tabLst>
            </a:pPr>
            <a:r>
              <a:rPr dirty="0" sz="800">
                <a:latin typeface="Arial"/>
                <a:cs typeface="Arial"/>
              </a:rPr>
              <a:t>Pennsylvania</a:t>
            </a:r>
            <a:r>
              <a:rPr dirty="0" sz="800" spc="17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Housing</a:t>
            </a:r>
            <a:r>
              <a:rPr dirty="0" sz="800" spc="17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Finance</a:t>
            </a:r>
            <a:r>
              <a:rPr dirty="0" sz="800" spc="17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Agency</a:t>
            </a:r>
            <a:endParaRPr sz="800">
              <a:latin typeface="Arial"/>
              <a:cs typeface="Arial"/>
            </a:endParaRPr>
          </a:p>
          <a:p>
            <a:pPr marL="178435" indent="-165735">
              <a:lnSpc>
                <a:spcPct val="100000"/>
              </a:lnSpc>
              <a:spcBef>
                <a:spcPts val="204"/>
              </a:spcBef>
              <a:buAutoNum type="arabicPlain" startAt="22"/>
              <a:tabLst>
                <a:tab pos="178435" algn="l"/>
              </a:tabLst>
            </a:pPr>
            <a:r>
              <a:rPr dirty="0" sz="800">
                <a:latin typeface="Arial"/>
                <a:cs typeface="Arial"/>
              </a:rPr>
              <a:t>Rhode</a:t>
            </a:r>
            <a:r>
              <a:rPr dirty="0" sz="800" spc="1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Island</a:t>
            </a:r>
            <a:r>
              <a:rPr dirty="0" sz="800" spc="114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Housing</a:t>
            </a:r>
            <a:r>
              <a:rPr dirty="0" sz="800" spc="114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&amp;</a:t>
            </a:r>
            <a:r>
              <a:rPr dirty="0" sz="800" spc="7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Mortgage</a:t>
            </a:r>
            <a:r>
              <a:rPr dirty="0" sz="800" spc="114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Finance</a:t>
            </a:r>
            <a:r>
              <a:rPr dirty="0" sz="800" spc="114">
                <a:latin typeface="Arial"/>
                <a:cs typeface="Arial"/>
              </a:rPr>
              <a:t> </a:t>
            </a:r>
            <a:r>
              <a:rPr dirty="0" sz="800" spc="-20">
                <a:latin typeface="Arial"/>
                <a:cs typeface="Arial"/>
              </a:rPr>
              <a:t>Corp</a:t>
            </a:r>
            <a:endParaRPr sz="800">
              <a:latin typeface="Arial"/>
              <a:cs typeface="Arial"/>
            </a:endParaRPr>
          </a:p>
          <a:p>
            <a:pPr marL="178435" indent="-165735">
              <a:lnSpc>
                <a:spcPct val="100000"/>
              </a:lnSpc>
              <a:spcBef>
                <a:spcPts val="210"/>
              </a:spcBef>
              <a:buAutoNum type="arabicPlain" startAt="22"/>
              <a:tabLst>
                <a:tab pos="178435" algn="l"/>
              </a:tabLst>
            </a:pPr>
            <a:r>
              <a:rPr dirty="0" sz="800" spc="10">
                <a:latin typeface="Arial"/>
                <a:cs typeface="Arial"/>
              </a:rPr>
              <a:t>South</a:t>
            </a:r>
            <a:r>
              <a:rPr dirty="0" sz="800" spc="55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Carolina</a:t>
            </a:r>
            <a:r>
              <a:rPr dirty="0" sz="800" spc="60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State</a:t>
            </a:r>
            <a:r>
              <a:rPr dirty="0" sz="800" spc="60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Housing</a:t>
            </a:r>
            <a:r>
              <a:rPr dirty="0" sz="800" spc="60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Finance</a:t>
            </a:r>
            <a:r>
              <a:rPr dirty="0" sz="800" spc="55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&amp;</a:t>
            </a:r>
            <a:r>
              <a:rPr dirty="0" sz="800" spc="30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Development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Authority</a:t>
            </a:r>
            <a:endParaRPr sz="800">
              <a:latin typeface="Arial"/>
              <a:cs typeface="Arial"/>
            </a:endParaRPr>
          </a:p>
          <a:p>
            <a:pPr marL="178435" indent="-165735">
              <a:lnSpc>
                <a:spcPct val="100000"/>
              </a:lnSpc>
              <a:spcBef>
                <a:spcPts val="210"/>
              </a:spcBef>
              <a:buAutoNum type="arabicPlain" startAt="22"/>
              <a:tabLst>
                <a:tab pos="178435" algn="l"/>
              </a:tabLst>
            </a:pPr>
            <a:r>
              <a:rPr dirty="0" sz="800" spc="10">
                <a:latin typeface="Arial"/>
                <a:cs typeface="Arial"/>
              </a:rPr>
              <a:t>South</a:t>
            </a:r>
            <a:r>
              <a:rPr dirty="0" sz="800" spc="80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Dakota</a:t>
            </a:r>
            <a:r>
              <a:rPr dirty="0" sz="800" spc="85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Housing</a:t>
            </a:r>
            <a:r>
              <a:rPr dirty="0" sz="800" spc="80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Development</a:t>
            </a:r>
            <a:r>
              <a:rPr dirty="0" sz="800" spc="2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Authority</a:t>
            </a:r>
            <a:endParaRPr sz="800">
              <a:latin typeface="Arial"/>
              <a:cs typeface="Arial"/>
            </a:endParaRPr>
          </a:p>
          <a:p>
            <a:pPr marL="178435" indent="-165735">
              <a:lnSpc>
                <a:spcPct val="100000"/>
              </a:lnSpc>
              <a:spcBef>
                <a:spcPts val="210"/>
              </a:spcBef>
              <a:buAutoNum type="arabicPlain" startAt="22"/>
              <a:tabLst>
                <a:tab pos="178435" algn="l"/>
              </a:tabLst>
            </a:pPr>
            <a:r>
              <a:rPr dirty="0" sz="800" spc="10">
                <a:latin typeface="Arial"/>
                <a:cs typeface="Arial"/>
              </a:rPr>
              <a:t>Texas</a:t>
            </a:r>
            <a:r>
              <a:rPr dirty="0" sz="800" spc="90">
                <a:latin typeface="Arial"/>
                <a:cs typeface="Arial"/>
              </a:rPr>
              <a:t> </a:t>
            </a:r>
            <a:r>
              <a:rPr dirty="0" sz="800" spc="20">
                <a:latin typeface="Arial"/>
                <a:cs typeface="Arial"/>
              </a:rPr>
              <a:t>Department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20">
                <a:latin typeface="Arial"/>
                <a:cs typeface="Arial"/>
              </a:rPr>
              <a:t>of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20">
                <a:latin typeface="Arial"/>
                <a:cs typeface="Arial"/>
              </a:rPr>
              <a:t>Housing</a:t>
            </a:r>
            <a:r>
              <a:rPr dirty="0" sz="800" spc="40">
                <a:latin typeface="Arial"/>
                <a:cs typeface="Arial"/>
              </a:rPr>
              <a:t> </a:t>
            </a:r>
            <a:r>
              <a:rPr dirty="0" sz="800" spc="20">
                <a:latin typeface="Arial"/>
                <a:cs typeface="Arial"/>
              </a:rPr>
              <a:t>and</a:t>
            </a:r>
            <a:r>
              <a:rPr dirty="0" sz="800" spc="40">
                <a:latin typeface="Arial"/>
                <a:cs typeface="Arial"/>
              </a:rPr>
              <a:t> </a:t>
            </a:r>
            <a:r>
              <a:rPr dirty="0" sz="800" spc="20">
                <a:latin typeface="Arial"/>
                <a:cs typeface="Arial"/>
              </a:rPr>
              <a:t>Community</a:t>
            </a:r>
            <a:r>
              <a:rPr dirty="0" sz="800" spc="-6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Affairs</a:t>
            </a:r>
            <a:endParaRPr sz="800">
              <a:latin typeface="Arial"/>
              <a:cs typeface="Arial"/>
            </a:endParaRPr>
          </a:p>
          <a:p>
            <a:pPr marL="178435" indent="-165735">
              <a:lnSpc>
                <a:spcPct val="100000"/>
              </a:lnSpc>
              <a:spcBef>
                <a:spcPts val="209"/>
              </a:spcBef>
              <a:buAutoNum type="arabicPlain" startAt="22"/>
              <a:tabLst>
                <a:tab pos="178435" algn="l"/>
              </a:tabLst>
            </a:pPr>
            <a:r>
              <a:rPr dirty="0" sz="800">
                <a:latin typeface="Arial"/>
                <a:cs typeface="Arial"/>
              </a:rPr>
              <a:t>Washington</a:t>
            </a:r>
            <a:r>
              <a:rPr dirty="0" sz="800" spc="13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State</a:t>
            </a:r>
            <a:r>
              <a:rPr dirty="0" sz="800" spc="14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Housing</a:t>
            </a:r>
            <a:r>
              <a:rPr dirty="0" sz="800" spc="14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Finance</a:t>
            </a:r>
            <a:r>
              <a:rPr dirty="0" sz="800" spc="14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Commission</a:t>
            </a:r>
            <a:endParaRPr sz="800">
              <a:latin typeface="Arial"/>
              <a:cs typeface="Arial"/>
            </a:endParaRPr>
          </a:p>
          <a:p>
            <a:pPr marL="178435" indent="-165735">
              <a:lnSpc>
                <a:spcPct val="100000"/>
              </a:lnSpc>
              <a:spcBef>
                <a:spcPts val="204"/>
              </a:spcBef>
              <a:buAutoNum type="arabicPlain" startAt="22"/>
              <a:tabLst>
                <a:tab pos="178435" algn="l"/>
              </a:tabLst>
            </a:pPr>
            <a:r>
              <a:rPr dirty="0" sz="800" spc="10">
                <a:latin typeface="Arial"/>
                <a:cs typeface="Arial"/>
              </a:rPr>
              <a:t>West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Virginia</a:t>
            </a:r>
            <a:r>
              <a:rPr dirty="0" sz="800" spc="105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Housing</a:t>
            </a:r>
            <a:r>
              <a:rPr dirty="0" sz="800" spc="105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Development</a:t>
            </a:r>
            <a:r>
              <a:rPr dirty="0" sz="800" spc="40">
                <a:latin typeface="Arial"/>
                <a:cs typeface="Arial"/>
              </a:rPr>
              <a:t> </a:t>
            </a:r>
            <a:r>
              <a:rPr dirty="0" sz="800" spc="-20">
                <a:latin typeface="Arial"/>
                <a:cs typeface="Arial"/>
              </a:rPr>
              <a:t>Fund</a:t>
            </a:r>
            <a:endParaRPr sz="800">
              <a:latin typeface="Arial"/>
              <a:cs typeface="Arial"/>
            </a:endParaRPr>
          </a:p>
          <a:p>
            <a:pPr marL="178435" indent="-165735">
              <a:lnSpc>
                <a:spcPct val="100000"/>
              </a:lnSpc>
              <a:spcBef>
                <a:spcPts val="210"/>
              </a:spcBef>
              <a:buAutoNum type="arabicPlain" startAt="22"/>
              <a:tabLst>
                <a:tab pos="178435" algn="l"/>
              </a:tabLst>
            </a:pPr>
            <a:r>
              <a:rPr dirty="0" sz="800" spc="10">
                <a:latin typeface="Arial"/>
                <a:cs typeface="Arial"/>
              </a:rPr>
              <a:t>Wisconsin</a:t>
            </a:r>
            <a:r>
              <a:rPr dirty="0" sz="800" spc="110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Housing</a:t>
            </a:r>
            <a:r>
              <a:rPr dirty="0" sz="800" spc="110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&amp;</a:t>
            </a:r>
            <a:r>
              <a:rPr dirty="0" sz="800" spc="75">
                <a:latin typeface="Arial"/>
                <a:cs typeface="Arial"/>
              </a:rPr>
              <a:t> </a:t>
            </a:r>
            <a:r>
              <a:rPr dirty="0" sz="800" spc="10">
                <a:latin typeface="Arial"/>
                <a:cs typeface="Arial"/>
              </a:rPr>
              <a:t>Economic</a:t>
            </a:r>
            <a:r>
              <a:rPr dirty="0" sz="800" spc="7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Devt</a:t>
            </a:r>
            <a:r>
              <a:rPr dirty="0" sz="800" spc="4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Authority</a:t>
            </a:r>
            <a:endParaRPr sz="800">
              <a:latin typeface="Arial"/>
              <a:cs typeface="Arial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381215" y="373580"/>
            <a:ext cx="8498205" cy="1170305"/>
          </a:xfrm>
          <a:prstGeom prst="rect">
            <a:avLst/>
          </a:prstGeom>
        </p:spPr>
        <p:txBody>
          <a:bodyPr wrap="square" lIns="0" tIns="1504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85"/>
              </a:spcBef>
            </a:pP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State</a:t>
            </a:r>
            <a:r>
              <a:rPr dirty="0" sz="1600" spc="-4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 spc="-30">
                <a:solidFill>
                  <a:srgbClr val="002750"/>
                </a:solidFill>
                <a:latin typeface="Arial"/>
                <a:cs typeface="Arial"/>
              </a:rPr>
              <a:t>HFA</a:t>
            </a:r>
            <a:r>
              <a:rPr dirty="0" sz="1600" spc="-9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Single</a:t>
            </a:r>
            <a:r>
              <a:rPr dirty="0" sz="1600" spc="-4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Family</a:t>
            </a:r>
            <a:r>
              <a:rPr dirty="0" sz="1600" spc="-4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Programs</a:t>
            </a:r>
            <a:r>
              <a:rPr dirty="0" sz="1600" spc="-1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(</a:t>
            </a:r>
            <a:r>
              <a:rPr dirty="0" sz="1600">
                <a:latin typeface="Arial"/>
                <a:cs typeface="Arial"/>
              </a:rPr>
              <a:t>Whole</a:t>
            </a:r>
            <a:r>
              <a:rPr dirty="0" sz="1600" spc="-2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Loans</a:t>
            </a:r>
            <a:r>
              <a:rPr dirty="0" sz="1600" spc="-2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vs</a:t>
            </a:r>
            <a:r>
              <a:rPr dirty="0" sz="1600" spc="-25">
                <a:latin typeface="Arial"/>
                <a:cs typeface="Arial"/>
              </a:rPr>
              <a:t> </a:t>
            </a:r>
            <a:r>
              <a:rPr dirty="0" sz="1600" spc="-20">
                <a:latin typeface="Arial"/>
                <a:cs typeface="Arial"/>
              </a:rPr>
              <a:t>MBS)</a:t>
            </a:r>
            <a:endParaRPr sz="1600">
              <a:latin typeface="Arial"/>
              <a:cs typeface="Arial"/>
            </a:endParaRPr>
          </a:p>
          <a:p>
            <a:pPr marL="40005" marR="5080">
              <a:lnSpc>
                <a:spcPct val="100000"/>
              </a:lnSpc>
              <a:spcBef>
                <a:spcPts val="965"/>
              </a:spcBef>
            </a:pP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MBS</a:t>
            </a:r>
            <a:r>
              <a:rPr dirty="0" sz="1400" spc="-3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does</a:t>
            </a:r>
            <a:r>
              <a:rPr dirty="0" sz="1400" spc="-2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not</a:t>
            </a:r>
            <a:r>
              <a:rPr dirty="0" sz="1400" spc="-3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take</a:t>
            </a:r>
            <a:r>
              <a:rPr dirty="0" sz="1400" spc="-4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real</a:t>
            </a:r>
            <a:r>
              <a:rPr dirty="0" sz="1400" spc="-3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estate</a:t>
            </a:r>
            <a:r>
              <a:rPr dirty="0" sz="1400" spc="-5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risk</a:t>
            </a:r>
            <a:r>
              <a:rPr dirty="0" sz="1400" spc="-3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because</a:t>
            </a:r>
            <a:r>
              <a:rPr dirty="0" sz="1400" spc="-5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mortgages</a:t>
            </a:r>
            <a:r>
              <a:rPr dirty="0" sz="1400" spc="-6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are</a:t>
            </a:r>
            <a:r>
              <a:rPr dirty="0" sz="1400" spc="-3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securitized</a:t>
            </a:r>
            <a:r>
              <a:rPr dirty="0" sz="1400" spc="-5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into</a:t>
            </a:r>
            <a:r>
              <a:rPr dirty="0" sz="1400" spc="-3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GNMA,</a:t>
            </a:r>
            <a:r>
              <a:rPr dirty="0" sz="1400" spc="-2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5FA9"/>
                </a:solidFill>
                <a:latin typeface="Arial"/>
                <a:cs typeface="Arial"/>
              </a:rPr>
              <a:t>FNMA</a:t>
            </a:r>
            <a:r>
              <a:rPr dirty="0" sz="1400" spc="-8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and</a:t>
            </a:r>
            <a:r>
              <a:rPr dirty="0" sz="1400" spc="-3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Freddie</a:t>
            </a:r>
            <a:r>
              <a:rPr dirty="0" sz="1400" spc="-4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spc="-20">
                <a:solidFill>
                  <a:srgbClr val="005FA9"/>
                </a:solidFill>
                <a:latin typeface="Arial"/>
                <a:cs typeface="Arial"/>
              </a:rPr>
              <a:t>Mac.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US</a:t>
            </a:r>
            <a:r>
              <a:rPr dirty="0" sz="1400" spc="-2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Government</a:t>
            </a:r>
            <a:r>
              <a:rPr dirty="0" sz="1400" spc="-4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guarantee</a:t>
            </a:r>
            <a:r>
              <a:rPr dirty="0" sz="1400" spc="-7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on</a:t>
            </a:r>
            <a:r>
              <a:rPr dirty="0" sz="1400" spc="-4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MBS</a:t>
            </a:r>
            <a:r>
              <a:rPr dirty="0" sz="1400" spc="-2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generally</a:t>
            </a:r>
            <a:r>
              <a:rPr dirty="0" sz="1400" spc="-5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gives</a:t>
            </a:r>
            <a:r>
              <a:rPr dirty="0" sz="1400" spc="-2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MBS</a:t>
            </a:r>
            <a:r>
              <a:rPr dirty="0" sz="1400" spc="-2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issuers</a:t>
            </a:r>
            <a:r>
              <a:rPr dirty="0" sz="1400" spc="-6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a</a:t>
            </a:r>
            <a:r>
              <a:rPr dirty="0" sz="1400" spc="-4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higher</a:t>
            </a:r>
            <a:r>
              <a:rPr dirty="0" sz="1400" spc="-4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5FA9"/>
                </a:solidFill>
                <a:latin typeface="Arial"/>
                <a:cs typeface="Arial"/>
              </a:rPr>
              <a:t>rating</a:t>
            </a:r>
            <a:endParaRPr sz="1400">
              <a:latin typeface="Arial"/>
              <a:cs typeface="Arial"/>
            </a:endParaRPr>
          </a:p>
          <a:p>
            <a:pPr marL="3764915">
              <a:lnSpc>
                <a:spcPct val="100000"/>
              </a:lnSpc>
              <a:spcBef>
                <a:spcPts val="475"/>
              </a:spcBef>
            </a:pPr>
            <a:r>
              <a:rPr dirty="0" sz="1000" b="1">
                <a:solidFill>
                  <a:srgbClr val="FFFFFF"/>
                </a:solidFill>
                <a:latin typeface="Arial"/>
                <a:cs typeface="Arial"/>
              </a:rPr>
              <a:t>State</a:t>
            </a:r>
            <a:r>
              <a:rPr dirty="0" sz="1000" spc="7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00" spc="-20" b="1">
                <a:solidFill>
                  <a:srgbClr val="FFFFFF"/>
                </a:solidFill>
                <a:latin typeface="Arial"/>
                <a:cs typeface="Arial"/>
              </a:rPr>
              <a:t>HFAs</a:t>
            </a:r>
            <a:r>
              <a:rPr dirty="0" sz="1000" b="1">
                <a:solidFill>
                  <a:srgbClr val="FFFFFF"/>
                </a:solidFill>
                <a:latin typeface="Arial"/>
                <a:cs typeface="Arial"/>
              </a:rPr>
              <a:t> MBS</a:t>
            </a:r>
            <a:r>
              <a:rPr dirty="0" sz="1000" spc="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FFFFFF"/>
                </a:solidFill>
                <a:latin typeface="Arial"/>
                <a:cs typeface="Arial"/>
              </a:rPr>
              <a:t>vs.</a:t>
            </a:r>
            <a:r>
              <a:rPr dirty="0" sz="1000" spc="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FFFFFF"/>
                </a:solidFill>
                <a:latin typeface="Arial"/>
                <a:cs typeface="Arial"/>
              </a:rPr>
              <a:t>Whole</a:t>
            </a:r>
            <a:r>
              <a:rPr dirty="0" sz="1000" spc="8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00" spc="-20" b="1">
                <a:solidFill>
                  <a:srgbClr val="FFFFFF"/>
                </a:solidFill>
                <a:latin typeface="Arial"/>
                <a:cs typeface="Arial"/>
              </a:rPr>
              <a:t>Loan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30" name="object 30" descr=""/>
          <p:cNvGrpSpPr/>
          <p:nvPr/>
        </p:nvGrpSpPr>
        <p:grpSpPr>
          <a:xfrm>
            <a:off x="2225736" y="1557202"/>
            <a:ext cx="5822950" cy="8890"/>
            <a:chOff x="2225736" y="1557202"/>
            <a:chExt cx="5822950" cy="8890"/>
          </a:xfrm>
        </p:grpSpPr>
        <p:sp>
          <p:nvSpPr>
            <p:cNvPr id="31" name="object 31" descr=""/>
            <p:cNvSpPr/>
            <p:nvPr/>
          </p:nvSpPr>
          <p:spPr>
            <a:xfrm>
              <a:off x="2225736" y="1557202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2225740" y="1557202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90">
                  <a:moveTo>
                    <a:pt x="5822900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900" y="0"/>
                  </a:lnTo>
                  <a:lnTo>
                    <a:pt x="5822900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33" name="object 33" descr=""/>
          <p:cNvGrpSpPr/>
          <p:nvPr/>
        </p:nvGrpSpPr>
        <p:grpSpPr>
          <a:xfrm>
            <a:off x="2225736" y="1705613"/>
            <a:ext cx="5822950" cy="8890"/>
            <a:chOff x="2225736" y="1705613"/>
            <a:chExt cx="5822950" cy="8890"/>
          </a:xfrm>
        </p:grpSpPr>
        <p:sp>
          <p:nvSpPr>
            <p:cNvPr id="34" name="object 34" descr=""/>
            <p:cNvSpPr/>
            <p:nvPr/>
          </p:nvSpPr>
          <p:spPr>
            <a:xfrm>
              <a:off x="2225736" y="1705613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2225740" y="1705613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900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900" y="0"/>
                  </a:lnTo>
                  <a:lnTo>
                    <a:pt x="5822900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36" name="object 36" descr=""/>
          <p:cNvGrpSpPr/>
          <p:nvPr/>
        </p:nvGrpSpPr>
        <p:grpSpPr>
          <a:xfrm>
            <a:off x="2225737" y="1854025"/>
            <a:ext cx="5822950" cy="8890"/>
            <a:chOff x="2225737" y="1854025"/>
            <a:chExt cx="5822950" cy="8890"/>
          </a:xfrm>
        </p:grpSpPr>
        <p:sp>
          <p:nvSpPr>
            <p:cNvPr id="37" name="object 37" descr=""/>
            <p:cNvSpPr/>
            <p:nvPr/>
          </p:nvSpPr>
          <p:spPr>
            <a:xfrm>
              <a:off x="2225737" y="1854025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2225740" y="1854025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900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900" y="0"/>
                  </a:lnTo>
                  <a:lnTo>
                    <a:pt x="5822900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39" name="object 39" descr=""/>
          <p:cNvGrpSpPr/>
          <p:nvPr/>
        </p:nvGrpSpPr>
        <p:grpSpPr>
          <a:xfrm>
            <a:off x="2225737" y="2002436"/>
            <a:ext cx="5822950" cy="8890"/>
            <a:chOff x="2225737" y="2002436"/>
            <a:chExt cx="5822950" cy="8890"/>
          </a:xfrm>
        </p:grpSpPr>
        <p:sp>
          <p:nvSpPr>
            <p:cNvPr id="40" name="object 40" descr=""/>
            <p:cNvSpPr/>
            <p:nvPr/>
          </p:nvSpPr>
          <p:spPr>
            <a:xfrm>
              <a:off x="2225737" y="2002437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2225741" y="2002436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900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900" y="0"/>
                  </a:lnTo>
                  <a:lnTo>
                    <a:pt x="5822900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42" name="object 42" descr=""/>
          <p:cNvGrpSpPr/>
          <p:nvPr/>
        </p:nvGrpSpPr>
        <p:grpSpPr>
          <a:xfrm>
            <a:off x="2225737" y="2150848"/>
            <a:ext cx="5822950" cy="8890"/>
            <a:chOff x="2225737" y="2150848"/>
            <a:chExt cx="5822950" cy="8890"/>
          </a:xfrm>
        </p:grpSpPr>
        <p:sp>
          <p:nvSpPr>
            <p:cNvPr id="43" name="object 43" descr=""/>
            <p:cNvSpPr/>
            <p:nvPr/>
          </p:nvSpPr>
          <p:spPr>
            <a:xfrm>
              <a:off x="2225737" y="2150848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2225741" y="2150848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900" y="8738"/>
                  </a:moveTo>
                  <a:lnTo>
                    <a:pt x="0" y="8738"/>
                  </a:lnTo>
                  <a:lnTo>
                    <a:pt x="0" y="0"/>
                  </a:lnTo>
                  <a:lnTo>
                    <a:pt x="5822900" y="0"/>
                  </a:lnTo>
                  <a:lnTo>
                    <a:pt x="5822900" y="8738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45" name="object 45" descr=""/>
          <p:cNvGrpSpPr/>
          <p:nvPr/>
        </p:nvGrpSpPr>
        <p:grpSpPr>
          <a:xfrm>
            <a:off x="2225738" y="2299260"/>
            <a:ext cx="5822950" cy="8890"/>
            <a:chOff x="2225738" y="2299260"/>
            <a:chExt cx="5822950" cy="8890"/>
          </a:xfrm>
        </p:grpSpPr>
        <p:sp>
          <p:nvSpPr>
            <p:cNvPr id="46" name="object 46" descr=""/>
            <p:cNvSpPr/>
            <p:nvPr/>
          </p:nvSpPr>
          <p:spPr>
            <a:xfrm>
              <a:off x="2225738" y="2299260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2225741" y="2299260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900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900" y="0"/>
                  </a:lnTo>
                  <a:lnTo>
                    <a:pt x="5822900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48" name="object 48" descr=""/>
          <p:cNvGrpSpPr/>
          <p:nvPr/>
        </p:nvGrpSpPr>
        <p:grpSpPr>
          <a:xfrm>
            <a:off x="2225738" y="2447671"/>
            <a:ext cx="5822950" cy="8890"/>
            <a:chOff x="2225738" y="2447671"/>
            <a:chExt cx="5822950" cy="8890"/>
          </a:xfrm>
        </p:grpSpPr>
        <p:sp>
          <p:nvSpPr>
            <p:cNvPr id="49" name="object 49" descr=""/>
            <p:cNvSpPr/>
            <p:nvPr/>
          </p:nvSpPr>
          <p:spPr>
            <a:xfrm>
              <a:off x="2225738" y="2447671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2225742" y="2447671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900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900" y="0"/>
                  </a:lnTo>
                  <a:lnTo>
                    <a:pt x="5822900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1" name="object 51" descr=""/>
          <p:cNvGrpSpPr/>
          <p:nvPr/>
        </p:nvGrpSpPr>
        <p:grpSpPr>
          <a:xfrm>
            <a:off x="2225739" y="2596083"/>
            <a:ext cx="5822950" cy="8890"/>
            <a:chOff x="2225739" y="2596083"/>
            <a:chExt cx="5822950" cy="8890"/>
          </a:xfrm>
        </p:grpSpPr>
        <p:sp>
          <p:nvSpPr>
            <p:cNvPr id="52" name="object 52" descr=""/>
            <p:cNvSpPr/>
            <p:nvPr/>
          </p:nvSpPr>
          <p:spPr>
            <a:xfrm>
              <a:off x="2225739" y="2596083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 descr=""/>
            <p:cNvSpPr/>
            <p:nvPr/>
          </p:nvSpPr>
          <p:spPr>
            <a:xfrm>
              <a:off x="2225742" y="2596083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900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900" y="0"/>
                  </a:lnTo>
                  <a:lnTo>
                    <a:pt x="5822900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4" name="object 54" descr=""/>
          <p:cNvGrpSpPr/>
          <p:nvPr/>
        </p:nvGrpSpPr>
        <p:grpSpPr>
          <a:xfrm>
            <a:off x="2225739" y="2744494"/>
            <a:ext cx="5822950" cy="8890"/>
            <a:chOff x="2225739" y="2744494"/>
            <a:chExt cx="5822950" cy="8890"/>
          </a:xfrm>
        </p:grpSpPr>
        <p:sp>
          <p:nvSpPr>
            <p:cNvPr id="55" name="object 55" descr=""/>
            <p:cNvSpPr/>
            <p:nvPr/>
          </p:nvSpPr>
          <p:spPr>
            <a:xfrm>
              <a:off x="2225739" y="2744495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 descr=""/>
            <p:cNvSpPr/>
            <p:nvPr/>
          </p:nvSpPr>
          <p:spPr>
            <a:xfrm>
              <a:off x="2225743" y="2744494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900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900" y="0"/>
                  </a:lnTo>
                  <a:lnTo>
                    <a:pt x="5822900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7" name="object 57" descr=""/>
          <p:cNvGrpSpPr/>
          <p:nvPr/>
        </p:nvGrpSpPr>
        <p:grpSpPr>
          <a:xfrm>
            <a:off x="2225739" y="2892906"/>
            <a:ext cx="5822950" cy="8890"/>
            <a:chOff x="2225739" y="2892906"/>
            <a:chExt cx="5822950" cy="8890"/>
          </a:xfrm>
        </p:grpSpPr>
        <p:sp>
          <p:nvSpPr>
            <p:cNvPr id="58" name="object 58" descr=""/>
            <p:cNvSpPr/>
            <p:nvPr/>
          </p:nvSpPr>
          <p:spPr>
            <a:xfrm>
              <a:off x="2225739" y="2892906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 descr=""/>
            <p:cNvSpPr/>
            <p:nvPr/>
          </p:nvSpPr>
          <p:spPr>
            <a:xfrm>
              <a:off x="2225743" y="2892906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900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900" y="0"/>
                  </a:lnTo>
                  <a:lnTo>
                    <a:pt x="5822900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0" name="object 60" descr=""/>
          <p:cNvGrpSpPr/>
          <p:nvPr/>
        </p:nvGrpSpPr>
        <p:grpSpPr>
          <a:xfrm>
            <a:off x="2225740" y="3041318"/>
            <a:ext cx="5822950" cy="8890"/>
            <a:chOff x="2225740" y="3041318"/>
            <a:chExt cx="5822950" cy="8890"/>
          </a:xfrm>
        </p:grpSpPr>
        <p:sp>
          <p:nvSpPr>
            <p:cNvPr id="61" name="object 61" descr=""/>
            <p:cNvSpPr/>
            <p:nvPr/>
          </p:nvSpPr>
          <p:spPr>
            <a:xfrm>
              <a:off x="2225740" y="3041318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" name="object 62" descr=""/>
            <p:cNvSpPr/>
            <p:nvPr/>
          </p:nvSpPr>
          <p:spPr>
            <a:xfrm>
              <a:off x="2225743" y="3041318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900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900" y="0"/>
                  </a:lnTo>
                  <a:lnTo>
                    <a:pt x="5822900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3" name="object 63" descr=""/>
          <p:cNvGrpSpPr/>
          <p:nvPr/>
        </p:nvGrpSpPr>
        <p:grpSpPr>
          <a:xfrm>
            <a:off x="2225740" y="3189729"/>
            <a:ext cx="5822950" cy="8890"/>
            <a:chOff x="2225740" y="3189729"/>
            <a:chExt cx="5822950" cy="8890"/>
          </a:xfrm>
        </p:grpSpPr>
        <p:sp>
          <p:nvSpPr>
            <p:cNvPr id="64" name="object 64" descr=""/>
            <p:cNvSpPr/>
            <p:nvPr/>
          </p:nvSpPr>
          <p:spPr>
            <a:xfrm>
              <a:off x="2225740" y="3189729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" name="object 65" descr=""/>
            <p:cNvSpPr/>
            <p:nvPr/>
          </p:nvSpPr>
          <p:spPr>
            <a:xfrm>
              <a:off x="2225744" y="3189729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900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900" y="0"/>
                  </a:lnTo>
                  <a:lnTo>
                    <a:pt x="5822900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6" name="object 66" descr=""/>
          <p:cNvGrpSpPr/>
          <p:nvPr/>
        </p:nvGrpSpPr>
        <p:grpSpPr>
          <a:xfrm>
            <a:off x="2225741" y="3338141"/>
            <a:ext cx="5822950" cy="8890"/>
            <a:chOff x="2225741" y="3338141"/>
            <a:chExt cx="5822950" cy="8890"/>
          </a:xfrm>
        </p:grpSpPr>
        <p:sp>
          <p:nvSpPr>
            <p:cNvPr id="67" name="object 67" descr=""/>
            <p:cNvSpPr/>
            <p:nvPr/>
          </p:nvSpPr>
          <p:spPr>
            <a:xfrm>
              <a:off x="2225741" y="3338141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" name="object 68" descr=""/>
            <p:cNvSpPr/>
            <p:nvPr/>
          </p:nvSpPr>
          <p:spPr>
            <a:xfrm>
              <a:off x="2225744" y="3338141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891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891" y="0"/>
                  </a:lnTo>
                  <a:lnTo>
                    <a:pt x="5822891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9" name="object 69" descr=""/>
          <p:cNvGrpSpPr/>
          <p:nvPr/>
        </p:nvGrpSpPr>
        <p:grpSpPr>
          <a:xfrm>
            <a:off x="2225741" y="3486552"/>
            <a:ext cx="5822950" cy="8890"/>
            <a:chOff x="2225741" y="3486552"/>
            <a:chExt cx="5822950" cy="8890"/>
          </a:xfrm>
        </p:grpSpPr>
        <p:sp>
          <p:nvSpPr>
            <p:cNvPr id="70" name="object 70" descr=""/>
            <p:cNvSpPr/>
            <p:nvPr/>
          </p:nvSpPr>
          <p:spPr>
            <a:xfrm>
              <a:off x="2225741" y="3486552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" name="object 71" descr=""/>
            <p:cNvSpPr/>
            <p:nvPr/>
          </p:nvSpPr>
          <p:spPr>
            <a:xfrm>
              <a:off x="2225745" y="3486552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891" y="8738"/>
                  </a:moveTo>
                  <a:lnTo>
                    <a:pt x="0" y="8738"/>
                  </a:lnTo>
                  <a:lnTo>
                    <a:pt x="0" y="0"/>
                  </a:lnTo>
                  <a:lnTo>
                    <a:pt x="5822891" y="0"/>
                  </a:lnTo>
                  <a:lnTo>
                    <a:pt x="5822891" y="8738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2" name="object 72" descr=""/>
          <p:cNvGrpSpPr/>
          <p:nvPr/>
        </p:nvGrpSpPr>
        <p:grpSpPr>
          <a:xfrm>
            <a:off x="2225741" y="3634964"/>
            <a:ext cx="5822950" cy="8890"/>
            <a:chOff x="2225741" y="3634964"/>
            <a:chExt cx="5822950" cy="8890"/>
          </a:xfrm>
        </p:grpSpPr>
        <p:sp>
          <p:nvSpPr>
            <p:cNvPr id="73" name="object 73" descr=""/>
            <p:cNvSpPr/>
            <p:nvPr/>
          </p:nvSpPr>
          <p:spPr>
            <a:xfrm>
              <a:off x="2225741" y="3634964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" name="object 74" descr=""/>
            <p:cNvSpPr/>
            <p:nvPr/>
          </p:nvSpPr>
          <p:spPr>
            <a:xfrm>
              <a:off x="2225745" y="3634964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891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891" y="0"/>
                  </a:lnTo>
                  <a:lnTo>
                    <a:pt x="5822891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5" name="object 75" descr=""/>
          <p:cNvGrpSpPr/>
          <p:nvPr/>
        </p:nvGrpSpPr>
        <p:grpSpPr>
          <a:xfrm>
            <a:off x="2225742" y="3783376"/>
            <a:ext cx="5822950" cy="8890"/>
            <a:chOff x="2225742" y="3783376"/>
            <a:chExt cx="5822950" cy="8890"/>
          </a:xfrm>
        </p:grpSpPr>
        <p:sp>
          <p:nvSpPr>
            <p:cNvPr id="76" name="object 76" descr=""/>
            <p:cNvSpPr/>
            <p:nvPr/>
          </p:nvSpPr>
          <p:spPr>
            <a:xfrm>
              <a:off x="2225742" y="3783376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" name="object 77" descr=""/>
            <p:cNvSpPr/>
            <p:nvPr/>
          </p:nvSpPr>
          <p:spPr>
            <a:xfrm>
              <a:off x="2225745" y="3783376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891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891" y="0"/>
                  </a:lnTo>
                  <a:lnTo>
                    <a:pt x="5822891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8" name="object 78" descr=""/>
          <p:cNvGrpSpPr/>
          <p:nvPr/>
        </p:nvGrpSpPr>
        <p:grpSpPr>
          <a:xfrm>
            <a:off x="2225742" y="3931787"/>
            <a:ext cx="5822950" cy="8890"/>
            <a:chOff x="2225742" y="3931787"/>
            <a:chExt cx="5822950" cy="8890"/>
          </a:xfrm>
        </p:grpSpPr>
        <p:sp>
          <p:nvSpPr>
            <p:cNvPr id="79" name="object 79" descr=""/>
            <p:cNvSpPr/>
            <p:nvPr/>
          </p:nvSpPr>
          <p:spPr>
            <a:xfrm>
              <a:off x="2225742" y="3931787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" name="object 80" descr=""/>
            <p:cNvSpPr/>
            <p:nvPr/>
          </p:nvSpPr>
          <p:spPr>
            <a:xfrm>
              <a:off x="2225746" y="3931787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891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891" y="0"/>
                  </a:lnTo>
                  <a:lnTo>
                    <a:pt x="5822891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1" name="object 81" descr=""/>
          <p:cNvGrpSpPr/>
          <p:nvPr/>
        </p:nvGrpSpPr>
        <p:grpSpPr>
          <a:xfrm>
            <a:off x="2225743" y="4080199"/>
            <a:ext cx="5822950" cy="8890"/>
            <a:chOff x="2225743" y="4080199"/>
            <a:chExt cx="5822950" cy="8890"/>
          </a:xfrm>
        </p:grpSpPr>
        <p:sp>
          <p:nvSpPr>
            <p:cNvPr id="82" name="object 82" descr=""/>
            <p:cNvSpPr/>
            <p:nvPr/>
          </p:nvSpPr>
          <p:spPr>
            <a:xfrm>
              <a:off x="2225743" y="4080199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" name="object 83" descr=""/>
            <p:cNvSpPr/>
            <p:nvPr/>
          </p:nvSpPr>
          <p:spPr>
            <a:xfrm>
              <a:off x="2225746" y="4080199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891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891" y="0"/>
                  </a:lnTo>
                  <a:lnTo>
                    <a:pt x="5822891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4" name="object 84" descr=""/>
          <p:cNvGrpSpPr/>
          <p:nvPr/>
        </p:nvGrpSpPr>
        <p:grpSpPr>
          <a:xfrm>
            <a:off x="2225743" y="4228610"/>
            <a:ext cx="5822950" cy="8890"/>
            <a:chOff x="2225743" y="4228610"/>
            <a:chExt cx="5822950" cy="8890"/>
          </a:xfrm>
        </p:grpSpPr>
        <p:sp>
          <p:nvSpPr>
            <p:cNvPr id="85" name="object 85" descr=""/>
            <p:cNvSpPr/>
            <p:nvPr/>
          </p:nvSpPr>
          <p:spPr>
            <a:xfrm>
              <a:off x="2225743" y="4228610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" name="object 86" descr=""/>
            <p:cNvSpPr/>
            <p:nvPr/>
          </p:nvSpPr>
          <p:spPr>
            <a:xfrm>
              <a:off x="2225747" y="4228610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891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891" y="0"/>
                  </a:lnTo>
                  <a:lnTo>
                    <a:pt x="5822891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7" name="object 87" descr=""/>
          <p:cNvGrpSpPr/>
          <p:nvPr/>
        </p:nvGrpSpPr>
        <p:grpSpPr>
          <a:xfrm>
            <a:off x="2225743" y="4377022"/>
            <a:ext cx="5822950" cy="8890"/>
            <a:chOff x="2225743" y="4377022"/>
            <a:chExt cx="5822950" cy="8890"/>
          </a:xfrm>
        </p:grpSpPr>
        <p:sp>
          <p:nvSpPr>
            <p:cNvPr id="88" name="object 88" descr=""/>
            <p:cNvSpPr/>
            <p:nvPr/>
          </p:nvSpPr>
          <p:spPr>
            <a:xfrm>
              <a:off x="2225743" y="4377022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" name="object 89" descr=""/>
            <p:cNvSpPr/>
            <p:nvPr/>
          </p:nvSpPr>
          <p:spPr>
            <a:xfrm>
              <a:off x="2225747" y="4377022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891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891" y="0"/>
                  </a:lnTo>
                  <a:lnTo>
                    <a:pt x="5822891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0" name="object 90" descr=""/>
          <p:cNvGrpSpPr/>
          <p:nvPr/>
        </p:nvGrpSpPr>
        <p:grpSpPr>
          <a:xfrm>
            <a:off x="2225744" y="4525433"/>
            <a:ext cx="5822950" cy="8890"/>
            <a:chOff x="2225744" y="4525433"/>
            <a:chExt cx="5822950" cy="8890"/>
          </a:xfrm>
        </p:grpSpPr>
        <p:sp>
          <p:nvSpPr>
            <p:cNvPr id="91" name="object 91" descr=""/>
            <p:cNvSpPr/>
            <p:nvPr/>
          </p:nvSpPr>
          <p:spPr>
            <a:xfrm>
              <a:off x="2225744" y="4525433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" name="object 92" descr=""/>
            <p:cNvSpPr/>
            <p:nvPr/>
          </p:nvSpPr>
          <p:spPr>
            <a:xfrm>
              <a:off x="2225747" y="4525433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891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891" y="0"/>
                  </a:lnTo>
                  <a:lnTo>
                    <a:pt x="5822891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3" name="object 93" descr=""/>
          <p:cNvGrpSpPr/>
          <p:nvPr/>
        </p:nvGrpSpPr>
        <p:grpSpPr>
          <a:xfrm>
            <a:off x="2225744" y="4673845"/>
            <a:ext cx="5822950" cy="8890"/>
            <a:chOff x="2225744" y="4673845"/>
            <a:chExt cx="5822950" cy="8890"/>
          </a:xfrm>
        </p:grpSpPr>
        <p:sp>
          <p:nvSpPr>
            <p:cNvPr id="94" name="object 94" descr=""/>
            <p:cNvSpPr/>
            <p:nvPr/>
          </p:nvSpPr>
          <p:spPr>
            <a:xfrm>
              <a:off x="2225744" y="4673845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5" name="object 95" descr=""/>
            <p:cNvSpPr/>
            <p:nvPr/>
          </p:nvSpPr>
          <p:spPr>
            <a:xfrm>
              <a:off x="2225748" y="4673845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891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891" y="0"/>
                  </a:lnTo>
                  <a:lnTo>
                    <a:pt x="5822891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6" name="object 96" descr=""/>
          <p:cNvGrpSpPr/>
          <p:nvPr/>
        </p:nvGrpSpPr>
        <p:grpSpPr>
          <a:xfrm>
            <a:off x="2225744" y="4822257"/>
            <a:ext cx="5822950" cy="8890"/>
            <a:chOff x="2225744" y="4822257"/>
            <a:chExt cx="5822950" cy="8890"/>
          </a:xfrm>
        </p:grpSpPr>
        <p:sp>
          <p:nvSpPr>
            <p:cNvPr id="97" name="object 97" descr=""/>
            <p:cNvSpPr/>
            <p:nvPr/>
          </p:nvSpPr>
          <p:spPr>
            <a:xfrm>
              <a:off x="2225744" y="4822257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8" name="object 98" descr=""/>
            <p:cNvSpPr/>
            <p:nvPr/>
          </p:nvSpPr>
          <p:spPr>
            <a:xfrm>
              <a:off x="2225748" y="4822257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891" y="8738"/>
                  </a:moveTo>
                  <a:lnTo>
                    <a:pt x="0" y="8738"/>
                  </a:lnTo>
                  <a:lnTo>
                    <a:pt x="0" y="0"/>
                  </a:lnTo>
                  <a:lnTo>
                    <a:pt x="5822891" y="0"/>
                  </a:lnTo>
                  <a:lnTo>
                    <a:pt x="5822891" y="8738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9" name="object 99" descr=""/>
          <p:cNvGrpSpPr/>
          <p:nvPr/>
        </p:nvGrpSpPr>
        <p:grpSpPr>
          <a:xfrm>
            <a:off x="2225745" y="4970668"/>
            <a:ext cx="5822950" cy="8890"/>
            <a:chOff x="2225745" y="4970668"/>
            <a:chExt cx="5822950" cy="8890"/>
          </a:xfrm>
        </p:grpSpPr>
        <p:sp>
          <p:nvSpPr>
            <p:cNvPr id="100" name="object 100" descr=""/>
            <p:cNvSpPr/>
            <p:nvPr/>
          </p:nvSpPr>
          <p:spPr>
            <a:xfrm>
              <a:off x="2225745" y="4970668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1" name="object 101" descr=""/>
            <p:cNvSpPr/>
            <p:nvPr/>
          </p:nvSpPr>
          <p:spPr>
            <a:xfrm>
              <a:off x="2225748" y="4970668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891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891" y="0"/>
                  </a:lnTo>
                  <a:lnTo>
                    <a:pt x="5822891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2" name="object 102" descr=""/>
          <p:cNvGrpSpPr/>
          <p:nvPr/>
        </p:nvGrpSpPr>
        <p:grpSpPr>
          <a:xfrm>
            <a:off x="2225745" y="5119080"/>
            <a:ext cx="5822950" cy="8890"/>
            <a:chOff x="2225745" y="5119080"/>
            <a:chExt cx="5822950" cy="8890"/>
          </a:xfrm>
        </p:grpSpPr>
        <p:sp>
          <p:nvSpPr>
            <p:cNvPr id="103" name="object 103" descr=""/>
            <p:cNvSpPr/>
            <p:nvPr/>
          </p:nvSpPr>
          <p:spPr>
            <a:xfrm>
              <a:off x="2225745" y="5119080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4" name="object 104" descr=""/>
            <p:cNvSpPr/>
            <p:nvPr/>
          </p:nvSpPr>
          <p:spPr>
            <a:xfrm>
              <a:off x="2225749" y="5119080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891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891" y="0"/>
                  </a:lnTo>
                  <a:lnTo>
                    <a:pt x="5822891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5" name="object 105" descr=""/>
          <p:cNvGrpSpPr/>
          <p:nvPr/>
        </p:nvGrpSpPr>
        <p:grpSpPr>
          <a:xfrm>
            <a:off x="2225746" y="5267491"/>
            <a:ext cx="5822950" cy="8890"/>
            <a:chOff x="2225746" y="5267491"/>
            <a:chExt cx="5822950" cy="8890"/>
          </a:xfrm>
        </p:grpSpPr>
        <p:sp>
          <p:nvSpPr>
            <p:cNvPr id="106" name="object 106" descr=""/>
            <p:cNvSpPr/>
            <p:nvPr/>
          </p:nvSpPr>
          <p:spPr>
            <a:xfrm>
              <a:off x="2225746" y="5267491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7" name="object 107" descr=""/>
            <p:cNvSpPr/>
            <p:nvPr/>
          </p:nvSpPr>
          <p:spPr>
            <a:xfrm>
              <a:off x="2225749" y="5267491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891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891" y="0"/>
                  </a:lnTo>
                  <a:lnTo>
                    <a:pt x="5822891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8" name="object 108" descr=""/>
          <p:cNvGrpSpPr/>
          <p:nvPr/>
        </p:nvGrpSpPr>
        <p:grpSpPr>
          <a:xfrm>
            <a:off x="2225746" y="5415903"/>
            <a:ext cx="5822950" cy="8890"/>
            <a:chOff x="2225746" y="5415903"/>
            <a:chExt cx="5822950" cy="8890"/>
          </a:xfrm>
        </p:grpSpPr>
        <p:sp>
          <p:nvSpPr>
            <p:cNvPr id="109" name="object 109" descr=""/>
            <p:cNvSpPr/>
            <p:nvPr/>
          </p:nvSpPr>
          <p:spPr>
            <a:xfrm>
              <a:off x="2225746" y="5415903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0" name="object 110" descr=""/>
            <p:cNvSpPr/>
            <p:nvPr/>
          </p:nvSpPr>
          <p:spPr>
            <a:xfrm>
              <a:off x="2225750" y="5415903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891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891" y="0"/>
                  </a:lnTo>
                  <a:lnTo>
                    <a:pt x="5822891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1" name="object 111" descr=""/>
          <p:cNvGrpSpPr/>
          <p:nvPr/>
        </p:nvGrpSpPr>
        <p:grpSpPr>
          <a:xfrm>
            <a:off x="2225746" y="5564315"/>
            <a:ext cx="5822950" cy="8890"/>
            <a:chOff x="2225746" y="5564315"/>
            <a:chExt cx="5822950" cy="8890"/>
          </a:xfrm>
        </p:grpSpPr>
        <p:sp>
          <p:nvSpPr>
            <p:cNvPr id="112" name="object 112" descr=""/>
            <p:cNvSpPr/>
            <p:nvPr/>
          </p:nvSpPr>
          <p:spPr>
            <a:xfrm>
              <a:off x="2225746" y="5564315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3" name="object 113" descr=""/>
            <p:cNvSpPr/>
            <p:nvPr/>
          </p:nvSpPr>
          <p:spPr>
            <a:xfrm>
              <a:off x="2225750" y="5564315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891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891" y="0"/>
                  </a:lnTo>
                  <a:lnTo>
                    <a:pt x="5822891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4" name="object 114" descr=""/>
          <p:cNvGrpSpPr/>
          <p:nvPr/>
        </p:nvGrpSpPr>
        <p:grpSpPr>
          <a:xfrm>
            <a:off x="2225747" y="5712726"/>
            <a:ext cx="5822950" cy="8890"/>
            <a:chOff x="2225747" y="5712726"/>
            <a:chExt cx="5822950" cy="8890"/>
          </a:xfrm>
        </p:grpSpPr>
        <p:sp>
          <p:nvSpPr>
            <p:cNvPr id="115" name="object 115" descr=""/>
            <p:cNvSpPr/>
            <p:nvPr/>
          </p:nvSpPr>
          <p:spPr>
            <a:xfrm>
              <a:off x="2225747" y="5712726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6" name="object 116" descr=""/>
            <p:cNvSpPr/>
            <p:nvPr/>
          </p:nvSpPr>
          <p:spPr>
            <a:xfrm>
              <a:off x="2225750" y="5712726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891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891" y="0"/>
                  </a:lnTo>
                  <a:lnTo>
                    <a:pt x="5822891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7" name="object 117" descr=""/>
          <p:cNvGrpSpPr/>
          <p:nvPr/>
        </p:nvGrpSpPr>
        <p:grpSpPr>
          <a:xfrm>
            <a:off x="2225747" y="5861137"/>
            <a:ext cx="5822950" cy="8890"/>
            <a:chOff x="2225747" y="5861137"/>
            <a:chExt cx="5822950" cy="8890"/>
          </a:xfrm>
        </p:grpSpPr>
        <p:sp>
          <p:nvSpPr>
            <p:cNvPr id="118" name="object 118" descr=""/>
            <p:cNvSpPr/>
            <p:nvPr/>
          </p:nvSpPr>
          <p:spPr>
            <a:xfrm>
              <a:off x="2225747" y="5861138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9" name="object 119" descr=""/>
            <p:cNvSpPr/>
            <p:nvPr/>
          </p:nvSpPr>
          <p:spPr>
            <a:xfrm>
              <a:off x="2225751" y="5861137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891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891" y="0"/>
                  </a:lnTo>
                  <a:lnTo>
                    <a:pt x="5822891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20" name="object 120" descr=""/>
          <p:cNvGrpSpPr/>
          <p:nvPr/>
        </p:nvGrpSpPr>
        <p:grpSpPr>
          <a:xfrm>
            <a:off x="2225748" y="6009549"/>
            <a:ext cx="5822950" cy="8890"/>
            <a:chOff x="2225748" y="6009549"/>
            <a:chExt cx="5822950" cy="8890"/>
          </a:xfrm>
        </p:grpSpPr>
        <p:sp>
          <p:nvSpPr>
            <p:cNvPr id="121" name="object 121" descr=""/>
            <p:cNvSpPr/>
            <p:nvPr/>
          </p:nvSpPr>
          <p:spPr>
            <a:xfrm>
              <a:off x="2225748" y="6009549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2" name="object 122" descr=""/>
            <p:cNvSpPr/>
            <p:nvPr/>
          </p:nvSpPr>
          <p:spPr>
            <a:xfrm>
              <a:off x="2225751" y="6009549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891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891" y="0"/>
                  </a:lnTo>
                  <a:lnTo>
                    <a:pt x="5822891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23" name="object 123" descr=""/>
          <p:cNvGrpSpPr/>
          <p:nvPr/>
        </p:nvGrpSpPr>
        <p:grpSpPr>
          <a:xfrm>
            <a:off x="2225748" y="6157961"/>
            <a:ext cx="5822950" cy="8890"/>
            <a:chOff x="2225748" y="6157961"/>
            <a:chExt cx="5822950" cy="8890"/>
          </a:xfrm>
        </p:grpSpPr>
        <p:sp>
          <p:nvSpPr>
            <p:cNvPr id="124" name="object 124" descr=""/>
            <p:cNvSpPr/>
            <p:nvPr/>
          </p:nvSpPr>
          <p:spPr>
            <a:xfrm>
              <a:off x="2225748" y="6157961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5" name="object 125" descr=""/>
            <p:cNvSpPr/>
            <p:nvPr/>
          </p:nvSpPr>
          <p:spPr>
            <a:xfrm>
              <a:off x="2225752" y="6157961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882" y="8738"/>
                  </a:moveTo>
                  <a:lnTo>
                    <a:pt x="0" y="8738"/>
                  </a:lnTo>
                  <a:lnTo>
                    <a:pt x="0" y="0"/>
                  </a:lnTo>
                  <a:lnTo>
                    <a:pt x="5822882" y="0"/>
                  </a:lnTo>
                  <a:lnTo>
                    <a:pt x="5822882" y="8738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26" name="object 126" descr=""/>
          <p:cNvGrpSpPr/>
          <p:nvPr/>
        </p:nvGrpSpPr>
        <p:grpSpPr>
          <a:xfrm>
            <a:off x="2225748" y="6306372"/>
            <a:ext cx="5822950" cy="8890"/>
            <a:chOff x="2225748" y="6306372"/>
            <a:chExt cx="5822950" cy="8890"/>
          </a:xfrm>
        </p:grpSpPr>
        <p:sp>
          <p:nvSpPr>
            <p:cNvPr id="127" name="object 127" descr=""/>
            <p:cNvSpPr/>
            <p:nvPr/>
          </p:nvSpPr>
          <p:spPr>
            <a:xfrm>
              <a:off x="2225748" y="6306372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8" name="object 128" descr=""/>
            <p:cNvSpPr/>
            <p:nvPr/>
          </p:nvSpPr>
          <p:spPr>
            <a:xfrm>
              <a:off x="2225752" y="6306372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882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882" y="0"/>
                  </a:lnTo>
                  <a:lnTo>
                    <a:pt x="5822882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29" name="object 129" descr=""/>
          <p:cNvGrpSpPr/>
          <p:nvPr/>
        </p:nvGrpSpPr>
        <p:grpSpPr>
          <a:xfrm>
            <a:off x="2225749" y="6454784"/>
            <a:ext cx="5822950" cy="8890"/>
            <a:chOff x="2225749" y="6454784"/>
            <a:chExt cx="5822950" cy="8890"/>
          </a:xfrm>
        </p:grpSpPr>
        <p:sp>
          <p:nvSpPr>
            <p:cNvPr id="130" name="object 130" descr=""/>
            <p:cNvSpPr/>
            <p:nvPr/>
          </p:nvSpPr>
          <p:spPr>
            <a:xfrm>
              <a:off x="2225749" y="6454784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1" name="object 131" descr=""/>
            <p:cNvSpPr/>
            <p:nvPr/>
          </p:nvSpPr>
          <p:spPr>
            <a:xfrm>
              <a:off x="2225752" y="6454784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89">
                  <a:moveTo>
                    <a:pt x="5822882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882" y="0"/>
                  </a:lnTo>
                  <a:lnTo>
                    <a:pt x="5822882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32" name="object 132" descr=""/>
          <p:cNvGrpSpPr/>
          <p:nvPr/>
        </p:nvGrpSpPr>
        <p:grpSpPr>
          <a:xfrm>
            <a:off x="2225749" y="6603196"/>
            <a:ext cx="5822950" cy="8890"/>
            <a:chOff x="2225749" y="6603196"/>
            <a:chExt cx="5822950" cy="8890"/>
          </a:xfrm>
        </p:grpSpPr>
        <p:sp>
          <p:nvSpPr>
            <p:cNvPr id="133" name="object 133" descr=""/>
            <p:cNvSpPr/>
            <p:nvPr/>
          </p:nvSpPr>
          <p:spPr>
            <a:xfrm>
              <a:off x="2225749" y="6603196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4" name="object 134" descr=""/>
            <p:cNvSpPr/>
            <p:nvPr/>
          </p:nvSpPr>
          <p:spPr>
            <a:xfrm>
              <a:off x="2225753" y="6603196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90">
                  <a:moveTo>
                    <a:pt x="5822882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882" y="0"/>
                  </a:lnTo>
                  <a:lnTo>
                    <a:pt x="5822882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35" name="object 135" descr=""/>
          <p:cNvGrpSpPr/>
          <p:nvPr/>
        </p:nvGrpSpPr>
        <p:grpSpPr>
          <a:xfrm>
            <a:off x="2225749" y="6751607"/>
            <a:ext cx="5822950" cy="8890"/>
            <a:chOff x="2225749" y="6751607"/>
            <a:chExt cx="5822950" cy="8890"/>
          </a:xfrm>
        </p:grpSpPr>
        <p:sp>
          <p:nvSpPr>
            <p:cNvPr id="136" name="object 136" descr=""/>
            <p:cNvSpPr/>
            <p:nvPr/>
          </p:nvSpPr>
          <p:spPr>
            <a:xfrm>
              <a:off x="2225749" y="6751607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7" name="object 137" descr=""/>
            <p:cNvSpPr/>
            <p:nvPr/>
          </p:nvSpPr>
          <p:spPr>
            <a:xfrm>
              <a:off x="2225753" y="6751607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90">
                  <a:moveTo>
                    <a:pt x="5822882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882" y="0"/>
                  </a:lnTo>
                  <a:lnTo>
                    <a:pt x="5822882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38" name="object 138" descr=""/>
          <p:cNvGrpSpPr/>
          <p:nvPr/>
        </p:nvGrpSpPr>
        <p:grpSpPr>
          <a:xfrm>
            <a:off x="2225750" y="6900019"/>
            <a:ext cx="5822950" cy="8890"/>
            <a:chOff x="2225750" y="6900019"/>
            <a:chExt cx="5822950" cy="8890"/>
          </a:xfrm>
        </p:grpSpPr>
        <p:sp>
          <p:nvSpPr>
            <p:cNvPr id="139" name="object 139" descr=""/>
            <p:cNvSpPr/>
            <p:nvPr/>
          </p:nvSpPr>
          <p:spPr>
            <a:xfrm>
              <a:off x="2225750" y="6900019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0" name="object 140" descr=""/>
            <p:cNvSpPr/>
            <p:nvPr/>
          </p:nvSpPr>
          <p:spPr>
            <a:xfrm>
              <a:off x="2225753" y="6900019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90">
                  <a:moveTo>
                    <a:pt x="5822882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882" y="0"/>
                  </a:lnTo>
                  <a:lnTo>
                    <a:pt x="5822882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41" name="object 141" descr=""/>
          <p:cNvGrpSpPr/>
          <p:nvPr/>
        </p:nvGrpSpPr>
        <p:grpSpPr>
          <a:xfrm>
            <a:off x="2225750" y="7048431"/>
            <a:ext cx="5822950" cy="8890"/>
            <a:chOff x="2225750" y="7048431"/>
            <a:chExt cx="5822950" cy="8890"/>
          </a:xfrm>
        </p:grpSpPr>
        <p:sp>
          <p:nvSpPr>
            <p:cNvPr id="142" name="object 142" descr=""/>
            <p:cNvSpPr/>
            <p:nvPr/>
          </p:nvSpPr>
          <p:spPr>
            <a:xfrm>
              <a:off x="2225750" y="7048431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3" name="object 143" descr=""/>
            <p:cNvSpPr/>
            <p:nvPr/>
          </p:nvSpPr>
          <p:spPr>
            <a:xfrm>
              <a:off x="2225754" y="7048431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90">
                  <a:moveTo>
                    <a:pt x="5822882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882" y="0"/>
                  </a:lnTo>
                  <a:lnTo>
                    <a:pt x="5822882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44" name="object 144" descr=""/>
          <p:cNvGrpSpPr/>
          <p:nvPr/>
        </p:nvGrpSpPr>
        <p:grpSpPr>
          <a:xfrm>
            <a:off x="2225751" y="7196842"/>
            <a:ext cx="5822950" cy="8890"/>
            <a:chOff x="2225751" y="7196842"/>
            <a:chExt cx="5822950" cy="8890"/>
          </a:xfrm>
        </p:grpSpPr>
        <p:sp>
          <p:nvSpPr>
            <p:cNvPr id="145" name="object 145" descr=""/>
            <p:cNvSpPr/>
            <p:nvPr/>
          </p:nvSpPr>
          <p:spPr>
            <a:xfrm>
              <a:off x="2225751" y="7196842"/>
              <a:ext cx="5822950" cy="0"/>
            </a:xfrm>
            <a:custGeom>
              <a:avLst/>
              <a:gdLst/>
              <a:ahLst/>
              <a:cxnLst/>
              <a:rect l="l" t="t" r="r" b="b"/>
              <a:pathLst>
                <a:path w="5822950" h="0">
                  <a:moveTo>
                    <a:pt x="0" y="0"/>
                  </a:moveTo>
                  <a:lnTo>
                    <a:pt x="5822909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6" name="object 146" descr=""/>
            <p:cNvSpPr/>
            <p:nvPr/>
          </p:nvSpPr>
          <p:spPr>
            <a:xfrm>
              <a:off x="2225754" y="7196842"/>
              <a:ext cx="5822950" cy="8890"/>
            </a:xfrm>
            <a:custGeom>
              <a:avLst/>
              <a:gdLst/>
              <a:ahLst/>
              <a:cxnLst/>
              <a:rect l="l" t="t" r="r" b="b"/>
              <a:pathLst>
                <a:path w="5822950" h="8890">
                  <a:moveTo>
                    <a:pt x="5822882" y="8730"/>
                  </a:moveTo>
                  <a:lnTo>
                    <a:pt x="0" y="8730"/>
                  </a:lnTo>
                  <a:lnTo>
                    <a:pt x="0" y="0"/>
                  </a:lnTo>
                  <a:lnTo>
                    <a:pt x="5822882" y="0"/>
                  </a:lnTo>
                  <a:lnTo>
                    <a:pt x="5822882" y="8730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7" name="object 14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r>
              <a:rPr dirty="0" spc="-25"/>
              <a:t>14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96821" y="917478"/>
            <a:ext cx="9262110" cy="45942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4604" marR="5715">
              <a:lnSpc>
                <a:spcPct val="100000"/>
              </a:lnSpc>
              <a:spcBef>
                <a:spcPts val="105"/>
              </a:spcBef>
            </a:pPr>
            <a:r>
              <a:rPr dirty="0" sz="1050">
                <a:latin typeface="Arial"/>
                <a:cs typeface="Arial"/>
              </a:rPr>
              <a:t>RBC</a:t>
            </a:r>
            <a:r>
              <a:rPr dirty="0" sz="1050" spc="6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Capital</a:t>
            </a:r>
            <a:r>
              <a:rPr dirty="0" sz="1050" spc="7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Markets,</a:t>
            </a:r>
            <a:r>
              <a:rPr dirty="0" sz="1050" spc="5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LLC</a:t>
            </a:r>
            <a:r>
              <a:rPr dirty="0" sz="1050" spc="6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(“RBC</a:t>
            </a:r>
            <a:r>
              <a:rPr dirty="0" sz="1050" spc="5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CM”),</a:t>
            </a:r>
            <a:r>
              <a:rPr dirty="0" sz="1050" spc="5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seeks</a:t>
            </a:r>
            <a:r>
              <a:rPr dirty="0" sz="1050" spc="6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to</a:t>
            </a:r>
            <a:r>
              <a:rPr dirty="0" sz="1050" spc="4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serve</a:t>
            </a:r>
            <a:r>
              <a:rPr dirty="0" sz="1050" spc="6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as</a:t>
            </a:r>
            <a:r>
              <a:rPr dirty="0" sz="1050" spc="5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</a:t>
            </a:r>
            <a:r>
              <a:rPr dirty="0" sz="1050" spc="6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underwriter</a:t>
            </a:r>
            <a:r>
              <a:rPr dirty="0" sz="1050" spc="6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on</a:t>
            </a:r>
            <a:r>
              <a:rPr dirty="0" sz="1050" spc="6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</a:t>
            </a:r>
            <a:r>
              <a:rPr dirty="0" sz="1050" spc="5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future</a:t>
            </a:r>
            <a:r>
              <a:rPr dirty="0" sz="1050" spc="6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transaction</a:t>
            </a:r>
            <a:r>
              <a:rPr dirty="0" sz="1050" spc="5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and</a:t>
            </a:r>
            <a:r>
              <a:rPr dirty="0" sz="1050" spc="5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not</a:t>
            </a:r>
            <a:r>
              <a:rPr dirty="0" sz="1050" spc="5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as</a:t>
            </a:r>
            <a:r>
              <a:rPr dirty="0" sz="1050" spc="5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</a:t>
            </a:r>
            <a:r>
              <a:rPr dirty="0" sz="1050" spc="4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financial</a:t>
            </a:r>
            <a:r>
              <a:rPr dirty="0" sz="1050" spc="6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advisor</a:t>
            </a:r>
            <a:r>
              <a:rPr dirty="0" sz="1050" spc="4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or</a:t>
            </a:r>
            <a:r>
              <a:rPr dirty="0" sz="1050" spc="4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municipal</a:t>
            </a:r>
            <a:r>
              <a:rPr dirty="0" sz="1050" spc="7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advisor.</a:t>
            </a:r>
            <a:r>
              <a:rPr dirty="0" sz="1050" spc="45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The </a:t>
            </a:r>
            <a:r>
              <a:rPr dirty="0" sz="1050">
                <a:latin typeface="Arial"/>
                <a:cs typeface="Arial"/>
              </a:rPr>
              <a:t>information</a:t>
            </a:r>
            <a:r>
              <a:rPr dirty="0" sz="1050" spc="7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provided</a:t>
            </a:r>
            <a:r>
              <a:rPr dirty="0" sz="1050" spc="7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is</a:t>
            </a:r>
            <a:r>
              <a:rPr dirty="0" sz="1050" spc="5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for</a:t>
            </a:r>
            <a:r>
              <a:rPr dirty="0" sz="1050" spc="7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discussion</a:t>
            </a:r>
            <a:r>
              <a:rPr dirty="0" sz="1050" spc="7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purposes</a:t>
            </a:r>
            <a:r>
              <a:rPr dirty="0" sz="1050" spc="6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only</a:t>
            </a:r>
            <a:r>
              <a:rPr dirty="0" sz="1050" spc="6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in</a:t>
            </a:r>
            <a:r>
              <a:rPr dirty="0" sz="1050" spc="7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anticipation</a:t>
            </a:r>
            <a:r>
              <a:rPr dirty="0" sz="1050" spc="6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of</a:t>
            </a:r>
            <a:r>
              <a:rPr dirty="0" sz="1050" spc="7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being</a:t>
            </a:r>
            <a:r>
              <a:rPr dirty="0" sz="1050" spc="6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engaged</a:t>
            </a:r>
            <a:r>
              <a:rPr dirty="0" sz="1050" spc="7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to</a:t>
            </a:r>
            <a:r>
              <a:rPr dirty="0" sz="1050" spc="7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serve</a:t>
            </a:r>
            <a:r>
              <a:rPr dirty="0" sz="1050" spc="7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as</a:t>
            </a:r>
            <a:r>
              <a:rPr dirty="0" sz="1050" spc="7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</a:t>
            </a:r>
            <a:r>
              <a:rPr dirty="0" sz="1050" spc="6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underwriter.</a:t>
            </a:r>
            <a:r>
              <a:rPr dirty="0" sz="1050" spc="6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The</a:t>
            </a:r>
            <a:r>
              <a:rPr dirty="0" sz="1050" spc="7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primary</a:t>
            </a:r>
            <a:r>
              <a:rPr dirty="0" sz="1050" spc="5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role</a:t>
            </a:r>
            <a:r>
              <a:rPr dirty="0" sz="1050" spc="7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of</a:t>
            </a:r>
            <a:r>
              <a:rPr dirty="0" sz="1050" spc="7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</a:t>
            </a:r>
            <a:r>
              <a:rPr dirty="0" sz="1050" spc="7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underwriter</a:t>
            </a:r>
            <a:r>
              <a:rPr dirty="0" sz="1050" spc="7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is</a:t>
            </a:r>
            <a:r>
              <a:rPr dirty="0" sz="1050" spc="55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to </a:t>
            </a:r>
            <a:r>
              <a:rPr dirty="0" sz="1050">
                <a:latin typeface="Arial"/>
                <a:cs typeface="Arial"/>
              </a:rPr>
              <a:t>purchase</a:t>
            </a:r>
            <a:r>
              <a:rPr dirty="0" sz="1050" spc="5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securities</a:t>
            </a:r>
            <a:r>
              <a:rPr dirty="0" sz="1050" spc="6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with</a:t>
            </a:r>
            <a:r>
              <a:rPr dirty="0" sz="1050" spc="4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</a:t>
            </a:r>
            <a:r>
              <a:rPr dirty="0" sz="1050" spc="6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view</a:t>
            </a:r>
            <a:r>
              <a:rPr dirty="0" sz="1050" spc="5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to</a:t>
            </a:r>
            <a:r>
              <a:rPr dirty="0" sz="1050" spc="6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distribution</a:t>
            </a:r>
            <a:r>
              <a:rPr dirty="0" sz="1050" spc="6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in</a:t>
            </a:r>
            <a:r>
              <a:rPr dirty="0" sz="1050" spc="6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</a:t>
            </a:r>
            <a:r>
              <a:rPr dirty="0" sz="1050" spc="65">
                <a:latin typeface="Arial"/>
                <a:cs typeface="Arial"/>
              </a:rPr>
              <a:t> </a:t>
            </a:r>
            <a:r>
              <a:rPr dirty="0" sz="1050" spc="-10">
                <a:latin typeface="Arial"/>
                <a:cs typeface="Arial"/>
              </a:rPr>
              <a:t>arm’s-</a:t>
            </a:r>
            <a:r>
              <a:rPr dirty="0" sz="1050">
                <a:latin typeface="Arial"/>
                <a:cs typeface="Arial"/>
              </a:rPr>
              <a:t>length</a:t>
            </a:r>
            <a:r>
              <a:rPr dirty="0" sz="1050" spc="5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commercial</a:t>
            </a:r>
            <a:r>
              <a:rPr dirty="0" sz="1050" spc="6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transaction</a:t>
            </a:r>
            <a:r>
              <a:rPr dirty="0" sz="1050" spc="6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with</a:t>
            </a:r>
            <a:r>
              <a:rPr dirty="0" sz="1050" spc="6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the</a:t>
            </a:r>
            <a:r>
              <a:rPr dirty="0" sz="1050" spc="5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issuer.</a:t>
            </a:r>
            <a:r>
              <a:rPr dirty="0" sz="1050" spc="5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The</a:t>
            </a:r>
            <a:r>
              <a:rPr dirty="0" sz="1050" spc="6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underwriter</a:t>
            </a:r>
            <a:r>
              <a:rPr dirty="0" sz="1050" spc="5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has</a:t>
            </a:r>
            <a:r>
              <a:rPr dirty="0" sz="1050" spc="5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financial</a:t>
            </a:r>
            <a:r>
              <a:rPr dirty="0" sz="1050" spc="6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and</a:t>
            </a:r>
            <a:r>
              <a:rPr dirty="0" sz="1050" spc="6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other</a:t>
            </a:r>
            <a:r>
              <a:rPr dirty="0" sz="1050" spc="45">
                <a:latin typeface="Arial"/>
                <a:cs typeface="Arial"/>
              </a:rPr>
              <a:t> </a:t>
            </a:r>
            <a:r>
              <a:rPr dirty="0" sz="1050" spc="-10">
                <a:latin typeface="Arial"/>
                <a:cs typeface="Arial"/>
              </a:rPr>
              <a:t>interests </a:t>
            </a:r>
            <a:r>
              <a:rPr dirty="0" sz="1050">
                <a:latin typeface="Arial"/>
                <a:cs typeface="Arial"/>
              </a:rPr>
              <a:t>that</a:t>
            </a:r>
            <a:r>
              <a:rPr dirty="0" sz="1050" spc="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differ from</a:t>
            </a:r>
            <a:r>
              <a:rPr dirty="0" sz="1050" spc="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those</a:t>
            </a:r>
            <a:r>
              <a:rPr dirty="0" sz="1050" spc="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of</a:t>
            </a:r>
            <a:r>
              <a:rPr dirty="0" sz="1050" spc="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the</a:t>
            </a:r>
            <a:r>
              <a:rPr dirty="0" sz="1050" spc="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Issuer.</a:t>
            </a:r>
            <a:r>
              <a:rPr dirty="0" sz="1050" spc="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RBC</a:t>
            </a:r>
            <a:r>
              <a:rPr dirty="0" sz="1050" spc="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CM is</a:t>
            </a:r>
            <a:r>
              <a:rPr dirty="0" sz="1050" spc="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not</a:t>
            </a:r>
            <a:r>
              <a:rPr dirty="0" sz="1050" spc="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recommending</a:t>
            </a:r>
            <a:r>
              <a:rPr dirty="0" sz="1050" spc="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</a:t>
            </a:r>
            <a:r>
              <a:rPr dirty="0" sz="1050" spc="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action</a:t>
            </a:r>
            <a:r>
              <a:rPr dirty="0" sz="1050" spc="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to</a:t>
            </a:r>
            <a:r>
              <a:rPr dirty="0" sz="1050" spc="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you</a:t>
            </a:r>
            <a:r>
              <a:rPr dirty="0" sz="1050" spc="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as</a:t>
            </a:r>
            <a:r>
              <a:rPr dirty="0" sz="1050" spc="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the</a:t>
            </a:r>
            <a:r>
              <a:rPr dirty="0" sz="1050" spc="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municipal</a:t>
            </a:r>
            <a:r>
              <a:rPr dirty="0" sz="1050" spc="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entity</a:t>
            </a:r>
            <a:r>
              <a:rPr dirty="0" sz="1050" spc="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or</a:t>
            </a:r>
            <a:r>
              <a:rPr dirty="0" sz="1050" spc="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obligated</a:t>
            </a:r>
            <a:r>
              <a:rPr dirty="0" sz="1050" spc="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person. RBC</a:t>
            </a:r>
            <a:r>
              <a:rPr dirty="0" sz="1050" spc="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CM</a:t>
            </a:r>
            <a:r>
              <a:rPr dirty="0" sz="1050" spc="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is</a:t>
            </a:r>
            <a:r>
              <a:rPr dirty="0" sz="1050" spc="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not</a:t>
            </a:r>
            <a:r>
              <a:rPr dirty="0" sz="1050" spc="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acting</a:t>
            </a:r>
            <a:r>
              <a:rPr dirty="0" sz="1050" spc="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as</a:t>
            </a:r>
            <a:r>
              <a:rPr dirty="0" sz="1050" spc="15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an </a:t>
            </a:r>
            <a:r>
              <a:rPr dirty="0" sz="1050">
                <a:latin typeface="Arial"/>
                <a:cs typeface="Arial"/>
              </a:rPr>
              <a:t>advisor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to</a:t>
            </a:r>
            <a:r>
              <a:rPr dirty="0" sz="1050" spc="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you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and</a:t>
            </a:r>
            <a:r>
              <a:rPr dirty="0" sz="1050" spc="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does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not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owe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fiduciary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duty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pursuant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to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Section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15B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of</a:t>
            </a:r>
            <a:r>
              <a:rPr dirty="0" sz="1050" spc="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the</a:t>
            </a:r>
            <a:r>
              <a:rPr dirty="0" sz="1050" spc="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Exchange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Act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to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you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with</a:t>
            </a:r>
            <a:r>
              <a:rPr dirty="0" sz="1050" spc="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respect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to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the</a:t>
            </a:r>
            <a:r>
              <a:rPr dirty="0" sz="1050" spc="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information and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material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 spc="-10">
                <a:latin typeface="Arial"/>
                <a:cs typeface="Arial"/>
              </a:rPr>
              <a:t>contained </a:t>
            </a:r>
            <a:r>
              <a:rPr dirty="0" sz="1050">
                <a:latin typeface="Arial"/>
                <a:cs typeface="Arial"/>
              </a:rPr>
              <a:t>in</a:t>
            </a:r>
            <a:r>
              <a:rPr dirty="0" sz="1050" spc="4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this</a:t>
            </a:r>
            <a:r>
              <a:rPr dirty="0" sz="1050" spc="4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communication.</a:t>
            </a:r>
            <a:r>
              <a:rPr dirty="0" sz="1050" spc="4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RBC</a:t>
            </a:r>
            <a:r>
              <a:rPr dirty="0" sz="1050" spc="4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CM</a:t>
            </a:r>
            <a:r>
              <a:rPr dirty="0" sz="1050" spc="4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is</a:t>
            </a:r>
            <a:r>
              <a:rPr dirty="0" sz="1050" spc="4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acting</a:t>
            </a:r>
            <a:r>
              <a:rPr dirty="0" sz="1050" spc="4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for</a:t>
            </a:r>
            <a:r>
              <a:rPr dirty="0" sz="1050" spc="4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its</a:t>
            </a:r>
            <a:r>
              <a:rPr dirty="0" sz="1050" spc="4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own</a:t>
            </a:r>
            <a:r>
              <a:rPr dirty="0" sz="1050" spc="4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interests.</a:t>
            </a:r>
            <a:r>
              <a:rPr dirty="0" sz="1050" spc="4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You</a:t>
            </a:r>
            <a:r>
              <a:rPr dirty="0" sz="1050" spc="4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should</a:t>
            </a:r>
            <a:r>
              <a:rPr dirty="0" sz="1050" spc="4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discuss</a:t>
            </a:r>
            <a:r>
              <a:rPr dirty="0" sz="1050" spc="4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any</a:t>
            </a:r>
            <a:r>
              <a:rPr dirty="0" sz="1050" spc="3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information</a:t>
            </a:r>
            <a:r>
              <a:rPr dirty="0" sz="1050" spc="4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and</a:t>
            </a:r>
            <a:r>
              <a:rPr dirty="0" sz="1050" spc="4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material</a:t>
            </a:r>
            <a:r>
              <a:rPr dirty="0" sz="1050" spc="4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contained</a:t>
            </a:r>
            <a:r>
              <a:rPr dirty="0" sz="1050" spc="4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in</a:t>
            </a:r>
            <a:r>
              <a:rPr dirty="0" sz="1050" spc="4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this</a:t>
            </a:r>
            <a:r>
              <a:rPr dirty="0" sz="1050" spc="4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communication</a:t>
            </a:r>
            <a:r>
              <a:rPr dirty="0" sz="1050" spc="4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with</a:t>
            </a:r>
            <a:r>
              <a:rPr dirty="0" sz="1050" spc="45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any </a:t>
            </a:r>
            <a:r>
              <a:rPr dirty="0" sz="1050">
                <a:latin typeface="Arial"/>
                <a:cs typeface="Arial"/>
              </a:rPr>
              <a:t>and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all</a:t>
            </a:r>
            <a:r>
              <a:rPr dirty="0" sz="1050" spc="-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internal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or</a:t>
            </a:r>
            <a:r>
              <a:rPr dirty="0" sz="1050" spc="-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external</a:t>
            </a:r>
            <a:r>
              <a:rPr dirty="0" sz="1050" spc="-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advisors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and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experts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that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you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deem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appropriate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before</a:t>
            </a:r>
            <a:r>
              <a:rPr dirty="0" sz="1050" spc="-3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acting</a:t>
            </a:r>
            <a:r>
              <a:rPr dirty="0" sz="1050" spc="-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on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this</a:t>
            </a:r>
            <a:r>
              <a:rPr dirty="0" sz="1050" spc="-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information</a:t>
            </a:r>
            <a:r>
              <a:rPr dirty="0" sz="1050" spc="-4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or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 spc="-10">
                <a:latin typeface="Arial"/>
                <a:cs typeface="Arial"/>
              </a:rPr>
              <a:t>material.</a:t>
            </a:r>
            <a:endParaRPr sz="10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>
              <a:latin typeface="Arial"/>
              <a:cs typeface="Arial"/>
            </a:endParaRPr>
          </a:p>
          <a:p>
            <a:pPr algn="just" marL="13335" marR="6985" indent="635">
              <a:lnSpc>
                <a:spcPct val="100000"/>
              </a:lnSpc>
            </a:pPr>
            <a:r>
              <a:rPr dirty="0" sz="1050">
                <a:latin typeface="Arial"/>
                <a:cs typeface="Arial"/>
              </a:rPr>
              <a:t>This</a:t>
            </a:r>
            <a:r>
              <a:rPr dirty="0" sz="1050" spc="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presentation</a:t>
            </a:r>
            <a:r>
              <a:rPr dirty="0" sz="1050" spc="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was</a:t>
            </a:r>
            <a:r>
              <a:rPr dirty="0" sz="1050" spc="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prepared</a:t>
            </a:r>
            <a:r>
              <a:rPr dirty="0" sz="1050" spc="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exclusively</a:t>
            </a:r>
            <a:r>
              <a:rPr dirty="0" sz="1050" spc="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for</a:t>
            </a:r>
            <a:r>
              <a:rPr dirty="0" sz="1050" spc="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the</a:t>
            </a:r>
            <a:r>
              <a:rPr dirty="0" sz="1050" spc="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benefit</a:t>
            </a:r>
            <a:r>
              <a:rPr dirty="0" sz="1050" spc="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of</a:t>
            </a:r>
            <a:r>
              <a:rPr dirty="0" sz="1050" spc="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and</a:t>
            </a:r>
            <a:r>
              <a:rPr dirty="0" sz="1050" spc="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internal</a:t>
            </a:r>
            <a:r>
              <a:rPr dirty="0" sz="1050" spc="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use</a:t>
            </a:r>
            <a:r>
              <a:rPr dirty="0" sz="1050" spc="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by</a:t>
            </a:r>
            <a:r>
              <a:rPr dirty="0" sz="1050" spc="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the</a:t>
            </a:r>
            <a:r>
              <a:rPr dirty="0" sz="1050" spc="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recipient</a:t>
            </a:r>
            <a:r>
              <a:rPr dirty="0" sz="1050" spc="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for</a:t>
            </a:r>
            <a:r>
              <a:rPr dirty="0" sz="1050" spc="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the</a:t>
            </a:r>
            <a:r>
              <a:rPr dirty="0" sz="1050" spc="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purpose</a:t>
            </a:r>
            <a:r>
              <a:rPr dirty="0" sz="1050" spc="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of</a:t>
            </a:r>
            <a:r>
              <a:rPr dirty="0" sz="1050" spc="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considering</a:t>
            </a:r>
            <a:r>
              <a:rPr dirty="0" sz="1050" spc="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the</a:t>
            </a:r>
            <a:r>
              <a:rPr dirty="0" sz="1050" spc="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transaction</a:t>
            </a:r>
            <a:r>
              <a:rPr dirty="0" sz="1050" spc="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or</a:t>
            </a:r>
            <a:r>
              <a:rPr dirty="0" sz="1050" spc="10">
                <a:latin typeface="Arial"/>
                <a:cs typeface="Arial"/>
              </a:rPr>
              <a:t> </a:t>
            </a:r>
            <a:r>
              <a:rPr dirty="0" sz="1050" spc="-10">
                <a:latin typeface="Arial"/>
                <a:cs typeface="Arial"/>
              </a:rPr>
              <a:t>transactions </a:t>
            </a:r>
            <a:r>
              <a:rPr dirty="0" sz="1050">
                <a:latin typeface="Arial"/>
                <a:cs typeface="Arial"/>
              </a:rPr>
              <a:t>contemplated</a:t>
            </a:r>
            <a:r>
              <a:rPr dirty="0" sz="1050" spc="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herein.</a:t>
            </a:r>
            <a:r>
              <a:rPr dirty="0" sz="1050" spc="30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This</a:t>
            </a:r>
            <a:r>
              <a:rPr dirty="0" sz="1050" spc="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presentation</a:t>
            </a:r>
            <a:r>
              <a:rPr dirty="0" sz="1050" spc="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is</a:t>
            </a:r>
            <a:r>
              <a:rPr dirty="0" sz="1050" spc="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confidential</a:t>
            </a:r>
            <a:r>
              <a:rPr dirty="0" sz="1050" spc="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and</a:t>
            </a:r>
            <a:r>
              <a:rPr dirty="0" sz="1050" spc="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proprietary</a:t>
            </a:r>
            <a:r>
              <a:rPr dirty="0" sz="1050" spc="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to</a:t>
            </a:r>
            <a:r>
              <a:rPr dirty="0" sz="1050" spc="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RBC</a:t>
            </a:r>
            <a:r>
              <a:rPr dirty="0" sz="1050" spc="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CM</a:t>
            </a:r>
            <a:r>
              <a:rPr dirty="0" sz="1050" spc="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and</a:t>
            </a:r>
            <a:r>
              <a:rPr dirty="0" sz="1050" spc="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may</a:t>
            </a:r>
            <a:r>
              <a:rPr dirty="0" sz="1050" spc="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not</a:t>
            </a:r>
            <a:r>
              <a:rPr dirty="0" sz="1050" spc="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be</a:t>
            </a:r>
            <a:r>
              <a:rPr dirty="0" sz="1050" spc="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disclosed,</a:t>
            </a:r>
            <a:r>
              <a:rPr dirty="0" sz="1050" spc="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reproduced,</a:t>
            </a:r>
            <a:r>
              <a:rPr dirty="0" sz="1050" spc="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distributed</a:t>
            </a:r>
            <a:r>
              <a:rPr dirty="0" sz="1050" spc="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or</a:t>
            </a:r>
            <a:r>
              <a:rPr dirty="0" sz="1050" spc="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used</a:t>
            </a:r>
            <a:r>
              <a:rPr dirty="0" sz="1050" spc="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for</a:t>
            </a:r>
            <a:r>
              <a:rPr dirty="0" sz="1050" spc="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any</a:t>
            </a:r>
            <a:r>
              <a:rPr dirty="0" sz="1050" spc="10">
                <a:latin typeface="Arial"/>
                <a:cs typeface="Arial"/>
              </a:rPr>
              <a:t> </a:t>
            </a:r>
            <a:r>
              <a:rPr dirty="0" sz="1050" spc="-10">
                <a:latin typeface="Arial"/>
                <a:cs typeface="Arial"/>
              </a:rPr>
              <a:t>other </a:t>
            </a:r>
            <a:r>
              <a:rPr dirty="0" sz="1050">
                <a:latin typeface="Arial"/>
                <a:cs typeface="Arial"/>
              </a:rPr>
              <a:t>purpose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by</a:t>
            </a:r>
            <a:r>
              <a:rPr dirty="0" sz="1050" spc="-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the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recipient</a:t>
            </a:r>
            <a:r>
              <a:rPr dirty="0" sz="1050" spc="-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without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RBC</a:t>
            </a:r>
            <a:r>
              <a:rPr dirty="0" sz="1050" spc="-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CM’s</a:t>
            </a:r>
            <a:r>
              <a:rPr dirty="0" sz="1050" spc="-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express</a:t>
            </a:r>
            <a:r>
              <a:rPr dirty="0" sz="1050" spc="-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written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 spc="-10">
                <a:latin typeface="Arial"/>
                <a:cs typeface="Arial"/>
              </a:rPr>
              <a:t>consent.</a:t>
            </a:r>
            <a:endParaRPr sz="1050">
              <a:latin typeface="Arial"/>
              <a:cs typeface="Arial"/>
            </a:endParaRPr>
          </a:p>
          <a:p>
            <a:pPr algn="just" marL="13970" marR="5080" indent="635">
              <a:lnSpc>
                <a:spcPct val="100000"/>
              </a:lnSpc>
              <a:spcBef>
                <a:spcPts val="805"/>
              </a:spcBef>
            </a:pPr>
            <a:r>
              <a:rPr dirty="0" sz="1050">
                <a:latin typeface="Arial"/>
                <a:cs typeface="Arial"/>
              </a:rPr>
              <a:t>By</a:t>
            </a:r>
            <a:r>
              <a:rPr dirty="0" sz="1050" spc="-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acceptance</a:t>
            </a:r>
            <a:r>
              <a:rPr dirty="0" sz="1050" spc="-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of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these</a:t>
            </a:r>
            <a:r>
              <a:rPr dirty="0" sz="1050" spc="-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materials,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and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 spc="-10">
                <a:latin typeface="Arial"/>
                <a:cs typeface="Arial"/>
              </a:rPr>
              <a:t>notwithstanding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any</a:t>
            </a:r>
            <a:r>
              <a:rPr dirty="0" sz="1050" spc="-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other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express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or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implied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agreement,</a:t>
            </a:r>
            <a:r>
              <a:rPr dirty="0" sz="1050" spc="-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arrangement,</a:t>
            </a:r>
            <a:r>
              <a:rPr dirty="0" sz="1050" spc="-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or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understanding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to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the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contrary,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RBC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CM,</a:t>
            </a:r>
            <a:r>
              <a:rPr dirty="0" sz="1050" spc="-35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its </a:t>
            </a:r>
            <a:r>
              <a:rPr dirty="0" sz="1050">
                <a:latin typeface="Arial"/>
                <a:cs typeface="Arial"/>
              </a:rPr>
              <a:t>affiliates</a:t>
            </a:r>
            <a:r>
              <a:rPr dirty="0" sz="1050" spc="10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and</a:t>
            </a:r>
            <a:r>
              <a:rPr dirty="0" sz="1050" spc="1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the</a:t>
            </a:r>
            <a:r>
              <a:rPr dirty="0" sz="1050" spc="1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recipient</a:t>
            </a:r>
            <a:r>
              <a:rPr dirty="0" sz="1050" spc="114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agree</a:t>
            </a:r>
            <a:r>
              <a:rPr dirty="0" sz="1050" spc="1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that</a:t>
            </a:r>
            <a:r>
              <a:rPr dirty="0" sz="1050" spc="1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the</a:t>
            </a:r>
            <a:r>
              <a:rPr dirty="0" sz="1050" spc="1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recipient</a:t>
            </a:r>
            <a:r>
              <a:rPr dirty="0" sz="1050" spc="10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(and</a:t>
            </a:r>
            <a:r>
              <a:rPr dirty="0" sz="1050" spc="1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its</a:t>
            </a:r>
            <a:r>
              <a:rPr dirty="0" sz="1050" spc="1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employees,</a:t>
            </a:r>
            <a:r>
              <a:rPr dirty="0" sz="1050" spc="114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representatives,</a:t>
            </a:r>
            <a:r>
              <a:rPr dirty="0" sz="1050" spc="1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and</a:t>
            </a:r>
            <a:r>
              <a:rPr dirty="0" sz="1050" spc="1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other</a:t>
            </a:r>
            <a:r>
              <a:rPr dirty="0" sz="1050" spc="1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agents)</a:t>
            </a:r>
            <a:r>
              <a:rPr dirty="0" sz="1050" spc="10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may</a:t>
            </a:r>
            <a:r>
              <a:rPr dirty="0" sz="1050" spc="10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disclose</a:t>
            </a:r>
            <a:r>
              <a:rPr dirty="0" sz="1050" spc="1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to</a:t>
            </a:r>
            <a:r>
              <a:rPr dirty="0" sz="1050" spc="1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any</a:t>
            </a:r>
            <a:r>
              <a:rPr dirty="0" sz="1050" spc="10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and</a:t>
            </a:r>
            <a:r>
              <a:rPr dirty="0" sz="1050" spc="1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all</a:t>
            </a:r>
            <a:r>
              <a:rPr dirty="0" sz="1050" spc="1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persons,</a:t>
            </a:r>
            <a:r>
              <a:rPr dirty="0" sz="1050" spc="100">
                <a:latin typeface="Arial"/>
                <a:cs typeface="Arial"/>
              </a:rPr>
              <a:t> </a:t>
            </a:r>
            <a:r>
              <a:rPr dirty="0" sz="1050" spc="-10">
                <a:latin typeface="Arial"/>
                <a:cs typeface="Arial"/>
              </a:rPr>
              <a:t>without </a:t>
            </a:r>
            <a:r>
              <a:rPr dirty="0" sz="1050">
                <a:latin typeface="Arial"/>
                <a:cs typeface="Arial"/>
              </a:rPr>
              <a:t>limitation of</a:t>
            </a:r>
            <a:r>
              <a:rPr dirty="0" sz="1050" spc="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any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kind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from the commencement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of</a:t>
            </a:r>
            <a:r>
              <a:rPr dirty="0" sz="1050" spc="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discussions, the</a:t>
            </a:r>
            <a:r>
              <a:rPr dirty="0" sz="1050" spc="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tax treatment,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structure</a:t>
            </a:r>
            <a:r>
              <a:rPr dirty="0" sz="1050" spc="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or strategy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of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the transaction and</a:t>
            </a:r>
            <a:r>
              <a:rPr dirty="0" sz="1050" spc="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any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fact that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may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be</a:t>
            </a:r>
            <a:r>
              <a:rPr dirty="0" sz="1050" spc="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relevant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to </a:t>
            </a:r>
            <a:r>
              <a:rPr dirty="0" sz="1050">
                <a:latin typeface="Arial"/>
                <a:cs typeface="Arial"/>
              </a:rPr>
              <a:t>understanding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such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treatment,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structure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or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strategy,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and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all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materials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of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any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kind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(including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opinions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or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other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tax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analyses)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that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are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provided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to</a:t>
            </a:r>
            <a:r>
              <a:rPr dirty="0" sz="1050" spc="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the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 spc="-10">
                <a:latin typeface="Arial"/>
                <a:cs typeface="Arial"/>
              </a:rPr>
              <a:t>recipient </a:t>
            </a:r>
            <a:r>
              <a:rPr dirty="0" sz="1050">
                <a:latin typeface="Arial"/>
                <a:cs typeface="Arial"/>
              </a:rPr>
              <a:t>relating</a:t>
            </a:r>
            <a:r>
              <a:rPr dirty="0" sz="1050" spc="-3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to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such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tax</a:t>
            </a:r>
            <a:r>
              <a:rPr dirty="0" sz="1050" spc="-3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treatment,</a:t>
            </a:r>
            <a:r>
              <a:rPr dirty="0" sz="1050" spc="-4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structure,</a:t>
            </a:r>
            <a:r>
              <a:rPr dirty="0" sz="1050" spc="-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or</a:t>
            </a:r>
            <a:r>
              <a:rPr dirty="0" sz="1050" spc="-25">
                <a:latin typeface="Arial"/>
                <a:cs typeface="Arial"/>
              </a:rPr>
              <a:t> </a:t>
            </a:r>
            <a:r>
              <a:rPr dirty="0" sz="1050" spc="-10">
                <a:latin typeface="Arial"/>
                <a:cs typeface="Arial"/>
              </a:rPr>
              <a:t>strategy.</a:t>
            </a:r>
            <a:endParaRPr sz="1050">
              <a:latin typeface="Arial"/>
              <a:cs typeface="Arial"/>
            </a:endParaRPr>
          </a:p>
          <a:p>
            <a:pPr algn="just" marL="13335" marR="9525" indent="635">
              <a:lnSpc>
                <a:spcPct val="100000"/>
              </a:lnSpc>
              <a:spcBef>
                <a:spcPts val="790"/>
              </a:spcBef>
            </a:pPr>
            <a:r>
              <a:rPr dirty="0" sz="1050">
                <a:latin typeface="Arial"/>
                <a:cs typeface="Arial"/>
              </a:rPr>
              <a:t>The</a:t>
            </a:r>
            <a:r>
              <a:rPr dirty="0" sz="1050" spc="8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information</a:t>
            </a:r>
            <a:r>
              <a:rPr dirty="0" sz="1050" spc="9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and</a:t>
            </a:r>
            <a:r>
              <a:rPr dirty="0" sz="1050" spc="8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any</a:t>
            </a:r>
            <a:r>
              <a:rPr dirty="0" sz="1050" spc="7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analyses</a:t>
            </a:r>
            <a:r>
              <a:rPr dirty="0" sz="1050" spc="9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contained</a:t>
            </a:r>
            <a:r>
              <a:rPr dirty="0" sz="1050" spc="8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in</a:t>
            </a:r>
            <a:r>
              <a:rPr dirty="0" sz="1050" spc="9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this</a:t>
            </a:r>
            <a:r>
              <a:rPr dirty="0" sz="1050" spc="9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presentation</a:t>
            </a:r>
            <a:r>
              <a:rPr dirty="0" sz="1050" spc="8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are</a:t>
            </a:r>
            <a:r>
              <a:rPr dirty="0" sz="1050" spc="10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taken</a:t>
            </a:r>
            <a:r>
              <a:rPr dirty="0" sz="1050" spc="7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from,</a:t>
            </a:r>
            <a:r>
              <a:rPr dirty="0" sz="1050" spc="9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or</a:t>
            </a:r>
            <a:r>
              <a:rPr dirty="0" sz="1050" spc="7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based</a:t>
            </a:r>
            <a:r>
              <a:rPr dirty="0" sz="1050" spc="9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upon,</a:t>
            </a:r>
            <a:r>
              <a:rPr dirty="0" sz="1050" spc="9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information</a:t>
            </a:r>
            <a:r>
              <a:rPr dirty="0" sz="1050" spc="8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obtained</a:t>
            </a:r>
            <a:r>
              <a:rPr dirty="0" sz="1050" spc="8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from</a:t>
            </a:r>
            <a:r>
              <a:rPr dirty="0" sz="1050" spc="9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the</a:t>
            </a:r>
            <a:r>
              <a:rPr dirty="0" sz="1050" spc="9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recipient</a:t>
            </a:r>
            <a:r>
              <a:rPr dirty="0" sz="1050" spc="9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or</a:t>
            </a:r>
            <a:r>
              <a:rPr dirty="0" sz="1050" spc="6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from</a:t>
            </a:r>
            <a:r>
              <a:rPr dirty="0" sz="1050" spc="100">
                <a:latin typeface="Arial"/>
                <a:cs typeface="Arial"/>
              </a:rPr>
              <a:t> </a:t>
            </a:r>
            <a:r>
              <a:rPr dirty="0" sz="1050" spc="-10">
                <a:latin typeface="Arial"/>
                <a:cs typeface="Arial"/>
              </a:rPr>
              <a:t>publicly </a:t>
            </a:r>
            <a:r>
              <a:rPr dirty="0" sz="1050">
                <a:latin typeface="Arial"/>
                <a:cs typeface="Arial"/>
              </a:rPr>
              <a:t>available</a:t>
            </a:r>
            <a:r>
              <a:rPr dirty="0" sz="1050" spc="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sources,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the</a:t>
            </a:r>
            <a:r>
              <a:rPr dirty="0" sz="1050" spc="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completeness</a:t>
            </a:r>
            <a:r>
              <a:rPr dirty="0" sz="1050" spc="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and</a:t>
            </a:r>
            <a:r>
              <a:rPr dirty="0" sz="1050" spc="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accuracy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of</a:t>
            </a:r>
            <a:r>
              <a:rPr dirty="0" sz="1050" spc="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which</a:t>
            </a:r>
            <a:r>
              <a:rPr dirty="0" sz="1050" spc="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has</a:t>
            </a:r>
            <a:r>
              <a:rPr dirty="0" sz="1050" spc="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not</a:t>
            </a:r>
            <a:r>
              <a:rPr dirty="0" sz="1050" spc="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been</a:t>
            </a:r>
            <a:r>
              <a:rPr dirty="0" sz="1050" spc="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independently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verified,</a:t>
            </a:r>
            <a:r>
              <a:rPr dirty="0" sz="1050" spc="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and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cannot</a:t>
            </a:r>
            <a:r>
              <a:rPr dirty="0" sz="1050" spc="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be</a:t>
            </a:r>
            <a:r>
              <a:rPr dirty="0" sz="1050" spc="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assured</a:t>
            </a:r>
            <a:r>
              <a:rPr dirty="0" sz="1050" spc="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by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RBC</a:t>
            </a:r>
            <a:r>
              <a:rPr dirty="0" sz="1050" spc="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CM.</a:t>
            </a:r>
            <a:r>
              <a:rPr dirty="0" sz="1050" spc="27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The</a:t>
            </a:r>
            <a:r>
              <a:rPr dirty="0" sz="1050" spc="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information </a:t>
            </a:r>
            <a:r>
              <a:rPr dirty="0" sz="1050" spc="-25">
                <a:latin typeface="Arial"/>
                <a:cs typeface="Arial"/>
              </a:rPr>
              <a:t>and </a:t>
            </a:r>
            <a:r>
              <a:rPr dirty="0" sz="1050">
                <a:latin typeface="Arial"/>
                <a:cs typeface="Arial"/>
              </a:rPr>
              <a:t>any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analyses</a:t>
            </a:r>
            <a:r>
              <a:rPr dirty="0" sz="1050" spc="-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in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these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materials</a:t>
            </a:r>
            <a:r>
              <a:rPr dirty="0" sz="1050" spc="-4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reflect</a:t>
            </a:r>
            <a:r>
              <a:rPr dirty="0" sz="1050" spc="-4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prevailing</a:t>
            </a:r>
            <a:r>
              <a:rPr dirty="0" sz="1050" spc="-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conditions</a:t>
            </a:r>
            <a:r>
              <a:rPr dirty="0" sz="1050" spc="-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and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RBC</a:t>
            </a:r>
            <a:r>
              <a:rPr dirty="0" sz="1050" spc="-3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CM’s</a:t>
            </a:r>
            <a:r>
              <a:rPr dirty="0" sz="1050" spc="-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views</a:t>
            </a:r>
            <a:r>
              <a:rPr dirty="0" sz="1050" spc="-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as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of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this</a:t>
            </a:r>
            <a:r>
              <a:rPr dirty="0" sz="1050" spc="-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date,</a:t>
            </a:r>
            <a:r>
              <a:rPr dirty="0" sz="1050" spc="-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all</a:t>
            </a:r>
            <a:r>
              <a:rPr dirty="0" sz="1050" spc="-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of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which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are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subject</a:t>
            </a:r>
            <a:r>
              <a:rPr dirty="0" sz="1050" spc="-3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to</a:t>
            </a:r>
            <a:r>
              <a:rPr dirty="0" sz="1050" spc="-10">
                <a:latin typeface="Arial"/>
                <a:cs typeface="Arial"/>
              </a:rPr>
              <a:t> change.</a:t>
            </a:r>
            <a:endParaRPr sz="1050">
              <a:latin typeface="Arial"/>
              <a:cs typeface="Arial"/>
            </a:endParaRPr>
          </a:p>
          <a:p>
            <a:pPr algn="just" marL="12700" marR="9525" indent="635">
              <a:lnSpc>
                <a:spcPct val="100000"/>
              </a:lnSpc>
              <a:spcBef>
                <a:spcPts val="805"/>
              </a:spcBef>
            </a:pPr>
            <a:r>
              <a:rPr dirty="0" sz="1050">
                <a:latin typeface="Arial"/>
                <a:cs typeface="Arial"/>
              </a:rPr>
              <a:t>To</a:t>
            </a:r>
            <a:r>
              <a:rPr dirty="0" sz="1050" spc="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the</a:t>
            </a:r>
            <a:r>
              <a:rPr dirty="0" sz="1050" spc="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extent</a:t>
            </a:r>
            <a:r>
              <a:rPr dirty="0" sz="1050" spc="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projections</a:t>
            </a:r>
            <a:r>
              <a:rPr dirty="0" sz="1050" spc="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and</a:t>
            </a:r>
            <a:r>
              <a:rPr dirty="0" sz="1050" spc="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financial</a:t>
            </a:r>
            <a:r>
              <a:rPr dirty="0" sz="1050" spc="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analyses</a:t>
            </a:r>
            <a:r>
              <a:rPr dirty="0" sz="1050" spc="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are</a:t>
            </a:r>
            <a:r>
              <a:rPr dirty="0" sz="1050" spc="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set</a:t>
            </a:r>
            <a:r>
              <a:rPr dirty="0" sz="1050" spc="1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forth</a:t>
            </a:r>
            <a:r>
              <a:rPr dirty="0" sz="1050" spc="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herein,</a:t>
            </a:r>
            <a:r>
              <a:rPr dirty="0" sz="1050" spc="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they may</a:t>
            </a:r>
            <a:r>
              <a:rPr dirty="0" sz="1050" spc="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be</a:t>
            </a:r>
            <a:r>
              <a:rPr dirty="0" sz="1050" spc="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based</a:t>
            </a:r>
            <a:r>
              <a:rPr dirty="0" sz="1050" spc="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on</a:t>
            </a:r>
            <a:r>
              <a:rPr dirty="0" sz="1050" spc="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estimated</a:t>
            </a:r>
            <a:r>
              <a:rPr dirty="0" sz="1050" spc="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financial</a:t>
            </a:r>
            <a:r>
              <a:rPr dirty="0" sz="1050" spc="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performance</a:t>
            </a:r>
            <a:r>
              <a:rPr dirty="0" sz="1050" spc="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prepared</a:t>
            </a:r>
            <a:r>
              <a:rPr dirty="0" sz="1050" spc="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by</a:t>
            </a:r>
            <a:r>
              <a:rPr dirty="0" sz="1050" spc="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or</a:t>
            </a:r>
            <a:r>
              <a:rPr dirty="0" sz="1050" spc="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in</a:t>
            </a:r>
            <a:r>
              <a:rPr dirty="0" sz="1050" spc="30">
                <a:latin typeface="Arial"/>
                <a:cs typeface="Arial"/>
              </a:rPr>
              <a:t> </a:t>
            </a:r>
            <a:r>
              <a:rPr dirty="0" sz="1050" spc="-10">
                <a:latin typeface="Arial"/>
                <a:cs typeface="Arial"/>
              </a:rPr>
              <a:t>consultation </a:t>
            </a:r>
            <a:r>
              <a:rPr dirty="0" sz="1050">
                <a:latin typeface="Arial"/>
                <a:cs typeface="Arial"/>
              </a:rPr>
              <a:t>with</a:t>
            </a:r>
            <a:r>
              <a:rPr dirty="0" sz="1050" spc="1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the</a:t>
            </a:r>
            <a:r>
              <a:rPr dirty="0" sz="1050" spc="1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recipient</a:t>
            </a:r>
            <a:r>
              <a:rPr dirty="0" sz="1050" spc="1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and</a:t>
            </a:r>
            <a:r>
              <a:rPr dirty="0" sz="1050" spc="1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are</a:t>
            </a:r>
            <a:r>
              <a:rPr dirty="0" sz="1050" spc="1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intended</a:t>
            </a:r>
            <a:r>
              <a:rPr dirty="0" sz="1050" spc="1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only</a:t>
            </a:r>
            <a:r>
              <a:rPr dirty="0" sz="1050" spc="1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to</a:t>
            </a:r>
            <a:r>
              <a:rPr dirty="0" sz="1050" spc="1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suggest</a:t>
            </a:r>
            <a:r>
              <a:rPr dirty="0" sz="1050" spc="1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reasonable</a:t>
            </a:r>
            <a:r>
              <a:rPr dirty="0" sz="1050" spc="1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ranges</a:t>
            </a:r>
            <a:r>
              <a:rPr dirty="0" sz="1050" spc="1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of</a:t>
            </a:r>
            <a:r>
              <a:rPr dirty="0" sz="1050" spc="1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results.</a:t>
            </a:r>
            <a:r>
              <a:rPr dirty="0" sz="1050" spc="120">
                <a:latin typeface="Arial"/>
                <a:cs typeface="Arial"/>
              </a:rPr>
              <a:t>  </a:t>
            </a:r>
            <a:r>
              <a:rPr dirty="0" sz="1050">
                <a:latin typeface="Arial"/>
                <a:cs typeface="Arial"/>
              </a:rPr>
              <a:t>The</a:t>
            </a:r>
            <a:r>
              <a:rPr dirty="0" sz="1050" spc="13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printed</a:t>
            </a:r>
            <a:r>
              <a:rPr dirty="0" sz="1050" spc="1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presentation</a:t>
            </a:r>
            <a:r>
              <a:rPr dirty="0" sz="1050" spc="1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is</a:t>
            </a:r>
            <a:r>
              <a:rPr dirty="0" sz="1050" spc="1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incomplete</a:t>
            </a:r>
            <a:r>
              <a:rPr dirty="0" sz="1050" spc="1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without</a:t>
            </a:r>
            <a:r>
              <a:rPr dirty="0" sz="1050" spc="1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reference</a:t>
            </a:r>
            <a:r>
              <a:rPr dirty="0" sz="1050" spc="1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to</a:t>
            </a:r>
            <a:r>
              <a:rPr dirty="0" sz="1050" spc="1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the</a:t>
            </a:r>
            <a:r>
              <a:rPr dirty="0" sz="1050" spc="130">
                <a:latin typeface="Arial"/>
                <a:cs typeface="Arial"/>
              </a:rPr>
              <a:t> </a:t>
            </a:r>
            <a:r>
              <a:rPr dirty="0" sz="1050" spc="-20">
                <a:latin typeface="Arial"/>
                <a:cs typeface="Arial"/>
              </a:rPr>
              <a:t>oral </a:t>
            </a:r>
            <a:r>
              <a:rPr dirty="0" sz="1050">
                <a:latin typeface="Arial"/>
                <a:cs typeface="Arial"/>
              </a:rPr>
              <a:t>presentation</a:t>
            </a:r>
            <a:r>
              <a:rPr dirty="0" sz="1050" spc="-4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or</a:t>
            </a:r>
            <a:r>
              <a:rPr dirty="0" sz="1050" spc="-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other</a:t>
            </a:r>
            <a:r>
              <a:rPr dirty="0" sz="1050" spc="-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written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materials</a:t>
            </a:r>
            <a:r>
              <a:rPr dirty="0" sz="1050" spc="-4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that</a:t>
            </a:r>
            <a:r>
              <a:rPr dirty="0" sz="1050" spc="-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supplement</a:t>
            </a:r>
            <a:r>
              <a:rPr dirty="0" sz="1050" spc="-50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it.</a:t>
            </a:r>
            <a:endParaRPr sz="1050">
              <a:latin typeface="Arial"/>
              <a:cs typeface="Arial"/>
            </a:endParaRPr>
          </a:p>
          <a:p>
            <a:pPr algn="just" marL="15240" marR="8890" indent="-635">
              <a:lnSpc>
                <a:spcPct val="100000"/>
              </a:lnSpc>
              <a:spcBef>
                <a:spcPts val="805"/>
              </a:spcBef>
            </a:pPr>
            <a:r>
              <a:rPr dirty="0" sz="1050">
                <a:latin typeface="Arial"/>
                <a:cs typeface="Arial"/>
              </a:rPr>
              <a:t>IRS</a:t>
            </a:r>
            <a:r>
              <a:rPr dirty="0" sz="1050" spc="7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Circular</a:t>
            </a:r>
            <a:r>
              <a:rPr dirty="0" sz="1050" spc="8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230</a:t>
            </a:r>
            <a:r>
              <a:rPr dirty="0" sz="1050" spc="7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Disclosure:</a:t>
            </a:r>
            <a:r>
              <a:rPr dirty="0" sz="1050" spc="7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RBC</a:t>
            </a:r>
            <a:r>
              <a:rPr dirty="0" sz="1050" spc="9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CM</a:t>
            </a:r>
            <a:r>
              <a:rPr dirty="0" sz="1050" spc="8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and</a:t>
            </a:r>
            <a:r>
              <a:rPr dirty="0" sz="1050" spc="8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its</a:t>
            </a:r>
            <a:r>
              <a:rPr dirty="0" sz="1050" spc="8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affiliates</a:t>
            </a:r>
            <a:r>
              <a:rPr dirty="0" sz="1050" spc="8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do</a:t>
            </a:r>
            <a:r>
              <a:rPr dirty="0" sz="1050" spc="8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not</a:t>
            </a:r>
            <a:r>
              <a:rPr dirty="0" sz="1050" spc="7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provide</a:t>
            </a:r>
            <a:r>
              <a:rPr dirty="0" sz="1050" spc="8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tax</a:t>
            </a:r>
            <a:r>
              <a:rPr dirty="0" sz="1050" spc="8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advice</a:t>
            </a:r>
            <a:r>
              <a:rPr dirty="0" sz="1050" spc="8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and</a:t>
            </a:r>
            <a:r>
              <a:rPr dirty="0" sz="1050" spc="8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nothing</a:t>
            </a:r>
            <a:r>
              <a:rPr dirty="0" sz="1050" spc="8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contained</a:t>
            </a:r>
            <a:r>
              <a:rPr dirty="0" sz="1050" spc="8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herein</a:t>
            </a:r>
            <a:r>
              <a:rPr dirty="0" sz="1050" spc="8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should</a:t>
            </a:r>
            <a:r>
              <a:rPr dirty="0" sz="1050" spc="8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be</a:t>
            </a:r>
            <a:r>
              <a:rPr dirty="0" sz="1050" spc="8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construed</a:t>
            </a:r>
            <a:r>
              <a:rPr dirty="0" sz="1050" spc="8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as</a:t>
            </a:r>
            <a:r>
              <a:rPr dirty="0" sz="1050" spc="8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tax</a:t>
            </a:r>
            <a:r>
              <a:rPr dirty="0" sz="1050" spc="8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advice.</a:t>
            </a:r>
            <a:r>
              <a:rPr dirty="0" sz="1050" spc="450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Any </a:t>
            </a:r>
            <a:r>
              <a:rPr dirty="0" sz="1050">
                <a:latin typeface="Arial"/>
                <a:cs typeface="Arial"/>
              </a:rPr>
              <a:t>discussion</a:t>
            </a:r>
            <a:r>
              <a:rPr dirty="0" sz="1050" spc="3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of</a:t>
            </a:r>
            <a:r>
              <a:rPr dirty="0" sz="1050" spc="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U.S.</a:t>
            </a:r>
            <a:r>
              <a:rPr dirty="0" sz="1050" spc="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tax</a:t>
            </a:r>
            <a:r>
              <a:rPr dirty="0" sz="1050" spc="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matters</a:t>
            </a:r>
            <a:r>
              <a:rPr dirty="0" sz="1050" spc="4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contained</a:t>
            </a:r>
            <a:r>
              <a:rPr dirty="0" sz="1050" spc="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herein</a:t>
            </a:r>
            <a:r>
              <a:rPr dirty="0" sz="1050" spc="3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(including</a:t>
            </a:r>
            <a:r>
              <a:rPr dirty="0" sz="1050" spc="4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any</a:t>
            </a:r>
            <a:r>
              <a:rPr dirty="0" sz="1050" spc="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attachments)</a:t>
            </a:r>
            <a:r>
              <a:rPr dirty="0" sz="1050" spc="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(i)</a:t>
            </a:r>
            <a:r>
              <a:rPr dirty="0" sz="1050" spc="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was</a:t>
            </a:r>
            <a:r>
              <a:rPr dirty="0" sz="1050" spc="4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not</a:t>
            </a:r>
            <a:r>
              <a:rPr dirty="0" sz="1050" spc="2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intended</a:t>
            </a:r>
            <a:r>
              <a:rPr dirty="0" sz="1050" spc="3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or</a:t>
            </a:r>
            <a:r>
              <a:rPr dirty="0" sz="1050" spc="3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written</a:t>
            </a:r>
            <a:r>
              <a:rPr dirty="0" sz="1050" spc="3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to</a:t>
            </a:r>
            <a:r>
              <a:rPr dirty="0" sz="1050" spc="3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be</a:t>
            </a:r>
            <a:r>
              <a:rPr dirty="0" sz="1050" spc="4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used,</a:t>
            </a:r>
            <a:r>
              <a:rPr dirty="0" sz="1050" spc="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and</a:t>
            </a:r>
            <a:r>
              <a:rPr dirty="0" sz="1050" spc="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cannot</a:t>
            </a:r>
            <a:r>
              <a:rPr dirty="0" sz="1050" spc="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be</a:t>
            </a:r>
            <a:r>
              <a:rPr dirty="0" sz="1050" spc="3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used,</a:t>
            </a:r>
            <a:r>
              <a:rPr dirty="0" sz="1050" spc="3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by</a:t>
            </a:r>
            <a:r>
              <a:rPr dirty="0" sz="1050" spc="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you</a:t>
            </a:r>
            <a:r>
              <a:rPr dirty="0" sz="1050" spc="3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for</a:t>
            </a:r>
            <a:r>
              <a:rPr dirty="0" sz="1050" spc="20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the </a:t>
            </a:r>
            <a:r>
              <a:rPr dirty="0" sz="1050">
                <a:latin typeface="Arial"/>
                <a:cs typeface="Arial"/>
              </a:rPr>
              <a:t>purpose</a:t>
            </a:r>
            <a:r>
              <a:rPr dirty="0" sz="1050" spc="9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of</a:t>
            </a:r>
            <a:r>
              <a:rPr dirty="0" sz="1050" spc="9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avoiding</a:t>
            </a:r>
            <a:r>
              <a:rPr dirty="0" sz="1050" spc="9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tax</a:t>
            </a:r>
            <a:r>
              <a:rPr dirty="0" sz="1050" spc="9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penalties;</a:t>
            </a:r>
            <a:r>
              <a:rPr dirty="0" sz="1050" spc="9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and</a:t>
            </a:r>
            <a:r>
              <a:rPr dirty="0" sz="1050" spc="8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(ii)</a:t>
            </a:r>
            <a:r>
              <a:rPr dirty="0" sz="1050" spc="8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was</a:t>
            </a:r>
            <a:r>
              <a:rPr dirty="0" sz="1050" spc="9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written</a:t>
            </a:r>
            <a:r>
              <a:rPr dirty="0" sz="1050" spc="9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in</a:t>
            </a:r>
            <a:r>
              <a:rPr dirty="0" sz="1050" spc="9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connection</a:t>
            </a:r>
            <a:r>
              <a:rPr dirty="0" sz="1050" spc="9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with</a:t>
            </a:r>
            <a:r>
              <a:rPr dirty="0" sz="1050" spc="9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the</a:t>
            </a:r>
            <a:r>
              <a:rPr dirty="0" sz="1050" spc="8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promotion</a:t>
            </a:r>
            <a:r>
              <a:rPr dirty="0" sz="1050" spc="9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or</a:t>
            </a:r>
            <a:r>
              <a:rPr dirty="0" sz="1050" spc="7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marketing</a:t>
            </a:r>
            <a:r>
              <a:rPr dirty="0" sz="1050" spc="8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of</a:t>
            </a:r>
            <a:r>
              <a:rPr dirty="0" sz="1050" spc="9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the</a:t>
            </a:r>
            <a:r>
              <a:rPr dirty="0" sz="1050" spc="8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matters</a:t>
            </a:r>
            <a:r>
              <a:rPr dirty="0" sz="1050" spc="9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addressed</a:t>
            </a:r>
            <a:r>
              <a:rPr dirty="0" sz="1050" spc="8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herein.</a:t>
            </a:r>
            <a:r>
              <a:rPr dirty="0" sz="1050" spc="45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Accordingly,</a:t>
            </a:r>
            <a:r>
              <a:rPr dirty="0" sz="1050" spc="90">
                <a:latin typeface="Arial"/>
                <a:cs typeface="Arial"/>
              </a:rPr>
              <a:t> </a:t>
            </a:r>
            <a:r>
              <a:rPr dirty="0" sz="1050" spc="-25">
                <a:latin typeface="Arial"/>
                <a:cs typeface="Arial"/>
              </a:rPr>
              <a:t>you </a:t>
            </a:r>
            <a:r>
              <a:rPr dirty="0" sz="1050">
                <a:latin typeface="Arial"/>
                <a:cs typeface="Arial"/>
              </a:rPr>
              <a:t>should</a:t>
            </a:r>
            <a:r>
              <a:rPr dirty="0" sz="1050" spc="-3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seek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advice</a:t>
            </a:r>
            <a:r>
              <a:rPr dirty="0" sz="1050" spc="-2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based</a:t>
            </a:r>
            <a:r>
              <a:rPr dirty="0" sz="1050" spc="-3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upon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your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particular</a:t>
            </a:r>
            <a:r>
              <a:rPr dirty="0" sz="1050" spc="-3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circumstances</a:t>
            </a:r>
            <a:r>
              <a:rPr dirty="0" sz="1050" spc="-40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from</a:t>
            </a:r>
            <a:r>
              <a:rPr dirty="0" sz="1050" spc="-3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an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independent</a:t>
            </a:r>
            <a:r>
              <a:rPr dirty="0" sz="1050" spc="-45">
                <a:latin typeface="Arial"/>
                <a:cs typeface="Arial"/>
              </a:rPr>
              <a:t> </a:t>
            </a:r>
            <a:r>
              <a:rPr dirty="0" sz="1050">
                <a:latin typeface="Arial"/>
                <a:cs typeface="Arial"/>
              </a:rPr>
              <a:t>tax</a:t>
            </a:r>
            <a:r>
              <a:rPr dirty="0" sz="1050" spc="-15">
                <a:latin typeface="Arial"/>
                <a:cs typeface="Arial"/>
              </a:rPr>
              <a:t> </a:t>
            </a:r>
            <a:r>
              <a:rPr dirty="0" sz="1050" spc="-10">
                <a:latin typeface="Arial"/>
                <a:cs typeface="Arial"/>
              </a:rPr>
              <a:t>advisor.</a:t>
            </a:r>
            <a:endParaRPr sz="1050">
              <a:latin typeface="Arial"/>
              <a:cs typeface="Arial"/>
            </a:endParaRP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r>
              <a:rPr dirty="0" spc="-50"/>
              <a:t>1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81215" y="524844"/>
            <a:ext cx="97536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>
                <a:solidFill>
                  <a:srgbClr val="002750"/>
                </a:solidFill>
                <a:latin typeface="Arial"/>
                <a:cs typeface="Arial"/>
              </a:rPr>
              <a:t>Disclaimer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08160" y="1035215"/>
            <a:ext cx="52705" cy="2174240"/>
          </a:xfrm>
          <a:custGeom>
            <a:avLst/>
            <a:gdLst/>
            <a:ahLst/>
            <a:cxnLst/>
            <a:rect l="l" t="t" r="r" b="b"/>
            <a:pathLst>
              <a:path w="52704" h="2174240">
                <a:moveTo>
                  <a:pt x="52387" y="2174074"/>
                </a:moveTo>
                <a:lnTo>
                  <a:pt x="42191" y="2173731"/>
                </a:lnTo>
                <a:lnTo>
                  <a:pt x="33862" y="2172795"/>
                </a:lnTo>
                <a:lnTo>
                  <a:pt x="28246" y="2171406"/>
                </a:lnTo>
                <a:lnTo>
                  <a:pt x="26187" y="2169706"/>
                </a:lnTo>
                <a:lnTo>
                  <a:pt x="26200" y="1091399"/>
                </a:lnTo>
                <a:lnTo>
                  <a:pt x="24140" y="1089699"/>
                </a:lnTo>
                <a:lnTo>
                  <a:pt x="18524" y="1088310"/>
                </a:lnTo>
                <a:lnTo>
                  <a:pt x="10196" y="1087374"/>
                </a:lnTo>
                <a:lnTo>
                  <a:pt x="0" y="1087031"/>
                </a:lnTo>
                <a:lnTo>
                  <a:pt x="10196" y="1086688"/>
                </a:lnTo>
                <a:lnTo>
                  <a:pt x="18524" y="1085753"/>
                </a:lnTo>
                <a:lnTo>
                  <a:pt x="24140" y="1084368"/>
                </a:lnTo>
                <a:lnTo>
                  <a:pt x="26200" y="1082675"/>
                </a:lnTo>
                <a:lnTo>
                  <a:pt x="26200" y="4356"/>
                </a:lnTo>
                <a:lnTo>
                  <a:pt x="28257" y="2657"/>
                </a:lnTo>
                <a:lnTo>
                  <a:pt x="33869" y="1273"/>
                </a:lnTo>
                <a:lnTo>
                  <a:pt x="42193" y="341"/>
                </a:lnTo>
                <a:lnTo>
                  <a:pt x="5238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508166" y="3490441"/>
            <a:ext cx="43815" cy="930910"/>
          </a:xfrm>
          <a:custGeom>
            <a:avLst/>
            <a:gdLst/>
            <a:ahLst/>
            <a:cxnLst/>
            <a:rect l="l" t="t" r="r" b="b"/>
            <a:pathLst>
              <a:path w="43815" h="930910">
                <a:moveTo>
                  <a:pt x="43649" y="930744"/>
                </a:moveTo>
                <a:lnTo>
                  <a:pt x="31597" y="930744"/>
                </a:lnTo>
                <a:lnTo>
                  <a:pt x="21818" y="929119"/>
                </a:lnTo>
                <a:lnTo>
                  <a:pt x="21818" y="927112"/>
                </a:lnTo>
                <a:lnTo>
                  <a:pt x="21818" y="469011"/>
                </a:lnTo>
                <a:lnTo>
                  <a:pt x="21818" y="466991"/>
                </a:lnTo>
                <a:lnTo>
                  <a:pt x="12052" y="465366"/>
                </a:lnTo>
                <a:lnTo>
                  <a:pt x="0" y="465366"/>
                </a:lnTo>
                <a:lnTo>
                  <a:pt x="12052" y="465366"/>
                </a:lnTo>
                <a:lnTo>
                  <a:pt x="21818" y="463740"/>
                </a:lnTo>
                <a:lnTo>
                  <a:pt x="21818" y="461733"/>
                </a:lnTo>
                <a:lnTo>
                  <a:pt x="21818" y="3632"/>
                </a:lnTo>
                <a:lnTo>
                  <a:pt x="21818" y="1625"/>
                </a:lnTo>
                <a:lnTo>
                  <a:pt x="31597" y="0"/>
                </a:lnTo>
                <a:lnTo>
                  <a:pt x="43649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08154" y="4793137"/>
            <a:ext cx="50800" cy="1828800"/>
          </a:xfrm>
          <a:custGeom>
            <a:avLst/>
            <a:gdLst/>
            <a:ahLst/>
            <a:cxnLst/>
            <a:rect l="l" t="t" r="r" b="b"/>
            <a:pathLst>
              <a:path w="50800" h="1828800">
                <a:moveTo>
                  <a:pt x="50647" y="1828800"/>
                </a:moveTo>
                <a:lnTo>
                  <a:pt x="40791" y="1828468"/>
                </a:lnTo>
                <a:lnTo>
                  <a:pt x="32742" y="1827563"/>
                </a:lnTo>
                <a:lnTo>
                  <a:pt x="27314" y="1826222"/>
                </a:lnTo>
                <a:lnTo>
                  <a:pt x="25323" y="1824583"/>
                </a:lnTo>
                <a:lnTo>
                  <a:pt x="25323" y="918616"/>
                </a:lnTo>
                <a:lnTo>
                  <a:pt x="23335" y="916977"/>
                </a:lnTo>
                <a:lnTo>
                  <a:pt x="17910" y="915636"/>
                </a:lnTo>
                <a:lnTo>
                  <a:pt x="9861" y="914731"/>
                </a:lnTo>
                <a:lnTo>
                  <a:pt x="0" y="914400"/>
                </a:lnTo>
                <a:lnTo>
                  <a:pt x="9861" y="914068"/>
                </a:lnTo>
                <a:lnTo>
                  <a:pt x="17910" y="913163"/>
                </a:lnTo>
                <a:lnTo>
                  <a:pt x="23335" y="911822"/>
                </a:lnTo>
                <a:lnTo>
                  <a:pt x="25323" y="910183"/>
                </a:lnTo>
                <a:lnTo>
                  <a:pt x="25323" y="4216"/>
                </a:lnTo>
                <a:lnTo>
                  <a:pt x="27314" y="2577"/>
                </a:lnTo>
                <a:lnTo>
                  <a:pt x="32742" y="1236"/>
                </a:lnTo>
                <a:lnTo>
                  <a:pt x="40791" y="331"/>
                </a:lnTo>
                <a:lnTo>
                  <a:pt x="5064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381215" y="524844"/>
            <a:ext cx="8902065" cy="670179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Financing</a:t>
            </a:r>
            <a:r>
              <a:rPr dirty="0" sz="1600" spc="-9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 spc="-40">
                <a:solidFill>
                  <a:srgbClr val="002750"/>
                </a:solidFill>
                <a:latin typeface="Arial"/>
                <a:cs typeface="Arial"/>
              </a:rPr>
              <a:t>Team</a:t>
            </a:r>
            <a:r>
              <a:rPr dirty="0" sz="1600" spc="-3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(for</a:t>
            </a:r>
            <a:r>
              <a:rPr dirty="0" sz="1600" spc="-1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Mortgage</a:t>
            </a:r>
            <a:r>
              <a:rPr dirty="0" sz="1600" spc="-3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Revenue</a:t>
            </a:r>
            <a:r>
              <a:rPr dirty="0" sz="1600" spc="-5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2750"/>
                </a:solidFill>
                <a:latin typeface="Arial"/>
                <a:cs typeface="Arial"/>
              </a:rPr>
              <a:t>Bonds)</a:t>
            </a:r>
            <a:endParaRPr sz="1600">
              <a:latin typeface="Arial"/>
              <a:cs typeface="Arial"/>
            </a:endParaRPr>
          </a:p>
          <a:p>
            <a:pPr marL="516255" indent="-111760">
              <a:lnSpc>
                <a:spcPct val="100000"/>
              </a:lnSpc>
              <a:spcBef>
                <a:spcPts val="1650"/>
              </a:spcBef>
              <a:buSzPct val="85714"/>
              <a:buFont typeface="Wingdings"/>
              <a:buChar char=""/>
              <a:tabLst>
                <a:tab pos="516255" algn="l"/>
              </a:tabLst>
            </a:pPr>
            <a:r>
              <a:rPr dirty="0" sz="1400" b="1">
                <a:solidFill>
                  <a:srgbClr val="003162"/>
                </a:solidFill>
                <a:latin typeface="Arial"/>
                <a:cs typeface="Arial"/>
              </a:rPr>
              <a:t>Issuer</a:t>
            </a:r>
            <a:r>
              <a:rPr dirty="0" sz="1400" spc="-55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003162"/>
                </a:solidFill>
                <a:latin typeface="Arial"/>
                <a:cs typeface="Arial"/>
              </a:rPr>
              <a:t>(MBOH)</a:t>
            </a:r>
            <a:endParaRPr sz="1400">
              <a:latin typeface="Arial"/>
              <a:cs typeface="Arial"/>
            </a:endParaRPr>
          </a:p>
          <a:p>
            <a:pPr marL="909955">
              <a:lnSpc>
                <a:spcPct val="100000"/>
              </a:lnSpc>
              <a:spcBef>
                <a:spcPts val="310"/>
              </a:spcBef>
            </a:pPr>
            <a:r>
              <a:rPr dirty="0" sz="1200">
                <a:solidFill>
                  <a:srgbClr val="003162"/>
                </a:solidFill>
                <a:latin typeface="Arial"/>
                <a:cs typeface="Arial"/>
              </a:rPr>
              <a:t>I</a:t>
            </a:r>
            <a:r>
              <a:rPr dirty="0" sz="1200">
                <a:latin typeface="Arial"/>
                <a:cs typeface="Arial"/>
              </a:rPr>
              <a:t>ssuers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municipal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bonds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state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local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government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institutions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(including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Housing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Finance</a:t>
            </a:r>
            <a:r>
              <a:rPr dirty="0" sz="1200" spc="-9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Agencies)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1200">
              <a:latin typeface="Arial"/>
              <a:cs typeface="Arial"/>
            </a:endParaRPr>
          </a:p>
          <a:p>
            <a:pPr marL="516255" indent="-111760">
              <a:lnSpc>
                <a:spcPct val="100000"/>
              </a:lnSpc>
              <a:buSzPct val="85714"/>
              <a:buFont typeface="Wingdings"/>
              <a:buChar char=""/>
              <a:tabLst>
                <a:tab pos="516255" algn="l"/>
              </a:tabLst>
            </a:pPr>
            <a:r>
              <a:rPr dirty="0" sz="1400" b="1">
                <a:solidFill>
                  <a:srgbClr val="003162"/>
                </a:solidFill>
                <a:latin typeface="Arial"/>
                <a:cs typeface="Arial"/>
              </a:rPr>
              <a:t>Issuer</a:t>
            </a:r>
            <a:r>
              <a:rPr dirty="0" sz="1400" spc="-50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3162"/>
                </a:solidFill>
                <a:latin typeface="Arial"/>
                <a:cs typeface="Arial"/>
              </a:rPr>
              <a:t>Counsel</a:t>
            </a:r>
            <a:r>
              <a:rPr dirty="0" sz="1400" spc="-35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3162"/>
                </a:solidFill>
                <a:latin typeface="Arial"/>
                <a:cs typeface="Arial"/>
              </a:rPr>
              <a:t>(Jackson,</a:t>
            </a:r>
            <a:r>
              <a:rPr dirty="0" sz="1400" spc="-70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3162"/>
                </a:solidFill>
                <a:latin typeface="Arial"/>
                <a:cs typeface="Arial"/>
              </a:rPr>
              <a:t>Murdo</a:t>
            </a:r>
            <a:r>
              <a:rPr dirty="0" sz="1400" spc="-60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3162"/>
                </a:solidFill>
                <a:latin typeface="Arial"/>
                <a:cs typeface="Arial"/>
              </a:rPr>
              <a:t>&amp;</a:t>
            </a:r>
            <a:r>
              <a:rPr dirty="0" sz="1400" spc="-25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003162"/>
                </a:solidFill>
                <a:latin typeface="Arial"/>
                <a:cs typeface="Arial"/>
              </a:rPr>
              <a:t>Grant)</a:t>
            </a:r>
            <a:endParaRPr sz="1400">
              <a:latin typeface="Arial"/>
              <a:cs typeface="Arial"/>
            </a:endParaRPr>
          </a:p>
          <a:p>
            <a:pPr marL="909955">
              <a:lnSpc>
                <a:spcPct val="100000"/>
              </a:lnSpc>
              <a:spcBef>
                <a:spcPts val="310"/>
              </a:spcBef>
            </a:pPr>
            <a:r>
              <a:rPr dirty="0" sz="1200">
                <a:latin typeface="Arial"/>
                <a:cs typeface="Arial"/>
              </a:rPr>
              <a:t>advises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issuer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legal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matters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(in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particular,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state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local)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1200">
              <a:latin typeface="Arial"/>
              <a:cs typeface="Arial"/>
            </a:endParaRPr>
          </a:p>
          <a:p>
            <a:pPr marL="516255" indent="-111760">
              <a:lnSpc>
                <a:spcPct val="100000"/>
              </a:lnSpc>
              <a:buSzPct val="85714"/>
              <a:buFont typeface="Wingdings"/>
              <a:buChar char=""/>
              <a:tabLst>
                <a:tab pos="516255" algn="l"/>
              </a:tabLst>
            </a:pPr>
            <a:r>
              <a:rPr dirty="0" sz="1400" b="1">
                <a:solidFill>
                  <a:srgbClr val="003162"/>
                </a:solidFill>
                <a:latin typeface="Arial"/>
                <a:cs typeface="Arial"/>
              </a:rPr>
              <a:t>Bond</a:t>
            </a:r>
            <a:r>
              <a:rPr dirty="0" sz="1400" spc="-50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3162"/>
                </a:solidFill>
                <a:latin typeface="Arial"/>
                <a:cs typeface="Arial"/>
              </a:rPr>
              <a:t>Counsel</a:t>
            </a:r>
            <a:r>
              <a:rPr dirty="0" sz="1400" spc="-45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3162"/>
                </a:solidFill>
                <a:latin typeface="Arial"/>
                <a:cs typeface="Arial"/>
              </a:rPr>
              <a:t>(Kutak</a:t>
            </a:r>
            <a:r>
              <a:rPr dirty="0" sz="1400" spc="-55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spc="-20" b="1">
                <a:solidFill>
                  <a:srgbClr val="003162"/>
                </a:solidFill>
                <a:latin typeface="Arial"/>
                <a:cs typeface="Arial"/>
              </a:rPr>
              <a:t>Rock)</a:t>
            </a:r>
            <a:endParaRPr sz="1400">
              <a:latin typeface="Arial"/>
              <a:cs typeface="Arial"/>
            </a:endParaRPr>
          </a:p>
          <a:p>
            <a:pPr marL="909955">
              <a:lnSpc>
                <a:spcPct val="100000"/>
              </a:lnSpc>
              <a:spcBef>
                <a:spcPts val="310"/>
              </a:spcBef>
            </a:pPr>
            <a:r>
              <a:rPr dirty="0" sz="1200">
                <a:latin typeface="Arial"/>
                <a:cs typeface="Arial"/>
              </a:rPr>
              <a:t>represent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issuer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 it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relates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bond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tax issues.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They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draft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bond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documents.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1200">
              <a:latin typeface="Arial"/>
              <a:cs typeface="Arial"/>
            </a:endParaRPr>
          </a:p>
          <a:p>
            <a:pPr marL="516255" indent="-111760">
              <a:lnSpc>
                <a:spcPct val="100000"/>
              </a:lnSpc>
              <a:buSzPct val="85714"/>
              <a:buFont typeface="Wingdings"/>
              <a:buChar char=""/>
              <a:tabLst>
                <a:tab pos="516255" algn="l"/>
              </a:tabLst>
            </a:pPr>
            <a:r>
              <a:rPr dirty="0" sz="1400" spc="-10" b="1">
                <a:solidFill>
                  <a:srgbClr val="003162"/>
                </a:solidFill>
                <a:latin typeface="Arial"/>
                <a:cs typeface="Arial"/>
              </a:rPr>
              <a:t>Financial</a:t>
            </a:r>
            <a:r>
              <a:rPr dirty="0" sz="1400" spc="-95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3162"/>
                </a:solidFill>
                <a:latin typeface="Arial"/>
                <a:cs typeface="Arial"/>
              </a:rPr>
              <a:t>Advisor</a:t>
            </a:r>
            <a:r>
              <a:rPr dirty="0" sz="1400" spc="10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003162"/>
                </a:solidFill>
                <a:latin typeface="Arial"/>
                <a:cs typeface="Arial"/>
              </a:rPr>
              <a:t>(CSG)</a:t>
            </a:r>
            <a:endParaRPr sz="1400">
              <a:latin typeface="Arial"/>
              <a:cs typeface="Arial"/>
            </a:endParaRPr>
          </a:p>
          <a:p>
            <a:pPr marL="909955">
              <a:lnSpc>
                <a:spcPct val="100000"/>
              </a:lnSpc>
              <a:spcBef>
                <a:spcPts val="310"/>
              </a:spcBef>
            </a:pPr>
            <a:r>
              <a:rPr dirty="0" sz="1200">
                <a:latin typeface="Arial"/>
                <a:cs typeface="Arial"/>
              </a:rPr>
              <a:t>advises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issuer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financial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matters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(bond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financing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related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and/or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programmatic)</a:t>
            </a:r>
            <a:endParaRPr sz="1200">
              <a:latin typeface="Arial"/>
              <a:cs typeface="Arial"/>
            </a:endParaRPr>
          </a:p>
          <a:p>
            <a:pPr marL="515620" indent="-111760">
              <a:lnSpc>
                <a:spcPct val="100000"/>
              </a:lnSpc>
              <a:spcBef>
                <a:spcPts val="1210"/>
              </a:spcBef>
              <a:buSzPct val="85714"/>
              <a:buFont typeface="Wingdings"/>
              <a:buChar char=""/>
              <a:tabLst>
                <a:tab pos="515620" algn="l"/>
              </a:tabLst>
            </a:pPr>
            <a:r>
              <a:rPr dirty="0" sz="1400" b="1">
                <a:solidFill>
                  <a:srgbClr val="003162"/>
                </a:solidFill>
                <a:latin typeface="Arial"/>
                <a:cs typeface="Arial"/>
              </a:rPr>
              <a:t>Underwriters</a:t>
            </a:r>
            <a:r>
              <a:rPr dirty="0" sz="1400" spc="-75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3162"/>
                </a:solidFill>
                <a:latin typeface="Arial"/>
                <a:cs typeface="Arial"/>
              </a:rPr>
              <a:t>(Senior:</a:t>
            </a:r>
            <a:r>
              <a:rPr dirty="0" sz="1400" spc="-60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3162"/>
                </a:solidFill>
                <a:latin typeface="Arial"/>
                <a:cs typeface="Arial"/>
              </a:rPr>
              <a:t>RBC</a:t>
            </a:r>
            <a:r>
              <a:rPr dirty="0" sz="1400" spc="-30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3162"/>
                </a:solidFill>
                <a:latin typeface="Arial"/>
                <a:cs typeface="Arial"/>
              </a:rPr>
              <a:t>Capital</a:t>
            </a:r>
            <a:r>
              <a:rPr dirty="0" sz="1400" spc="-55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3162"/>
                </a:solidFill>
                <a:latin typeface="Arial"/>
                <a:cs typeface="Arial"/>
              </a:rPr>
              <a:t>Markets;</a:t>
            </a:r>
            <a:r>
              <a:rPr dirty="0" sz="1400" spc="-70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3162"/>
                </a:solidFill>
                <a:latin typeface="Arial"/>
                <a:cs typeface="Arial"/>
              </a:rPr>
              <a:t>Co:</a:t>
            </a:r>
            <a:r>
              <a:rPr dirty="0" sz="1400" spc="-35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3162"/>
                </a:solidFill>
                <a:latin typeface="Arial"/>
                <a:cs typeface="Arial"/>
              </a:rPr>
              <a:t>B</a:t>
            </a:r>
            <a:r>
              <a:rPr dirty="0" sz="1400" spc="-45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3162"/>
                </a:solidFill>
                <a:latin typeface="Arial"/>
                <a:cs typeface="Arial"/>
              </a:rPr>
              <a:t>of</a:t>
            </a:r>
            <a:r>
              <a:rPr dirty="0" sz="1400" spc="-80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3162"/>
                </a:solidFill>
                <a:latin typeface="Arial"/>
                <a:cs typeface="Arial"/>
              </a:rPr>
              <a:t>A, DA</a:t>
            </a:r>
            <a:r>
              <a:rPr dirty="0" sz="1400" spc="-85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3162"/>
                </a:solidFill>
                <a:latin typeface="Arial"/>
                <a:cs typeface="Arial"/>
              </a:rPr>
              <a:t>Davidson,</a:t>
            </a:r>
            <a:r>
              <a:rPr dirty="0" sz="1400" spc="-45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3162"/>
                </a:solidFill>
                <a:latin typeface="Arial"/>
                <a:cs typeface="Arial"/>
              </a:rPr>
              <a:t>Raymond</a:t>
            </a:r>
            <a:r>
              <a:rPr dirty="0" sz="1400" spc="-15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003162"/>
                </a:solidFill>
                <a:latin typeface="Arial"/>
                <a:cs typeface="Arial"/>
              </a:rPr>
              <a:t>James)</a:t>
            </a:r>
            <a:endParaRPr sz="1400">
              <a:latin typeface="Arial"/>
              <a:cs typeface="Arial"/>
            </a:endParaRPr>
          </a:p>
          <a:p>
            <a:pPr marL="909319">
              <a:lnSpc>
                <a:spcPct val="100000"/>
              </a:lnSpc>
              <a:spcBef>
                <a:spcPts val="310"/>
              </a:spcBef>
            </a:pPr>
            <a:r>
              <a:rPr dirty="0" sz="1200">
                <a:latin typeface="Arial"/>
                <a:cs typeface="Arial"/>
              </a:rPr>
              <a:t>Bankers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work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with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issuers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meet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their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financings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needs;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underwriting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desk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sell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bonds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10">
                <a:latin typeface="Arial"/>
                <a:cs typeface="Arial"/>
              </a:rPr>
              <a:t> investors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1200">
              <a:latin typeface="Arial"/>
              <a:cs typeface="Arial"/>
            </a:endParaRPr>
          </a:p>
          <a:p>
            <a:pPr marL="515620" indent="-111760">
              <a:lnSpc>
                <a:spcPct val="100000"/>
              </a:lnSpc>
              <a:buSzPct val="85714"/>
              <a:buFont typeface="Wingdings"/>
              <a:buChar char=""/>
              <a:tabLst>
                <a:tab pos="515620" algn="l"/>
              </a:tabLst>
            </a:pPr>
            <a:r>
              <a:rPr dirty="0" sz="1400" spc="-10" b="1">
                <a:solidFill>
                  <a:srgbClr val="003162"/>
                </a:solidFill>
                <a:latin typeface="Arial"/>
                <a:cs typeface="Arial"/>
              </a:rPr>
              <a:t>Underwriters’</a:t>
            </a:r>
            <a:r>
              <a:rPr dirty="0" sz="1400" spc="-105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3162"/>
                </a:solidFill>
                <a:latin typeface="Arial"/>
                <a:cs typeface="Arial"/>
              </a:rPr>
              <a:t>Counsel</a:t>
            </a:r>
            <a:r>
              <a:rPr dirty="0" sz="1400" spc="10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003162"/>
                </a:solidFill>
                <a:latin typeface="Arial"/>
                <a:cs typeface="Arial"/>
              </a:rPr>
              <a:t>(Orrick)</a:t>
            </a:r>
            <a:endParaRPr sz="1400">
              <a:latin typeface="Arial"/>
              <a:cs typeface="Arial"/>
            </a:endParaRPr>
          </a:p>
          <a:p>
            <a:pPr marL="909319">
              <a:lnSpc>
                <a:spcPct val="100000"/>
              </a:lnSpc>
              <a:spcBef>
                <a:spcPts val="310"/>
              </a:spcBef>
            </a:pPr>
            <a:r>
              <a:rPr dirty="0" sz="1200">
                <a:latin typeface="Arial"/>
                <a:cs typeface="Arial"/>
              </a:rPr>
              <a:t>represent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Underwriters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draft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documents: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Official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Statement,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Bond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Purchase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Contract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Blue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Sky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5"/>
              </a:spcBef>
            </a:pPr>
            <a:endParaRPr sz="1200">
              <a:latin typeface="Arial"/>
              <a:cs typeface="Arial"/>
            </a:endParaRPr>
          </a:p>
          <a:p>
            <a:pPr marL="531495" indent="-128905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531495" algn="l"/>
              </a:tabLst>
            </a:pPr>
            <a:r>
              <a:rPr dirty="0" sz="1400" spc="-10" b="1">
                <a:solidFill>
                  <a:srgbClr val="003162"/>
                </a:solidFill>
                <a:latin typeface="Arial"/>
                <a:cs typeface="Arial"/>
              </a:rPr>
              <a:t>Trustee</a:t>
            </a:r>
            <a:r>
              <a:rPr dirty="0" sz="1400" spc="-15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003162"/>
                </a:solidFill>
                <a:latin typeface="Arial"/>
                <a:cs typeface="Arial"/>
              </a:rPr>
              <a:t>(Wilmington</a:t>
            </a:r>
            <a:r>
              <a:rPr dirty="0" sz="1400" spc="-30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003162"/>
                </a:solidFill>
                <a:latin typeface="Arial"/>
                <a:cs typeface="Arial"/>
              </a:rPr>
              <a:t>Trust)</a:t>
            </a:r>
            <a:endParaRPr sz="1400">
              <a:latin typeface="Arial"/>
              <a:cs typeface="Arial"/>
            </a:endParaRPr>
          </a:p>
          <a:p>
            <a:pPr marL="908685" marR="5080">
              <a:lnSpc>
                <a:spcPct val="100000"/>
              </a:lnSpc>
              <a:spcBef>
                <a:spcPts val="305"/>
              </a:spcBef>
            </a:pPr>
            <a:r>
              <a:rPr dirty="0" sz="1200">
                <a:latin typeface="Arial"/>
                <a:cs typeface="Arial"/>
              </a:rPr>
              <a:t>represents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interest</a:t>
            </a:r>
            <a:r>
              <a:rPr dirty="0" sz="1200" spc="2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2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bond</a:t>
            </a:r>
            <a:r>
              <a:rPr dirty="0" sz="1200" spc="2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holder.</a:t>
            </a:r>
            <a:r>
              <a:rPr dirty="0" sz="1200" spc="2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They</a:t>
            </a:r>
            <a:r>
              <a:rPr dirty="0" sz="1200" spc="20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act</a:t>
            </a:r>
            <a:r>
              <a:rPr dirty="0" sz="1200" spc="2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</a:t>
            </a:r>
            <a:r>
              <a:rPr dirty="0" sz="1200" spc="2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custodian</a:t>
            </a:r>
            <a:r>
              <a:rPr dirty="0" sz="1200" spc="2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229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bonds</a:t>
            </a:r>
            <a:r>
              <a:rPr dirty="0" sz="1200" spc="2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proceeds</a:t>
            </a:r>
            <a:r>
              <a:rPr dirty="0" sz="1200" spc="2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2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ensure</a:t>
            </a:r>
            <a:r>
              <a:rPr dirty="0" sz="1200" spc="2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proper </a:t>
            </a:r>
            <a:r>
              <a:rPr dirty="0" sz="1200">
                <a:latin typeface="Arial"/>
                <a:cs typeface="Arial"/>
              </a:rPr>
              <a:t>transfers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funds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accounts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(and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pay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bond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holders)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1200">
              <a:latin typeface="Arial"/>
              <a:cs typeface="Arial"/>
            </a:endParaRPr>
          </a:p>
          <a:p>
            <a:pPr marL="514350" indent="-111760">
              <a:lnSpc>
                <a:spcPct val="100000"/>
              </a:lnSpc>
              <a:spcBef>
                <a:spcPts val="5"/>
              </a:spcBef>
              <a:buSzPct val="85714"/>
              <a:buFont typeface="Wingdings"/>
              <a:buChar char=""/>
              <a:tabLst>
                <a:tab pos="514350" algn="l"/>
              </a:tabLst>
            </a:pPr>
            <a:r>
              <a:rPr dirty="0" sz="1400" b="1">
                <a:solidFill>
                  <a:srgbClr val="003162"/>
                </a:solidFill>
                <a:latin typeface="Arial"/>
                <a:cs typeface="Arial"/>
              </a:rPr>
              <a:t>Rating</a:t>
            </a:r>
            <a:r>
              <a:rPr dirty="0" sz="1400" spc="-100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3162"/>
                </a:solidFill>
                <a:latin typeface="Arial"/>
                <a:cs typeface="Arial"/>
              </a:rPr>
              <a:t>Agencies</a:t>
            </a:r>
            <a:r>
              <a:rPr dirty="0" sz="1400" spc="-45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003162"/>
                </a:solidFill>
                <a:latin typeface="Arial"/>
                <a:cs typeface="Arial"/>
              </a:rPr>
              <a:t>(Moody’s</a:t>
            </a:r>
            <a:r>
              <a:rPr dirty="0" sz="1400" spc="-40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3162"/>
                </a:solidFill>
                <a:latin typeface="Arial"/>
                <a:cs typeface="Arial"/>
              </a:rPr>
              <a:t>and</a:t>
            </a:r>
            <a:r>
              <a:rPr dirty="0" sz="1400" spc="-60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spc="-20" b="1">
                <a:solidFill>
                  <a:srgbClr val="003162"/>
                </a:solidFill>
                <a:latin typeface="Arial"/>
                <a:cs typeface="Arial"/>
              </a:rPr>
              <a:t>S&amp;P)</a:t>
            </a:r>
            <a:endParaRPr sz="1400">
              <a:latin typeface="Arial"/>
              <a:cs typeface="Arial"/>
            </a:endParaRPr>
          </a:p>
          <a:p>
            <a:pPr marL="908685">
              <a:lnSpc>
                <a:spcPct val="100000"/>
              </a:lnSpc>
              <a:spcBef>
                <a:spcPts val="305"/>
              </a:spcBef>
            </a:pP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rating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agencies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rate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bonds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assessing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creditworthiness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each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security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(SFI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SFI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–</a:t>
            </a:r>
            <a:r>
              <a:rPr dirty="0" sz="1200" spc="-6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Aa1/AA+)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1200">
              <a:latin typeface="Arial"/>
              <a:cs typeface="Arial"/>
            </a:endParaRPr>
          </a:p>
          <a:p>
            <a:pPr marL="514350" indent="-111760">
              <a:lnSpc>
                <a:spcPct val="100000"/>
              </a:lnSpc>
              <a:spcBef>
                <a:spcPts val="5"/>
              </a:spcBef>
              <a:buSzPct val="85714"/>
              <a:buFont typeface="Wingdings"/>
              <a:buChar char=""/>
              <a:tabLst>
                <a:tab pos="514350" algn="l"/>
              </a:tabLst>
            </a:pPr>
            <a:r>
              <a:rPr dirty="0" sz="1400" b="1">
                <a:solidFill>
                  <a:srgbClr val="003162"/>
                </a:solidFill>
                <a:latin typeface="Arial"/>
                <a:cs typeface="Arial"/>
              </a:rPr>
              <a:t>Master</a:t>
            </a:r>
            <a:r>
              <a:rPr dirty="0" sz="1400" spc="-60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3162"/>
                </a:solidFill>
                <a:latin typeface="Arial"/>
                <a:cs typeface="Arial"/>
              </a:rPr>
              <a:t>Servicer</a:t>
            </a:r>
            <a:r>
              <a:rPr dirty="0" sz="1400" spc="-30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3162"/>
                </a:solidFill>
                <a:latin typeface="Arial"/>
                <a:cs typeface="Arial"/>
              </a:rPr>
              <a:t>(Idaho</a:t>
            </a:r>
            <a:r>
              <a:rPr dirty="0" sz="1400" spc="-60" b="1">
                <a:solidFill>
                  <a:srgbClr val="003162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003162"/>
                </a:solidFill>
                <a:latin typeface="Arial"/>
                <a:cs typeface="Arial"/>
              </a:rPr>
              <a:t>Housing)</a:t>
            </a:r>
            <a:endParaRPr sz="1400">
              <a:latin typeface="Arial"/>
              <a:cs typeface="Arial"/>
            </a:endParaRPr>
          </a:p>
          <a:p>
            <a:pPr marL="908685">
              <a:lnSpc>
                <a:spcPct val="100000"/>
              </a:lnSpc>
              <a:spcBef>
                <a:spcPts val="305"/>
              </a:spcBef>
            </a:pPr>
            <a:r>
              <a:rPr dirty="0" sz="1200">
                <a:latin typeface="Arial"/>
                <a:cs typeface="Arial"/>
              </a:rPr>
              <a:t>Loan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pooling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/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securitizing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into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MBSs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servicing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1200">
              <a:latin typeface="Arial"/>
              <a:cs typeface="Arial"/>
            </a:endParaRPr>
          </a:p>
          <a:p>
            <a:pPr marL="396875">
              <a:lnSpc>
                <a:spcPct val="100000"/>
              </a:lnSpc>
              <a:spcBef>
                <a:spcPts val="5"/>
              </a:spcBef>
            </a:pPr>
            <a:r>
              <a:rPr dirty="0" sz="1200">
                <a:latin typeface="Arial"/>
                <a:cs typeface="Arial"/>
              </a:rPr>
              <a:t>Other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possible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parties: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GIC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Provider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&amp;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their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Counsel</a:t>
            </a:r>
            <a:endParaRPr sz="1200">
              <a:latin typeface="Arial"/>
              <a:cs typeface="Arial"/>
            </a:endParaRPr>
          </a:p>
          <a:p>
            <a:pPr marL="396875">
              <a:lnSpc>
                <a:spcPct val="100000"/>
              </a:lnSpc>
            </a:pP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VRDO: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Liquidity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Provider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&amp;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Counsel,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SWAP</a:t>
            </a:r>
            <a:r>
              <a:rPr dirty="0" sz="1200" spc="-6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provider,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Swap</a:t>
            </a:r>
            <a:r>
              <a:rPr dirty="0" sz="1200" spc="-8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Advisor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529714" y="6247123"/>
            <a:ext cx="0" cy="250190"/>
          </a:xfrm>
          <a:custGeom>
            <a:avLst/>
            <a:gdLst/>
            <a:ahLst/>
            <a:cxnLst/>
            <a:rect l="l" t="t" r="r" b="b"/>
            <a:pathLst>
              <a:path w="0" h="250189">
                <a:moveTo>
                  <a:pt x="0" y="24972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749199" y="6247123"/>
            <a:ext cx="0" cy="250190"/>
          </a:xfrm>
          <a:custGeom>
            <a:avLst/>
            <a:gdLst/>
            <a:ahLst/>
            <a:cxnLst/>
            <a:rect l="l" t="t" r="r" b="b"/>
            <a:pathLst>
              <a:path w="0" h="250189">
                <a:moveTo>
                  <a:pt x="0" y="24972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858068" y="6247123"/>
            <a:ext cx="0" cy="250190"/>
          </a:xfrm>
          <a:custGeom>
            <a:avLst/>
            <a:gdLst/>
            <a:ahLst/>
            <a:cxnLst/>
            <a:rect l="l" t="t" r="r" b="b"/>
            <a:pathLst>
              <a:path w="0" h="250189">
                <a:moveTo>
                  <a:pt x="0" y="24972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1529714" y="5718231"/>
            <a:ext cx="5510530" cy="787400"/>
            <a:chOff x="1529714" y="5718231"/>
            <a:chExt cx="5510530" cy="787400"/>
          </a:xfrm>
        </p:grpSpPr>
        <p:sp>
          <p:nvSpPr>
            <p:cNvPr id="6" name="object 6" descr=""/>
            <p:cNvSpPr/>
            <p:nvPr/>
          </p:nvSpPr>
          <p:spPr>
            <a:xfrm>
              <a:off x="5966937" y="6247123"/>
              <a:ext cx="0" cy="250190"/>
            </a:xfrm>
            <a:custGeom>
              <a:avLst/>
              <a:gdLst/>
              <a:ahLst/>
              <a:cxnLst/>
              <a:rect l="l" t="t" r="r" b="b"/>
              <a:pathLst>
                <a:path w="0" h="250189">
                  <a:moveTo>
                    <a:pt x="0" y="24972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529714" y="6247129"/>
              <a:ext cx="5502910" cy="0"/>
            </a:xfrm>
            <a:custGeom>
              <a:avLst/>
              <a:gdLst/>
              <a:ahLst/>
              <a:cxnLst/>
              <a:rect l="l" t="t" r="r" b="b"/>
              <a:pathLst>
                <a:path w="5502909" h="0">
                  <a:moveTo>
                    <a:pt x="0" y="0"/>
                  </a:moveTo>
                  <a:lnTo>
                    <a:pt x="5502440" y="0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2640329" y="6255867"/>
              <a:ext cx="0" cy="250190"/>
            </a:xfrm>
            <a:custGeom>
              <a:avLst/>
              <a:gdLst/>
              <a:ahLst/>
              <a:cxnLst/>
              <a:rect l="l" t="t" r="r" b="b"/>
              <a:pathLst>
                <a:path w="0" h="250190">
                  <a:moveTo>
                    <a:pt x="0" y="249707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032150" y="6248882"/>
              <a:ext cx="1905" cy="250190"/>
            </a:xfrm>
            <a:custGeom>
              <a:avLst/>
              <a:gdLst/>
              <a:ahLst/>
              <a:cxnLst/>
              <a:rect l="l" t="t" r="r" b="b"/>
              <a:pathLst>
                <a:path w="1904" h="250189">
                  <a:moveTo>
                    <a:pt x="0" y="249707"/>
                  </a:moveTo>
                  <a:lnTo>
                    <a:pt x="1739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2721361" y="5781725"/>
              <a:ext cx="8255" cy="455295"/>
            </a:xfrm>
            <a:custGeom>
              <a:avLst/>
              <a:gdLst/>
              <a:ahLst/>
              <a:cxnLst/>
              <a:rect l="l" t="t" r="r" b="b"/>
              <a:pathLst>
                <a:path w="8255" h="455295">
                  <a:moveTo>
                    <a:pt x="0" y="0"/>
                  </a:moveTo>
                  <a:lnTo>
                    <a:pt x="7658" y="455142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2683483" y="5718231"/>
              <a:ext cx="76200" cy="76835"/>
            </a:xfrm>
            <a:custGeom>
              <a:avLst/>
              <a:gdLst/>
              <a:ahLst/>
              <a:cxnLst/>
              <a:rect l="l" t="t" r="r" b="b"/>
              <a:pathLst>
                <a:path w="76200" h="76835">
                  <a:moveTo>
                    <a:pt x="36804" y="0"/>
                  </a:moveTo>
                  <a:lnTo>
                    <a:pt x="0" y="76834"/>
                  </a:lnTo>
                  <a:lnTo>
                    <a:pt x="76187" y="75552"/>
                  </a:lnTo>
                  <a:lnTo>
                    <a:pt x="3680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 descr=""/>
          <p:cNvSpPr txBox="1"/>
          <p:nvPr/>
        </p:nvSpPr>
        <p:spPr>
          <a:xfrm>
            <a:off x="3451859" y="5318094"/>
            <a:ext cx="137223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>
                <a:latin typeface="Arial"/>
                <a:cs typeface="Arial"/>
              </a:rPr>
              <a:t>Sells</a:t>
            </a:r>
            <a:r>
              <a:rPr dirty="0" sz="1000" spc="-10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Bonds</a:t>
            </a:r>
            <a:r>
              <a:rPr dirty="0" sz="1000" spc="-30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to</a:t>
            </a:r>
            <a:r>
              <a:rPr dirty="0" sz="1000" spc="-25">
                <a:latin typeface="Arial"/>
                <a:cs typeface="Arial"/>
              </a:rPr>
              <a:t> </a:t>
            </a:r>
            <a:r>
              <a:rPr dirty="0" sz="1000" spc="-10">
                <a:latin typeface="Arial"/>
                <a:cs typeface="Arial"/>
              </a:rPr>
              <a:t>investors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40307" y="6510820"/>
            <a:ext cx="798195" cy="532765"/>
          </a:xfrm>
          <a:prstGeom prst="rect">
            <a:avLst/>
          </a:prstGeom>
          <a:solidFill>
            <a:srgbClr val="005FA9"/>
          </a:solidFill>
        </p:spPr>
        <p:txBody>
          <a:bodyPr wrap="square" lIns="0" tIns="33655" rIns="0" bIns="0" rtlCol="0" vert="horz">
            <a:spAutoFit/>
          </a:bodyPr>
          <a:lstStyle/>
          <a:p>
            <a:pPr algn="ctr" marL="78105" marR="71120" indent="-1270">
              <a:lnSpc>
                <a:spcPct val="100000"/>
              </a:lnSpc>
              <a:spcBef>
                <a:spcPts val="265"/>
              </a:spcBef>
            </a:pPr>
            <a:r>
              <a:rPr dirty="0" sz="1000" spc="-10">
                <a:solidFill>
                  <a:srgbClr val="FFFFFF"/>
                </a:solidFill>
                <a:latin typeface="Arial"/>
                <a:cs typeface="Arial"/>
              </a:rPr>
              <a:t>Insurance/ Casualty Companies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254415" y="6510820"/>
            <a:ext cx="798195" cy="532765"/>
          </a:xfrm>
          <a:prstGeom prst="rect">
            <a:avLst/>
          </a:prstGeom>
          <a:solidFill>
            <a:srgbClr val="005FA9"/>
          </a:solidFill>
        </p:spPr>
        <p:txBody>
          <a:bodyPr wrap="square" lIns="0" tIns="4000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315"/>
              </a:spcBef>
            </a:pPr>
            <a:endParaRPr sz="1000">
              <a:latin typeface="Times New Roman"/>
              <a:cs typeface="Times New Roman"/>
            </a:endParaRPr>
          </a:p>
          <a:p>
            <a:pPr marL="220979">
              <a:lnSpc>
                <a:spcPct val="100000"/>
              </a:lnSpc>
            </a:pPr>
            <a:r>
              <a:rPr dirty="0" sz="1000" spc="-10">
                <a:solidFill>
                  <a:srgbClr val="FFFFFF"/>
                </a:solidFill>
                <a:latin typeface="Arial"/>
                <a:cs typeface="Arial"/>
              </a:rPr>
              <a:t>Banks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359784" y="6510820"/>
            <a:ext cx="798195" cy="532765"/>
          </a:xfrm>
          <a:prstGeom prst="rect">
            <a:avLst/>
          </a:prstGeom>
          <a:solidFill>
            <a:srgbClr val="005FA9"/>
          </a:solidFill>
        </p:spPr>
        <p:txBody>
          <a:bodyPr wrap="square" lIns="0" tIns="109855" rIns="0" bIns="0" rtlCol="0" vert="horz">
            <a:spAutoFit/>
          </a:bodyPr>
          <a:lstStyle/>
          <a:p>
            <a:pPr marL="222885" marR="215900" indent="28575">
              <a:lnSpc>
                <a:spcPct val="100000"/>
              </a:lnSpc>
              <a:spcBef>
                <a:spcPts val="865"/>
              </a:spcBef>
            </a:pPr>
            <a:r>
              <a:rPr dirty="0" sz="1000" spc="-20">
                <a:solidFill>
                  <a:srgbClr val="FFFFFF"/>
                </a:solidFill>
                <a:latin typeface="Arial"/>
                <a:cs typeface="Arial"/>
              </a:rPr>
              <a:t>Bond </a:t>
            </a:r>
            <a:r>
              <a:rPr dirty="0" sz="1000" spc="-10">
                <a:solidFill>
                  <a:srgbClr val="FFFFFF"/>
                </a:solidFill>
                <a:latin typeface="Arial"/>
                <a:cs typeface="Arial"/>
              </a:rPr>
              <a:t>Funds</a:t>
            </a:r>
            <a:endParaRPr sz="100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466907" y="6510820"/>
            <a:ext cx="800100" cy="532765"/>
          </a:xfrm>
          <a:prstGeom prst="rect">
            <a:avLst/>
          </a:prstGeom>
          <a:solidFill>
            <a:srgbClr val="005FA9"/>
          </a:solidFill>
        </p:spPr>
        <p:txBody>
          <a:bodyPr wrap="square" lIns="0" tIns="109855" rIns="0" bIns="0" rtlCol="0" vert="horz">
            <a:spAutoFit/>
          </a:bodyPr>
          <a:lstStyle/>
          <a:p>
            <a:pPr marL="195580" marR="95885" indent="-93345">
              <a:lnSpc>
                <a:spcPct val="100000"/>
              </a:lnSpc>
              <a:spcBef>
                <a:spcPts val="865"/>
              </a:spcBef>
            </a:pPr>
            <a:r>
              <a:rPr dirty="0" sz="1000" spc="-10">
                <a:solidFill>
                  <a:srgbClr val="FFFFFF"/>
                </a:solidFill>
                <a:latin typeface="Arial"/>
                <a:cs typeface="Arial"/>
              </a:rPr>
              <a:t>Individuals (Retail)</a:t>
            </a:r>
            <a:endParaRPr sz="100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577522" y="6510820"/>
            <a:ext cx="798195" cy="532765"/>
          </a:xfrm>
          <a:prstGeom prst="rect">
            <a:avLst/>
          </a:prstGeom>
          <a:solidFill>
            <a:srgbClr val="005FA9"/>
          </a:solidFill>
        </p:spPr>
        <p:txBody>
          <a:bodyPr wrap="square" lIns="0" tIns="4000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315"/>
              </a:spcBef>
            </a:pPr>
            <a:endParaRPr sz="1000">
              <a:latin typeface="Times New Roman"/>
              <a:cs typeface="Times New Roman"/>
            </a:endParaRPr>
          </a:p>
          <a:p>
            <a:pPr marL="233045">
              <a:lnSpc>
                <a:spcPct val="100000"/>
              </a:lnSpc>
            </a:pPr>
            <a:r>
              <a:rPr dirty="0" sz="1000" spc="-20">
                <a:solidFill>
                  <a:srgbClr val="FFFFFF"/>
                </a:solidFill>
                <a:latin typeface="Arial"/>
                <a:cs typeface="Arial"/>
              </a:rPr>
              <a:t>GSEs</a:t>
            </a:r>
            <a:endParaRPr sz="100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644487" y="6510820"/>
            <a:ext cx="798195" cy="532765"/>
          </a:xfrm>
          <a:prstGeom prst="rect">
            <a:avLst/>
          </a:prstGeom>
          <a:solidFill>
            <a:srgbClr val="005FA9"/>
          </a:solidFill>
        </p:spPr>
        <p:txBody>
          <a:bodyPr wrap="square" lIns="0" tIns="4000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315"/>
              </a:spcBef>
            </a:pPr>
            <a:endParaRPr sz="1000">
              <a:latin typeface="Times New Roman"/>
              <a:cs typeface="Times New Roman"/>
            </a:endParaRPr>
          </a:p>
          <a:p>
            <a:pPr marL="207645">
              <a:lnSpc>
                <a:spcPct val="100000"/>
              </a:lnSpc>
            </a:pPr>
            <a:r>
              <a:rPr dirty="0" sz="1000" spc="-10">
                <a:solidFill>
                  <a:srgbClr val="FFFFFF"/>
                </a:solidFill>
                <a:latin typeface="Arial"/>
                <a:cs typeface="Arial"/>
              </a:rPr>
              <a:t>Others</a:t>
            </a:r>
            <a:endParaRPr sz="100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044865" y="5150484"/>
            <a:ext cx="1273175" cy="532765"/>
          </a:xfrm>
          <a:prstGeom prst="rect">
            <a:avLst/>
          </a:prstGeom>
          <a:solidFill>
            <a:srgbClr val="000000"/>
          </a:solidFill>
        </p:spPr>
        <p:txBody>
          <a:bodyPr wrap="square" lIns="0" tIns="4000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315"/>
              </a:spcBef>
            </a:pPr>
            <a:endParaRPr sz="1000">
              <a:latin typeface="Times New Roman"/>
              <a:cs typeface="Times New Roman"/>
            </a:endParaRPr>
          </a:p>
          <a:p>
            <a:pPr marL="157480">
              <a:lnSpc>
                <a:spcPct val="100000"/>
              </a:lnSpc>
            </a:pPr>
            <a:r>
              <a:rPr dirty="0" sz="1000" spc="-10">
                <a:solidFill>
                  <a:srgbClr val="FFFFFF"/>
                </a:solidFill>
                <a:latin typeface="Arial"/>
                <a:cs typeface="Arial"/>
              </a:rPr>
              <a:t>UNDERWRITER</a:t>
            </a:r>
            <a:endParaRPr sz="100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298064" y="4015422"/>
            <a:ext cx="798195" cy="532765"/>
          </a:xfrm>
          <a:prstGeom prst="rect">
            <a:avLst/>
          </a:prstGeom>
          <a:solidFill>
            <a:srgbClr val="003162"/>
          </a:solidFill>
        </p:spPr>
        <p:txBody>
          <a:bodyPr wrap="square" lIns="0" tIns="4000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315"/>
              </a:spcBef>
            </a:pPr>
            <a:endParaRPr sz="1000">
              <a:latin typeface="Times New Roman"/>
              <a:cs typeface="Times New Roman"/>
            </a:endParaRPr>
          </a:p>
          <a:p>
            <a:pPr marL="182880">
              <a:lnSpc>
                <a:spcPct val="100000"/>
              </a:lnSpc>
              <a:spcBef>
                <a:spcPts val="5"/>
              </a:spcBef>
            </a:pPr>
            <a:r>
              <a:rPr dirty="0" sz="1000" spc="-10">
                <a:solidFill>
                  <a:srgbClr val="FFFFFF"/>
                </a:solidFill>
                <a:latin typeface="Arial"/>
                <a:cs typeface="Arial"/>
              </a:rPr>
              <a:t>Trustee</a:t>
            </a:r>
            <a:endParaRPr sz="100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423263" y="3274865"/>
            <a:ext cx="37084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10">
                <a:latin typeface="Arial"/>
                <a:cs typeface="Arial"/>
              </a:rPr>
              <a:t>Issuer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22" name="object 22" descr=""/>
          <p:cNvGrpSpPr/>
          <p:nvPr/>
        </p:nvGrpSpPr>
        <p:grpSpPr>
          <a:xfrm>
            <a:off x="2661147" y="4584701"/>
            <a:ext cx="76200" cy="528320"/>
            <a:chOff x="2661147" y="4584701"/>
            <a:chExt cx="76200" cy="528320"/>
          </a:xfrm>
        </p:grpSpPr>
        <p:sp>
          <p:nvSpPr>
            <p:cNvPr id="23" name="object 23" descr=""/>
            <p:cNvSpPr/>
            <p:nvPr/>
          </p:nvSpPr>
          <p:spPr>
            <a:xfrm>
              <a:off x="2699025" y="4648194"/>
              <a:ext cx="8255" cy="455295"/>
            </a:xfrm>
            <a:custGeom>
              <a:avLst/>
              <a:gdLst/>
              <a:ahLst/>
              <a:cxnLst/>
              <a:rect l="l" t="t" r="r" b="b"/>
              <a:pathLst>
                <a:path w="8255" h="455295">
                  <a:moveTo>
                    <a:pt x="0" y="0"/>
                  </a:moveTo>
                  <a:lnTo>
                    <a:pt x="7658" y="455142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2661147" y="4584701"/>
              <a:ext cx="76200" cy="76835"/>
            </a:xfrm>
            <a:custGeom>
              <a:avLst/>
              <a:gdLst/>
              <a:ahLst/>
              <a:cxnLst/>
              <a:rect l="l" t="t" r="r" b="b"/>
              <a:pathLst>
                <a:path w="76200" h="76835">
                  <a:moveTo>
                    <a:pt x="36804" y="0"/>
                  </a:moveTo>
                  <a:lnTo>
                    <a:pt x="0" y="76835"/>
                  </a:lnTo>
                  <a:lnTo>
                    <a:pt x="76187" y="75552"/>
                  </a:lnTo>
                  <a:lnTo>
                    <a:pt x="3680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5" name="object 25" descr=""/>
          <p:cNvGrpSpPr/>
          <p:nvPr/>
        </p:nvGrpSpPr>
        <p:grpSpPr>
          <a:xfrm>
            <a:off x="2638705" y="3489797"/>
            <a:ext cx="76200" cy="528320"/>
            <a:chOff x="2638705" y="3489797"/>
            <a:chExt cx="76200" cy="528320"/>
          </a:xfrm>
        </p:grpSpPr>
        <p:sp>
          <p:nvSpPr>
            <p:cNvPr id="26" name="object 26" descr=""/>
            <p:cNvSpPr/>
            <p:nvPr/>
          </p:nvSpPr>
          <p:spPr>
            <a:xfrm>
              <a:off x="2676537" y="3553291"/>
              <a:ext cx="9525" cy="455295"/>
            </a:xfrm>
            <a:custGeom>
              <a:avLst/>
              <a:gdLst/>
              <a:ahLst/>
              <a:cxnLst/>
              <a:rect l="l" t="t" r="r" b="b"/>
              <a:pathLst>
                <a:path w="9525" h="455295">
                  <a:moveTo>
                    <a:pt x="0" y="0"/>
                  </a:moveTo>
                  <a:lnTo>
                    <a:pt x="9194" y="45515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2638705" y="3489797"/>
              <a:ext cx="76200" cy="77470"/>
            </a:xfrm>
            <a:custGeom>
              <a:avLst/>
              <a:gdLst/>
              <a:ahLst/>
              <a:cxnLst/>
              <a:rect l="l" t="t" r="r" b="b"/>
              <a:pathLst>
                <a:path w="76200" h="77470">
                  <a:moveTo>
                    <a:pt x="36550" y="0"/>
                  </a:moveTo>
                  <a:lnTo>
                    <a:pt x="0" y="76962"/>
                  </a:lnTo>
                  <a:lnTo>
                    <a:pt x="76187" y="75425"/>
                  </a:lnTo>
                  <a:lnTo>
                    <a:pt x="3655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8" name="object 28" descr=""/>
          <p:cNvSpPr txBox="1"/>
          <p:nvPr/>
        </p:nvSpPr>
        <p:spPr>
          <a:xfrm>
            <a:off x="3205638" y="4169066"/>
            <a:ext cx="106362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>
                <a:latin typeface="Arial"/>
                <a:cs typeface="Arial"/>
              </a:rPr>
              <a:t>Holds</a:t>
            </a:r>
            <a:r>
              <a:rPr dirty="0" sz="1000" spc="-25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Bond</a:t>
            </a:r>
            <a:r>
              <a:rPr dirty="0" sz="1000" spc="-25">
                <a:latin typeface="Arial"/>
                <a:cs typeface="Arial"/>
              </a:rPr>
              <a:t> </a:t>
            </a:r>
            <a:r>
              <a:rPr dirty="0" sz="1000" spc="-10">
                <a:latin typeface="Arial"/>
                <a:cs typeface="Arial"/>
              </a:rPr>
              <a:t>Funds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29" name="object 29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09738" y="1504315"/>
            <a:ext cx="435007" cy="370559"/>
          </a:xfrm>
          <a:prstGeom prst="rect">
            <a:avLst/>
          </a:prstGeom>
        </p:spPr>
      </p:pic>
      <p:sp>
        <p:nvSpPr>
          <p:cNvPr id="30" name="object 30" descr=""/>
          <p:cNvSpPr txBox="1"/>
          <p:nvPr/>
        </p:nvSpPr>
        <p:spPr>
          <a:xfrm>
            <a:off x="6551552" y="2857290"/>
            <a:ext cx="62230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10">
                <a:latin typeface="Arial"/>
                <a:cs typeface="Arial"/>
              </a:rPr>
              <a:t>Mortgages</a:t>
            </a:r>
            <a:endParaRPr sz="1000">
              <a:latin typeface="Arial"/>
              <a:cs typeface="Arial"/>
            </a:endParaRPr>
          </a:p>
        </p:txBody>
      </p:sp>
      <p:sp>
        <p:nvSpPr>
          <p:cNvPr id="31" name="object 31" descr=""/>
          <p:cNvSpPr/>
          <p:nvPr/>
        </p:nvSpPr>
        <p:spPr>
          <a:xfrm>
            <a:off x="5713729" y="1726088"/>
            <a:ext cx="0" cy="1924685"/>
          </a:xfrm>
          <a:custGeom>
            <a:avLst/>
            <a:gdLst/>
            <a:ahLst/>
            <a:cxnLst/>
            <a:rect l="l" t="t" r="r" b="b"/>
            <a:pathLst>
              <a:path w="0" h="1924685">
                <a:moveTo>
                  <a:pt x="0" y="0"/>
                </a:moveTo>
                <a:lnTo>
                  <a:pt x="0" y="1924367"/>
                </a:lnTo>
              </a:path>
            </a:pathLst>
          </a:custGeom>
          <a:ln w="1079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32" name="object 32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03565" y="2143195"/>
            <a:ext cx="447542" cy="381221"/>
          </a:xfrm>
          <a:prstGeom prst="rect">
            <a:avLst/>
          </a:prstGeom>
        </p:spPr>
      </p:pic>
      <p:pic>
        <p:nvPicPr>
          <p:cNvPr id="33" name="object 33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919504" y="2782074"/>
            <a:ext cx="478231" cy="407372"/>
          </a:xfrm>
          <a:prstGeom prst="rect">
            <a:avLst/>
          </a:prstGeom>
        </p:spPr>
      </p:pic>
      <p:pic>
        <p:nvPicPr>
          <p:cNvPr id="34" name="object 34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919497" y="3429279"/>
            <a:ext cx="468750" cy="399288"/>
          </a:xfrm>
          <a:prstGeom prst="rect">
            <a:avLst/>
          </a:prstGeom>
        </p:spPr>
      </p:pic>
      <p:sp>
        <p:nvSpPr>
          <p:cNvPr id="35" name="object 35" descr=""/>
          <p:cNvSpPr txBox="1"/>
          <p:nvPr/>
        </p:nvSpPr>
        <p:spPr>
          <a:xfrm>
            <a:off x="6551494" y="3499950"/>
            <a:ext cx="1995170" cy="53213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10">
                <a:latin typeface="Arial"/>
                <a:cs typeface="Arial"/>
              </a:rPr>
              <a:t>Mortgages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40"/>
              </a:spcBef>
            </a:pPr>
            <a:endParaRPr sz="1000">
              <a:latin typeface="Arial"/>
              <a:cs typeface="Arial"/>
            </a:endParaRPr>
          </a:p>
          <a:p>
            <a:pPr marL="126619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Homebuyers</a:t>
            </a:r>
            <a:endParaRPr sz="1000">
              <a:latin typeface="Arial"/>
              <a:cs typeface="Arial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7805214" y="2574392"/>
            <a:ext cx="74104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10">
                <a:latin typeface="Arial"/>
                <a:cs typeface="Arial"/>
              </a:rPr>
              <a:t>Homebuyers</a:t>
            </a:r>
            <a:endParaRPr sz="1000">
              <a:latin typeface="Arial"/>
              <a:cs typeface="Arial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7805214" y="3213556"/>
            <a:ext cx="74104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10">
                <a:latin typeface="Arial"/>
                <a:cs typeface="Arial"/>
              </a:rPr>
              <a:t>Homebuyers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38" name="object 38" descr=""/>
          <p:cNvGrpSpPr/>
          <p:nvPr/>
        </p:nvGrpSpPr>
        <p:grpSpPr>
          <a:xfrm>
            <a:off x="4176560" y="2457767"/>
            <a:ext cx="1534160" cy="532765"/>
            <a:chOff x="4176560" y="2457767"/>
            <a:chExt cx="1534160" cy="532765"/>
          </a:xfrm>
        </p:grpSpPr>
        <p:sp>
          <p:nvSpPr>
            <p:cNvPr id="39" name="object 39" descr=""/>
            <p:cNvSpPr/>
            <p:nvPr/>
          </p:nvSpPr>
          <p:spPr>
            <a:xfrm>
              <a:off x="5008245" y="2733674"/>
              <a:ext cx="638810" cy="0"/>
            </a:xfrm>
            <a:custGeom>
              <a:avLst/>
              <a:gdLst/>
              <a:ahLst/>
              <a:cxnLst/>
              <a:rect l="l" t="t" r="r" b="b"/>
              <a:pathLst>
                <a:path w="638810" h="0">
                  <a:moveTo>
                    <a:pt x="638492" y="0"/>
                  </a:moveTo>
                  <a:lnTo>
                    <a:pt x="0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5634036" y="2695578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0" y="0"/>
                  </a:moveTo>
                  <a:lnTo>
                    <a:pt x="0" y="76200"/>
                  </a:lnTo>
                  <a:lnTo>
                    <a:pt x="76200" y="38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4176560" y="2457767"/>
              <a:ext cx="800100" cy="532765"/>
            </a:xfrm>
            <a:custGeom>
              <a:avLst/>
              <a:gdLst/>
              <a:ahLst/>
              <a:cxnLst/>
              <a:rect l="l" t="t" r="r" b="b"/>
              <a:pathLst>
                <a:path w="800100" h="532764">
                  <a:moveTo>
                    <a:pt x="799782" y="0"/>
                  </a:moveTo>
                  <a:lnTo>
                    <a:pt x="0" y="0"/>
                  </a:lnTo>
                  <a:lnTo>
                    <a:pt x="0" y="532612"/>
                  </a:lnTo>
                  <a:lnTo>
                    <a:pt x="799782" y="532612"/>
                  </a:lnTo>
                  <a:lnTo>
                    <a:pt x="799782" y="0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2" name="object 42" descr=""/>
          <p:cNvSpPr txBox="1"/>
          <p:nvPr/>
        </p:nvSpPr>
        <p:spPr>
          <a:xfrm>
            <a:off x="4335058" y="2632123"/>
            <a:ext cx="48196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10">
                <a:solidFill>
                  <a:srgbClr val="FFFFFF"/>
                </a:solidFill>
                <a:latin typeface="Arial"/>
                <a:cs typeface="Arial"/>
              </a:rPr>
              <a:t>Lenders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43" name="object 43" descr=""/>
          <p:cNvGrpSpPr/>
          <p:nvPr/>
        </p:nvGrpSpPr>
        <p:grpSpPr>
          <a:xfrm>
            <a:off x="3485691" y="1707931"/>
            <a:ext cx="4222750" cy="2004695"/>
            <a:chOff x="3485691" y="1707931"/>
            <a:chExt cx="4222750" cy="2004695"/>
          </a:xfrm>
        </p:grpSpPr>
        <p:sp>
          <p:nvSpPr>
            <p:cNvPr id="44" name="object 44" descr=""/>
            <p:cNvSpPr/>
            <p:nvPr/>
          </p:nvSpPr>
          <p:spPr>
            <a:xfrm>
              <a:off x="5712890" y="1725884"/>
              <a:ext cx="1930400" cy="20320"/>
            </a:xfrm>
            <a:custGeom>
              <a:avLst/>
              <a:gdLst/>
              <a:ahLst/>
              <a:cxnLst/>
              <a:rect l="l" t="t" r="r" b="b"/>
              <a:pathLst>
                <a:path w="1930400" h="20319">
                  <a:moveTo>
                    <a:pt x="0" y="0"/>
                  </a:moveTo>
                  <a:lnTo>
                    <a:pt x="1930171" y="20281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7629966" y="1707931"/>
              <a:ext cx="76835" cy="76200"/>
            </a:xfrm>
            <a:custGeom>
              <a:avLst/>
              <a:gdLst/>
              <a:ahLst/>
              <a:cxnLst/>
              <a:rect l="l" t="t" r="r" b="b"/>
              <a:pathLst>
                <a:path w="76834" h="76200">
                  <a:moveTo>
                    <a:pt x="800" y="0"/>
                  </a:moveTo>
                  <a:lnTo>
                    <a:pt x="0" y="76200"/>
                  </a:lnTo>
                  <a:lnTo>
                    <a:pt x="76593" y="38900"/>
                  </a:lnTo>
                  <a:lnTo>
                    <a:pt x="8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5716587" y="2997473"/>
              <a:ext cx="1919605" cy="22860"/>
            </a:xfrm>
            <a:custGeom>
              <a:avLst/>
              <a:gdLst/>
              <a:ahLst/>
              <a:cxnLst/>
              <a:rect l="l" t="t" r="r" b="b"/>
              <a:pathLst>
                <a:path w="1919604" h="22860">
                  <a:moveTo>
                    <a:pt x="0" y="0"/>
                  </a:moveTo>
                  <a:lnTo>
                    <a:pt x="1919312" y="22682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7622757" y="2981910"/>
              <a:ext cx="76835" cy="76200"/>
            </a:xfrm>
            <a:custGeom>
              <a:avLst/>
              <a:gdLst/>
              <a:ahLst/>
              <a:cxnLst/>
              <a:rect l="l" t="t" r="r" b="b"/>
              <a:pathLst>
                <a:path w="76834" h="76200">
                  <a:moveTo>
                    <a:pt x="901" y="0"/>
                  </a:moveTo>
                  <a:lnTo>
                    <a:pt x="0" y="76200"/>
                  </a:lnTo>
                  <a:lnTo>
                    <a:pt x="76644" y="39001"/>
                  </a:lnTo>
                  <a:lnTo>
                    <a:pt x="90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5710914" y="3641836"/>
              <a:ext cx="1933575" cy="33020"/>
            </a:xfrm>
            <a:custGeom>
              <a:avLst/>
              <a:gdLst/>
              <a:ahLst/>
              <a:cxnLst/>
              <a:rect l="l" t="t" r="r" b="b"/>
              <a:pathLst>
                <a:path w="1933575" h="33020">
                  <a:moveTo>
                    <a:pt x="0" y="0"/>
                  </a:moveTo>
                  <a:lnTo>
                    <a:pt x="1933422" y="32499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7631000" y="3636021"/>
              <a:ext cx="76835" cy="76200"/>
            </a:xfrm>
            <a:custGeom>
              <a:avLst/>
              <a:gdLst/>
              <a:ahLst/>
              <a:cxnLst/>
              <a:rect l="l" t="t" r="r" b="b"/>
              <a:pathLst>
                <a:path w="76834" h="76200">
                  <a:moveTo>
                    <a:pt x="1282" y="0"/>
                  </a:moveTo>
                  <a:lnTo>
                    <a:pt x="0" y="76187"/>
                  </a:lnTo>
                  <a:lnTo>
                    <a:pt x="76834" y="39382"/>
                  </a:lnTo>
                  <a:lnTo>
                    <a:pt x="128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5713635" y="2359202"/>
              <a:ext cx="1919605" cy="22860"/>
            </a:xfrm>
            <a:custGeom>
              <a:avLst/>
              <a:gdLst/>
              <a:ahLst/>
              <a:cxnLst/>
              <a:rect l="l" t="t" r="r" b="b"/>
              <a:pathLst>
                <a:path w="1919604" h="22860">
                  <a:moveTo>
                    <a:pt x="0" y="0"/>
                  </a:moveTo>
                  <a:lnTo>
                    <a:pt x="1919312" y="22682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7619805" y="2343638"/>
              <a:ext cx="76835" cy="76200"/>
            </a:xfrm>
            <a:custGeom>
              <a:avLst/>
              <a:gdLst/>
              <a:ahLst/>
              <a:cxnLst/>
              <a:rect l="l" t="t" r="r" b="b"/>
              <a:pathLst>
                <a:path w="76834" h="76200">
                  <a:moveTo>
                    <a:pt x="901" y="0"/>
                  </a:moveTo>
                  <a:lnTo>
                    <a:pt x="0" y="76200"/>
                  </a:lnTo>
                  <a:lnTo>
                    <a:pt x="76644" y="39001"/>
                  </a:lnTo>
                  <a:lnTo>
                    <a:pt x="90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3495216" y="2712713"/>
              <a:ext cx="607060" cy="1905"/>
            </a:xfrm>
            <a:custGeom>
              <a:avLst/>
              <a:gdLst/>
              <a:ahLst/>
              <a:cxnLst/>
              <a:rect l="l" t="t" r="r" b="b"/>
              <a:pathLst>
                <a:path w="607060" h="1905">
                  <a:moveTo>
                    <a:pt x="607060" y="1587"/>
                  </a:moveTo>
                  <a:lnTo>
                    <a:pt x="0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 descr=""/>
            <p:cNvSpPr/>
            <p:nvPr/>
          </p:nvSpPr>
          <p:spPr>
            <a:xfrm>
              <a:off x="4089482" y="2676172"/>
              <a:ext cx="76835" cy="76200"/>
            </a:xfrm>
            <a:custGeom>
              <a:avLst/>
              <a:gdLst/>
              <a:ahLst/>
              <a:cxnLst/>
              <a:rect l="l" t="t" r="r" b="b"/>
              <a:pathLst>
                <a:path w="76835" h="76200">
                  <a:moveTo>
                    <a:pt x="190" y="0"/>
                  </a:moveTo>
                  <a:lnTo>
                    <a:pt x="0" y="76200"/>
                  </a:lnTo>
                  <a:lnTo>
                    <a:pt x="76288" y="38290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4" name="object 54" descr=""/>
          <p:cNvSpPr txBox="1"/>
          <p:nvPr/>
        </p:nvSpPr>
        <p:spPr>
          <a:xfrm>
            <a:off x="370608" y="524844"/>
            <a:ext cx="8914130" cy="18675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2860">
              <a:lnSpc>
                <a:spcPct val="100000"/>
              </a:lnSpc>
              <a:spcBef>
                <a:spcPts val="95"/>
              </a:spcBef>
            </a:pP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Mortgage</a:t>
            </a:r>
            <a:r>
              <a:rPr dirty="0" sz="1600" spc="-1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Revenue</a:t>
            </a:r>
            <a:r>
              <a:rPr dirty="0" sz="1600" spc="-4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Bonds</a:t>
            </a:r>
            <a:r>
              <a:rPr dirty="0" sz="1600" spc="-3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–</a:t>
            </a:r>
            <a:r>
              <a:rPr dirty="0" sz="1600" spc="-2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Issuance</a:t>
            </a:r>
            <a:r>
              <a:rPr dirty="0" sz="1600" spc="-3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(Primary</a:t>
            </a:r>
            <a:r>
              <a:rPr dirty="0" sz="1600" spc="-2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Market) –</a:t>
            </a:r>
            <a:r>
              <a:rPr dirty="0" sz="1600" spc="-3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Bond</a:t>
            </a:r>
            <a:r>
              <a:rPr dirty="0" sz="1600" spc="-4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Proceeds</a:t>
            </a:r>
            <a:r>
              <a:rPr dirty="0" sz="1600" spc="-2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used</a:t>
            </a:r>
            <a:r>
              <a:rPr dirty="0" sz="1600" spc="-4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to</a:t>
            </a:r>
            <a:r>
              <a:rPr dirty="0" sz="1600" spc="-2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make</a:t>
            </a:r>
            <a:r>
              <a:rPr dirty="0" sz="1600" spc="-2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2750"/>
                </a:solidFill>
                <a:latin typeface="Arial"/>
                <a:cs typeface="Arial"/>
              </a:rPr>
              <a:t>mortgages</a:t>
            </a:r>
            <a:endParaRPr sz="1600">
              <a:latin typeface="Arial"/>
              <a:cs typeface="Arial"/>
            </a:endParaRPr>
          </a:p>
          <a:p>
            <a:pPr marL="12700" marR="3641725">
              <a:lnSpc>
                <a:spcPct val="112200"/>
              </a:lnSpc>
              <a:spcBef>
                <a:spcPts val="950"/>
              </a:spcBef>
            </a:pP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Underwriter</a:t>
            </a:r>
            <a:r>
              <a:rPr dirty="0" sz="1400" spc="-6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sells</a:t>
            </a:r>
            <a:r>
              <a:rPr dirty="0" sz="1400" spc="-4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bonds</a:t>
            </a:r>
            <a:r>
              <a:rPr dirty="0" sz="1400" spc="-4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to</a:t>
            </a:r>
            <a:r>
              <a:rPr dirty="0" sz="1400" spc="-3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investors</a:t>
            </a:r>
            <a:r>
              <a:rPr dirty="0" sz="1400" spc="-6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to</a:t>
            </a:r>
            <a:r>
              <a:rPr dirty="0" sz="1400" spc="-3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make</a:t>
            </a:r>
            <a:r>
              <a:rPr dirty="0" sz="1400" spc="-4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MBOH</a:t>
            </a:r>
            <a:r>
              <a:rPr dirty="0" sz="1400" spc="-3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spc="-10" b="1" i="1">
                <a:solidFill>
                  <a:srgbClr val="005FA9"/>
                </a:solidFill>
                <a:latin typeface="Arial"/>
                <a:cs typeface="Arial"/>
              </a:rPr>
              <a:t>loans</a:t>
            </a:r>
            <a:r>
              <a:rPr dirty="0" sz="1400" spc="-1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MBOH</a:t>
            </a:r>
            <a:r>
              <a:rPr dirty="0" sz="1400" spc="-2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is</a:t>
            </a:r>
            <a:r>
              <a:rPr dirty="0" sz="1400" spc="-4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in</a:t>
            </a:r>
            <a:r>
              <a:rPr dirty="0" sz="1400" spc="-4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essence</a:t>
            </a:r>
            <a:r>
              <a:rPr dirty="0" sz="1400" spc="-4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“borrowing”</a:t>
            </a:r>
            <a:r>
              <a:rPr dirty="0" sz="1400" spc="-6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money</a:t>
            </a:r>
            <a:r>
              <a:rPr dirty="0" sz="1400" spc="-3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to</a:t>
            </a:r>
            <a:r>
              <a:rPr dirty="0" sz="1400" spc="-4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finance</a:t>
            </a:r>
            <a:r>
              <a:rPr dirty="0" sz="1400" spc="-4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spc="-10" b="1" i="1">
                <a:solidFill>
                  <a:srgbClr val="005FA9"/>
                </a:solidFill>
                <a:latin typeface="Arial"/>
                <a:cs typeface="Arial"/>
              </a:rPr>
              <a:t>mortgages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00">
              <a:latin typeface="Arial"/>
              <a:cs typeface="Arial"/>
            </a:endParaRPr>
          </a:p>
          <a:p>
            <a:pPr marL="6193155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Mortgages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endParaRPr sz="1000">
              <a:latin typeface="Arial"/>
              <a:cs typeface="Arial"/>
            </a:endParaRPr>
          </a:p>
          <a:p>
            <a:pPr algn="r" marR="743585">
              <a:lnSpc>
                <a:spcPct val="100000"/>
              </a:lnSpc>
              <a:spcBef>
                <a:spcPts val="5"/>
              </a:spcBef>
            </a:pPr>
            <a:r>
              <a:rPr dirty="0" sz="1000" spc="-10">
                <a:latin typeface="Arial"/>
                <a:cs typeface="Arial"/>
              </a:rPr>
              <a:t>Homebuyers</a:t>
            </a:r>
            <a:endParaRPr sz="1000">
              <a:latin typeface="Arial"/>
              <a:cs typeface="Arial"/>
            </a:endParaRPr>
          </a:p>
          <a:p>
            <a:pPr marL="6191885">
              <a:lnSpc>
                <a:spcPct val="100000"/>
              </a:lnSpc>
              <a:spcBef>
                <a:spcPts val="1010"/>
              </a:spcBef>
            </a:pPr>
            <a:r>
              <a:rPr dirty="0" sz="1000" spc="-10">
                <a:latin typeface="Arial"/>
                <a:cs typeface="Arial"/>
              </a:rPr>
              <a:t>Mortgages</a:t>
            </a:r>
            <a:endParaRPr sz="1000">
              <a:latin typeface="Arial"/>
              <a:cs typeface="Arial"/>
            </a:endParaRPr>
          </a:p>
        </p:txBody>
      </p:sp>
      <p:sp>
        <p:nvSpPr>
          <p:cNvPr id="56" name="object 5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r>
              <a:rPr dirty="0" spc="-50"/>
              <a:t>3</a:t>
            </a:r>
          </a:p>
        </p:txBody>
      </p:sp>
      <p:sp>
        <p:nvSpPr>
          <p:cNvPr id="55" name="object 55" descr=""/>
          <p:cNvSpPr txBox="1"/>
          <p:nvPr/>
        </p:nvSpPr>
        <p:spPr>
          <a:xfrm>
            <a:off x="1938337" y="2470645"/>
            <a:ext cx="1524635" cy="462280"/>
          </a:xfrm>
          <a:prstGeom prst="rect">
            <a:avLst/>
          </a:prstGeom>
          <a:ln w="9525">
            <a:solidFill>
              <a:srgbClr val="00AF50"/>
            </a:solidFill>
          </a:ln>
        </p:spPr>
        <p:txBody>
          <a:bodyPr wrap="square" lIns="0" tIns="22860" rIns="0" bIns="0" rtlCol="0" vert="horz">
            <a:spAutoFit/>
          </a:bodyPr>
          <a:lstStyle/>
          <a:p>
            <a:pPr marL="337820">
              <a:lnSpc>
                <a:spcPct val="100000"/>
              </a:lnSpc>
              <a:spcBef>
                <a:spcPts val="180"/>
              </a:spcBef>
            </a:pPr>
            <a:r>
              <a:rPr dirty="0" sz="2400" spc="85" b="1">
                <a:solidFill>
                  <a:srgbClr val="00AF50"/>
                </a:solidFill>
                <a:latin typeface="Calibri"/>
                <a:cs typeface="Calibri"/>
              </a:rPr>
              <a:t>MBOH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1112367" y="6299678"/>
          <a:ext cx="6378575" cy="7956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9255"/>
                <a:gridCol w="408305"/>
                <a:gridCol w="315595"/>
                <a:gridCol w="385444"/>
                <a:gridCol w="411480"/>
                <a:gridCol w="306705"/>
                <a:gridCol w="388619"/>
                <a:gridCol w="407669"/>
                <a:gridCol w="307975"/>
                <a:gridCol w="389889"/>
                <a:gridCol w="407670"/>
                <a:gridCol w="309879"/>
                <a:gridCol w="388620"/>
                <a:gridCol w="407670"/>
                <a:gridCol w="267970"/>
                <a:gridCol w="387350"/>
                <a:gridCol w="408304"/>
              </a:tblGrid>
              <a:tr h="2635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532130">
                <a:tc gridSpan="2">
                  <a:txBody>
                    <a:bodyPr/>
                    <a:lstStyle/>
                    <a:p>
                      <a:pPr algn="ctr" marL="78105" marR="71120" indent="-127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-1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Insurance/ Casualty Companies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3655">
                    <a:solidFill>
                      <a:srgbClr val="005FA9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20979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00" spc="-1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Banks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0005">
                    <a:solidFill>
                      <a:srgbClr val="005FA9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22885" marR="215900" indent="28575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dirty="0" sz="10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Bond </a:t>
                      </a:r>
                      <a:r>
                        <a:rPr dirty="0" sz="1000" spc="-1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Funds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09855">
                    <a:solidFill>
                      <a:srgbClr val="005FA9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95580" marR="95885" indent="-93345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dirty="0" sz="1000" spc="-1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Individuals (Retail)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09855">
                    <a:solidFill>
                      <a:srgbClr val="005FA9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330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GSEs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0005">
                    <a:solidFill>
                      <a:srgbClr val="005FA9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076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00" spc="-1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Others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0005">
                    <a:solidFill>
                      <a:srgbClr val="005FA9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3" name="object 3" descr=""/>
          <p:cNvSpPr txBox="1"/>
          <p:nvPr/>
        </p:nvSpPr>
        <p:spPr>
          <a:xfrm>
            <a:off x="2800508" y="5747992"/>
            <a:ext cx="364553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>
                <a:latin typeface="Arial"/>
                <a:cs typeface="Arial"/>
              </a:rPr>
              <a:t>Bond</a:t>
            </a:r>
            <a:r>
              <a:rPr dirty="0" sz="1000" spc="-30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Debt</a:t>
            </a:r>
            <a:r>
              <a:rPr dirty="0" sz="1000" spc="-30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Service</a:t>
            </a:r>
            <a:r>
              <a:rPr dirty="0" sz="1000" spc="-25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Payments</a:t>
            </a:r>
            <a:r>
              <a:rPr dirty="0" sz="1000" spc="-25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paid</a:t>
            </a:r>
            <a:r>
              <a:rPr dirty="0" sz="1000" spc="-30">
                <a:latin typeface="Arial"/>
                <a:cs typeface="Arial"/>
              </a:rPr>
              <a:t> </a:t>
            </a:r>
            <a:r>
              <a:rPr dirty="0" sz="1000" spc="-10">
                <a:latin typeface="Arial"/>
                <a:cs typeface="Arial"/>
              </a:rPr>
              <a:t>semi-</a:t>
            </a:r>
            <a:r>
              <a:rPr dirty="0" sz="1000">
                <a:latin typeface="Arial"/>
                <a:cs typeface="Arial"/>
              </a:rPr>
              <a:t>annually</a:t>
            </a:r>
            <a:r>
              <a:rPr dirty="0" sz="1000" spc="-25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to</a:t>
            </a:r>
            <a:r>
              <a:rPr dirty="0" sz="1000" spc="-40">
                <a:latin typeface="Arial"/>
                <a:cs typeface="Arial"/>
              </a:rPr>
              <a:t> </a:t>
            </a:r>
            <a:r>
              <a:rPr dirty="0" sz="1000" spc="-10">
                <a:latin typeface="Arial"/>
                <a:cs typeface="Arial"/>
              </a:rPr>
              <a:t>Bondholders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2617950" y="5433705"/>
            <a:ext cx="76200" cy="864869"/>
            <a:chOff x="2617950" y="5433705"/>
            <a:chExt cx="76200" cy="864869"/>
          </a:xfrm>
        </p:grpSpPr>
        <p:sp>
          <p:nvSpPr>
            <p:cNvPr id="5" name="object 5" descr=""/>
            <p:cNvSpPr/>
            <p:nvPr/>
          </p:nvSpPr>
          <p:spPr>
            <a:xfrm>
              <a:off x="2656047" y="5433705"/>
              <a:ext cx="0" cy="801370"/>
            </a:xfrm>
            <a:custGeom>
              <a:avLst/>
              <a:gdLst/>
              <a:ahLst/>
              <a:cxnLst/>
              <a:rect l="l" t="t" r="r" b="b"/>
              <a:pathLst>
                <a:path w="0" h="801370">
                  <a:moveTo>
                    <a:pt x="0" y="800887"/>
                  </a:moveTo>
                  <a:lnTo>
                    <a:pt x="0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2617950" y="6221889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381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2770777" y="4492318"/>
            <a:ext cx="54229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>
                <a:latin typeface="Arial"/>
                <a:cs typeface="Arial"/>
              </a:rPr>
              <a:t>Loan</a:t>
            </a:r>
            <a:r>
              <a:rPr dirty="0" sz="1000" spc="-35">
                <a:latin typeface="Arial"/>
                <a:cs typeface="Arial"/>
              </a:rPr>
              <a:t> </a:t>
            </a:r>
            <a:r>
              <a:rPr dirty="0" sz="1000" spc="-25">
                <a:latin typeface="Arial"/>
                <a:cs typeface="Arial"/>
              </a:rPr>
              <a:t>P&amp;I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8" name="object 8" descr=""/>
          <p:cNvGrpSpPr/>
          <p:nvPr/>
        </p:nvGrpSpPr>
        <p:grpSpPr>
          <a:xfrm>
            <a:off x="2617950" y="4361503"/>
            <a:ext cx="76200" cy="523875"/>
            <a:chOff x="2617950" y="4361503"/>
            <a:chExt cx="76200" cy="523875"/>
          </a:xfrm>
        </p:grpSpPr>
        <p:sp>
          <p:nvSpPr>
            <p:cNvPr id="9" name="object 9" descr=""/>
            <p:cNvSpPr/>
            <p:nvPr/>
          </p:nvSpPr>
          <p:spPr>
            <a:xfrm>
              <a:off x="2656046" y="4361503"/>
              <a:ext cx="0" cy="460375"/>
            </a:xfrm>
            <a:custGeom>
              <a:avLst/>
              <a:gdLst/>
              <a:ahLst/>
              <a:cxnLst/>
              <a:rect l="l" t="t" r="r" b="b"/>
              <a:pathLst>
                <a:path w="0" h="460375">
                  <a:moveTo>
                    <a:pt x="0" y="460375"/>
                  </a:moveTo>
                  <a:lnTo>
                    <a:pt x="0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2617950" y="4809176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381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 descr=""/>
          <p:cNvSpPr txBox="1"/>
          <p:nvPr/>
        </p:nvSpPr>
        <p:spPr>
          <a:xfrm>
            <a:off x="2256154" y="4902847"/>
            <a:ext cx="800100" cy="530860"/>
          </a:xfrm>
          <a:prstGeom prst="rect">
            <a:avLst/>
          </a:prstGeom>
          <a:solidFill>
            <a:srgbClr val="003162"/>
          </a:solidFill>
        </p:spPr>
        <p:txBody>
          <a:bodyPr wrap="square" lIns="0" tIns="393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310"/>
              </a:spcBef>
            </a:pPr>
            <a:endParaRPr sz="1000">
              <a:latin typeface="Times New Roman"/>
              <a:cs typeface="Times New Roman"/>
            </a:endParaRPr>
          </a:p>
          <a:p>
            <a:pPr marL="182880">
              <a:lnSpc>
                <a:spcPct val="100000"/>
              </a:lnSpc>
            </a:pPr>
            <a:r>
              <a:rPr dirty="0" sz="1000" spc="-10">
                <a:solidFill>
                  <a:srgbClr val="FFFFFF"/>
                </a:solidFill>
                <a:latin typeface="Arial"/>
                <a:cs typeface="Arial"/>
              </a:rPr>
              <a:t>Trustee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559403" y="3205254"/>
            <a:ext cx="54229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>
                <a:latin typeface="Arial"/>
                <a:cs typeface="Arial"/>
              </a:rPr>
              <a:t>Loan</a:t>
            </a:r>
            <a:r>
              <a:rPr dirty="0" sz="1000" spc="-35">
                <a:latin typeface="Arial"/>
                <a:cs typeface="Arial"/>
              </a:rPr>
              <a:t> </a:t>
            </a:r>
            <a:r>
              <a:rPr dirty="0" sz="1000" spc="-25">
                <a:latin typeface="Arial"/>
                <a:cs typeface="Arial"/>
              </a:rPr>
              <a:t>P&amp;I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13" name="object 13" descr=""/>
          <p:cNvGrpSpPr/>
          <p:nvPr/>
        </p:nvGrpSpPr>
        <p:grpSpPr>
          <a:xfrm>
            <a:off x="5610703" y="2388551"/>
            <a:ext cx="2170430" cy="2009775"/>
            <a:chOff x="5610703" y="2388551"/>
            <a:chExt cx="2170430" cy="2009775"/>
          </a:xfrm>
        </p:grpSpPr>
        <p:sp>
          <p:nvSpPr>
            <p:cNvPr id="14" name="object 14" descr=""/>
            <p:cNvSpPr/>
            <p:nvPr/>
          </p:nvSpPr>
          <p:spPr>
            <a:xfrm>
              <a:off x="5689917" y="4359753"/>
              <a:ext cx="2084705" cy="0"/>
            </a:xfrm>
            <a:custGeom>
              <a:avLst/>
              <a:gdLst/>
              <a:ahLst/>
              <a:cxnLst/>
              <a:rect l="l" t="t" r="r" b="b"/>
              <a:pathLst>
                <a:path w="2084704" h="0">
                  <a:moveTo>
                    <a:pt x="0" y="0"/>
                  </a:moveTo>
                  <a:lnTo>
                    <a:pt x="2084387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5626419" y="4321649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38100"/>
                  </a:lnTo>
                  <a:lnTo>
                    <a:pt x="762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5674201" y="3715388"/>
              <a:ext cx="2101850" cy="0"/>
            </a:xfrm>
            <a:custGeom>
              <a:avLst/>
              <a:gdLst/>
              <a:ahLst/>
              <a:cxnLst/>
              <a:rect l="l" t="t" r="r" b="b"/>
              <a:pathLst>
                <a:path w="2101850" h="0">
                  <a:moveTo>
                    <a:pt x="0" y="0"/>
                  </a:moveTo>
                  <a:lnTo>
                    <a:pt x="2101850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5610703" y="3677285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38100"/>
                  </a:lnTo>
                  <a:lnTo>
                    <a:pt x="762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5695157" y="3071021"/>
              <a:ext cx="2072639" cy="0"/>
            </a:xfrm>
            <a:custGeom>
              <a:avLst/>
              <a:gdLst/>
              <a:ahLst/>
              <a:cxnLst/>
              <a:rect l="l" t="t" r="r" b="b"/>
              <a:pathLst>
                <a:path w="2072640" h="0">
                  <a:moveTo>
                    <a:pt x="0" y="0"/>
                  </a:moveTo>
                  <a:lnTo>
                    <a:pt x="2072157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5631659" y="3032917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38100"/>
                  </a:lnTo>
                  <a:lnTo>
                    <a:pt x="762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5688172" y="2426655"/>
              <a:ext cx="2072639" cy="0"/>
            </a:xfrm>
            <a:custGeom>
              <a:avLst/>
              <a:gdLst/>
              <a:ahLst/>
              <a:cxnLst/>
              <a:rect l="l" t="t" r="r" b="b"/>
              <a:pathLst>
                <a:path w="2072640" h="0">
                  <a:moveTo>
                    <a:pt x="0" y="0"/>
                  </a:moveTo>
                  <a:lnTo>
                    <a:pt x="2072157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5624673" y="2388551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38100"/>
                  </a:lnTo>
                  <a:lnTo>
                    <a:pt x="762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/>
          <p:nvPr/>
        </p:nvSpPr>
        <p:spPr>
          <a:xfrm>
            <a:off x="5931058" y="3563089"/>
            <a:ext cx="1691639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>
                <a:latin typeface="Arial"/>
                <a:cs typeface="Arial"/>
              </a:rPr>
              <a:t>Monthly</a:t>
            </a:r>
            <a:r>
              <a:rPr dirty="0" sz="1000" spc="-20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Principal</a:t>
            </a:r>
            <a:r>
              <a:rPr dirty="0" sz="1000" spc="-35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and</a:t>
            </a:r>
            <a:r>
              <a:rPr dirty="0" sz="1000" spc="-40">
                <a:latin typeface="Arial"/>
                <a:cs typeface="Arial"/>
              </a:rPr>
              <a:t> </a:t>
            </a:r>
            <a:r>
              <a:rPr dirty="0" sz="1000" spc="-10">
                <a:latin typeface="Arial"/>
                <a:cs typeface="Arial"/>
              </a:rPr>
              <a:t>Interest</a:t>
            </a:r>
            <a:endParaRPr sz="1000">
              <a:latin typeface="Arial"/>
              <a:cs typeface="Arial"/>
            </a:endParaRPr>
          </a:p>
        </p:txBody>
      </p:sp>
      <p:sp>
        <p:nvSpPr>
          <p:cNvPr id="23" name="object 23" descr=""/>
          <p:cNvSpPr/>
          <p:nvPr/>
        </p:nvSpPr>
        <p:spPr>
          <a:xfrm>
            <a:off x="5626417" y="2431893"/>
            <a:ext cx="0" cy="1924685"/>
          </a:xfrm>
          <a:custGeom>
            <a:avLst/>
            <a:gdLst/>
            <a:ahLst/>
            <a:cxnLst/>
            <a:rect l="l" t="t" r="r" b="b"/>
            <a:pathLst>
              <a:path w="0" h="1924685">
                <a:moveTo>
                  <a:pt x="0" y="0"/>
                </a:moveTo>
                <a:lnTo>
                  <a:pt x="0" y="1924367"/>
                </a:lnTo>
              </a:path>
            </a:pathLst>
          </a:custGeom>
          <a:ln w="1079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 descr=""/>
          <p:cNvSpPr txBox="1"/>
          <p:nvPr/>
        </p:nvSpPr>
        <p:spPr>
          <a:xfrm>
            <a:off x="5931011" y="4205755"/>
            <a:ext cx="1691639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>
                <a:latin typeface="Arial"/>
                <a:cs typeface="Arial"/>
              </a:rPr>
              <a:t>Monthly</a:t>
            </a:r>
            <a:r>
              <a:rPr dirty="0" sz="1000" spc="-20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Principal</a:t>
            </a:r>
            <a:r>
              <a:rPr dirty="0" sz="1000" spc="-35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and</a:t>
            </a:r>
            <a:r>
              <a:rPr dirty="0" sz="1000" spc="-40">
                <a:latin typeface="Arial"/>
                <a:cs typeface="Arial"/>
              </a:rPr>
              <a:t> </a:t>
            </a:r>
            <a:r>
              <a:rPr dirty="0" sz="1000" spc="-10">
                <a:latin typeface="Arial"/>
                <a:cs typeface="Arial"/>
              </a:rPr>
              <a:t>Interest</a:t>
            </a:r>
            <a:endParaRPr sz="1000">
              <a:latin typeface="Arial"/>
              <a:cs typeface="Arial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5931011" y="2269036"/>
            <a:ext cx="2545080" cy="8286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>
                <a:latin typeface="Arial"/>
                <a:cs typeface="Arial"/>
              </a:rPr>
              <a:t>Monthly</a:t>
            </a:r>
            <a:r>
              <a:rPr dirty="0" sz="1000" spc="-20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Principal</a:t>
            </a:r>
            <a:r>
              <a:rPr dirty="0" sz="1000" spc="-35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and</a:t>
            </a:r>
            <a:r>
              <a:rPr dirty="0" sz="1000" spc="-40">
                <a:latin typeface="Arial"/>
                <a:cs typeface="Arial"/>
              </a:rPr>
              <a:t> </a:t>
            </a:r>
            <a:r>
              <a:rPr dirty="0" sz="1000" spc="-10">
                <a:latin typeface="Arial"/>
                <a:cs typeface="Arial"/>
              </a:rPr>
              <a:t>Interest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65"/>
              </a:spcBef>
            </a:pPr>
            <a:endParaRPr sz="10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</a:pPr>
            <a:r>
              <a:rPr dirty="0" sz="1000" spc="-10">
                <a:latin typeface="Arial"/>
                <a:cs typeface="Arial"/>
              </a:rPr>
              <a:t>Homeowners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15"/>
              </a:spcBef>
            </a:pPr>
            <a:r>
              <a:rPr dirty="0" sz="1000">
                <a:latin typeface="Arial"/>
                <a:cs typeface="Arial"/>
              </a:rPr>
              <a:t>Monthly</a:t>
            </a:r>
            <a:r>
              <a:rPr dirty="0" sz="1000" spc="-20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Principal</a:t>
            </a:r>
            <a:r>
              <a:rPr dirty="0" sz="1000" spc="-35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and</a:t>
            </a:r>
            <a:r>
              <a:rPr dirty="0" sz="1000" spc="-40">
                <a:latin typeface="Arial"/>
                <a:cs typeface="Arial"/>
              </a:rPr>
              <a:t> </a:t>
            </a:r>
            <a:r>
              <a:rPr dirty="0" sz="1000" spc="-10">
                <a:latin typeface="Arial"/>
                <a:cs typeface="Arial"/>
              </a:rPr>
              <a:t>Interest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26" name="object 2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824103" y="2244890"/>
            <a:ext cx="486294" cy="414206"/>
          </a:xfrm>
          <a:prstGeom prst="rect">
            <a:avLst/>
          </a:prstGeom>
        </p:spPr>
      </p:pic>
      <p:grpSp>
        <p:nvGrpSpPr>
          <p:cNvPr id="27" name="object 27" descr=""/>
          <p:cNvGrpSpPr/>
          <p:nvPr/>
        </p:nvGrpSpPr>
        <p:grpSpPr>
          <a:xfrm>
            <a:off x="7817942" y="2878520"/>
            <a:ext cx="530225" cy="1697355"/>
            <a:chOff x="7817942" y="2878520"/>
            <a:chExt cx="530225" cy="1697355"/>
          </a:xfrm>
        </p:grpSpPr>
        <p:pic>
          <p:nvPicPr>
            <p:cNvPr id="28" name="object 2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817942" y="2878520"/>
              <a:ext cx="492455" cy="419453"/>
            </a:xfrm>
            <a:prstGeom prst="rect">
              <a:avLst/>
            </a:prstGeom>
          </p:spPr>
        </p:pic>
        <p:pic>
          <p:nvPicPr>
            <p:cNvPr id="29" name="object 2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833880" y="3530980"/>
              <a:ext cx="476516" cy="405874"/>
            </a:xfrm>
            <a:prstGeom prst="rect">
              <a:avLst/>
            </a:prstGeom>
          </p:spPr>
        </p:pic>
        <p:pic>
          <p:nvPicPr>
            <p:cNvPr id="30" name="object 3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824114" y="4129560"/>
              <a:ext cx="523817" cy="446173"/>
            </a:xfrm>
            <a:prstGeom prst="rect">
              <a:avLst/>
            </a:prstGeom>
          </p:spPr>
        </p:pic>
      </p:grpSp>
      <p:sp>
        <p:nvSpPr>
          <p:cNvPr id="31" name="object 31" descr=""/>
          <p:cNvSpPr txBox="1"/>
          <p:nvPr/>
        </p:nvSpPr>
        <p:spPr>
          <a:xfrm>
            <a:off x="7704232" y="3280197"/>
            <a:ext cx="77152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10">
                <a:latin typeface="Arial"/>
                <a:cs typeface="Arial"/>
              </a:rPr>
              <a:t>Homeowners</a:t>
            </a:r>
            <a:endParaRPr sz="1000">
              <a:latin typeface="Arial"/>
              <a:cs typeface="Arial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7704232" y="3919361"/>
            <a:ext cx="77152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10">
                <a:latin typeface="Arial"/>
                <a:cs typeface="Arial"/>
              </a:rPr>
              <a:t>Homeowners</a:t>
            </a:r>
            <a:endParaRPr sz="1000">
              <a:latin typeface="Arial"/>
              <a:cs typeface="Arial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7704232" y="4560296"/>
            <a:ext cx="77152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10">
                <a:latin typeface="Arial"/>
                <a:cs typeface="Arial"/>
              </a:rPr>
              <a:t>Homeowners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34" name="object 34" descr=""/>
          <p:cNvGrpSpPr/>
          <p:nvPr/>
        </p:nvGrpSpPr>
        <p:grpSpPr>
          <a:xfrm>
            <a:off x="3936046" y="3385508"/>
            <a:ext cx="1692910" cy="76200"/>
            <a:chOff x="3936046" y="3385508"/>
            <a:chExt cx="1692910" cy="76200"/>
          </a:xfrm>
        </p:grpSpPr>
        <p:sp>
          <p:nvSpPr>
            <p:cNvPr id="35" name="object 35" descr=""/>
            <p:cNvSpPr/>
            <p:nvPr/>
          </p:nvSpPr>
          <p:spPr>
            <a:xfrm>
              <a:off x="3999547" y="3420266"/>
              <a:ext cx="1619885" cy="3810"/>
            </a:xfrm>
            <a:custGeom>
              <a:avLst/>
              <a:gdLst/>
              <a:ahLst/>
              <a:cxnLst/>
              <a:rect l="l" t="t" r="r" b="b"/>
              <a:pathLst>
                <a:path w="1619885" h="3810">
                  <a:moveTo>
                    <a:pt x="0" y="3365"/>
                  </a:moveTo>
                  <a:lnTo>
                    <a:pt x="1619885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3936046" y="3385508"/>
              <a:ext cx="76835" cy="76200"/>
            </a:xfrm>
            <a:custGeom>
              <a:avLst/>
              <a:gdLst/>
              <a:ahLst/>
              <a:cxnLst/>
              <a:rect l="l" t="t" r="r" b="b"/>
              <a:pathLst>
                <a:path w="76835" h="76200">
                  <a:moveTo>
                    <a:pt x="76123" y="0"/>
                  </a:moveTo>
                  <a:lnTo>
                    <a:pt x="0" y="38252"/>
                  </a:lnTo>
                  <a:lnTo>
                    <a:pt x="76276" y="76200"/>
                  </a:lnTo>
                  <a:lnTo>
                    <a:pt x="7612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7" name="object 37" descr=""/>
          <p:cNvSpPr txBox="1"/>
          <p:nvPr/>
        </p:nvSpPr>
        <p:spPr>
          <a:xfrm>
            <a:off x="2189323" y="3962204"/>
            <a:ext cx="10922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3366FF"/>
                </a:solidFill>
                <a:latin typeface="Arial"/>
                <a:cs typeface="Arial"/>
              </a:rPr>
              <a:t>Master</a:t>
            </a:r>
            <a:r>
              <a:rPr dirty="0" sz="1200" spc="-40">
                <a:solidFill>
                  <a:srgbClr val="3366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3366FF"/>
                </a:solidFill>
                <a:latin typeface="Arial"/>
                <a:cs typeface="Arial"/>
              </a:rPr>
              <a:t>Servicer</a:t>
            </a:r>
            <a:endParaRPr sz="1200">
              <a:latin typeface="Arial"/>
              <a:cs typeface="Arial"/>
            </a:endParaRPr>
          </a:p>
        </p:txBody>
      </p:sp>
      <p:sp>
        <p:nvSpPr>
          <p:cNvPr id="40" name="object 4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r>
              <a:rPr dirty="0" spc="-50"/>
              <a:t>4</a:t>
            </a:r>
          </a:p>
        </p:txBody>
      </p:sp>
      <p:sp>
        <p:nvSpPr>
          <p:cNvPr id="38" name="object 38" descr=""/>
          <p:cNvSpPr txBox="1"/>
          <p:nvPr/>
        </p:nvSpPr>
        <p:spPr>
          <a:xfrm>
            <a:off x="381215" y="524844"/>
            <a:ext cx="9317355" cy="121539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Mortgage</a:t>
            </a:r>
            <a:r>
              <a:rPr dirty="0" sz="1600" spc="-2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Revenue</a:t>
            </a:r>
            <a:r>
              <a:rPr dirty="0" sz="1600" spc="-4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Bonds</a:t>
            </a:r>
            <a:r>
              <a:rPr dirty="0" sz="1600" spc="-3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–</a:t>
            </a:r>
            <a:r>
              <a:rPr dirty="0" sz="1600" spc="-3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Debt</a:t>
            </a:r>
            <a:r>
              <a:rPr dirty="0" sz="1600" spc="-3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Service</a:t>
            </a:r>
            <a:r>
              <a:rPr dirty="0" sz="1600" spc="-5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(mortgage</a:t>
            </a:r>
            <a:r>
              <a:rPr dirty="0" sz="1600" spc="-1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revenues</a:t>
            </a:r>
            <a:r>
              <a:rPr dirty="0" sz="1600" spc="-3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used</a:t>
            </a:r>
            <a:r>
              <a:rPr dirty="0" sz="1600" spc="-4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to</a:t>
            </a:r>
            <a:r>
              <a:rPr dirty="0" sz="1600" spc="-3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repay</a:t>
            </a:r>
            <a:r>
              <a:rPr dirty="0" sz="1600" spc="-2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back</a:t>
            </a:r>
            <a:r>
              <a:rPr dirty="0" sz="1600" spc="-3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2750"/>
                </a:solidFill>
                <a:latin typeface="Arial"/>
                <a:cs typeface="Arial"/>
              </a:rPr>
              <a:t>bonds)</a:t>
            </a:r>
            <a:endParaRPr sz="1600">
              <a:latin typeface="Arial"/>
              <a:cs typeface="Arial"/>
            </a:endParaRPr>
          </a:p>
          <a:p>
            <a:pPr marL="17145">
              <a:lnSpc>
                <a:spcPct val="100000"/>
              </a:lnSpc>
              <a:spcBef>
                <a:spcPts val="1210"/>
              </a:spcBef>
            </a:pP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Master</a:t>
            </a:r>
            <a:r>
              <a:rPr dirty="0" sz="1400" spc="-5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Servicer</a:t>
            </a:r>
            <a:r>
              <a:rPr dirty="0" sz="1400" spc="-5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pools</a:t>
            </a:r>
            <a:r>
              <a:rPr dirty="0" sz="1400" spc="-4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loans</a:t>
            </a:r>
            <a:r>
              <a:rPr dirty="0" sz="1400" spc="-5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into</a:t>
            </a:r>
            <a:r>
              <a:rPr dirty="0" sz="1400" spc="-5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Mortgage</a:t>
            </a:r>
            <a:r>
              <a:rPr dirty="0" sz="1400" spc="-5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Backed</a:t>
            </a:r>
            <a:r>
              <a:rPr dirty="0" sz="1400" spc="-4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Securities</a:t>
            </a:r>
            <a:r>
              <a:rPr dirty="0" sz="1400" spc="-8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(GNMA,</a:t>
            </a:r>
            <a:r>
              <a:rPr dirty="0" sz="1400" spc="-2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Fannie</a:t>
            </a:r>
            <a:r>
              <a:rPr dirty="0" sz="1400" spc="-5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Mae</a:t>
            </a:r>
            <a:r>
              <a:rPr dirty="0" sz="1400" spc="-4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and</a:t>
            </a:r>
            <a:r>
              <a:rPr dirty="0" sz="1400" spc="-4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spc="-10" b="1" i="1">
                <a:solidFill>
                  <a:srgbClr val="005FA9"/>
                </a:solidFill>
                <a:latin typeface="Arial"/>
                <a:cs typeface="Arial"/>
              </a:rPr>
              <a:t>Freddie)</a:t>
            </a:r>
            <a:endParaRPr sz="1400">
              <a:latin typeface="Arial"/>
              <a:cs typeface="Arial"/>
            </a:endParaRPr>
          </a:p>
          <a:p>
            <a:pPr marL="17145" marR="5080">
              <a:lnSpc>
                <a:spcPct val="135700"/>
              </a:lnSpc>
            </a:pP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Mortgage</a:t>
            </a:r>
            <a:r>
              <a:rPr dirty="0" sz="1400" spc="-4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principal</a:t>
            </a:r>
            <a:r>
              <a:rPr dirty="0" sz="1400" spc="-4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and</a:t>
            </a:r>
            <a:r>
              <a:rPr dirty="0" sz="1400" spc="-3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interest</a:t>
            </a:r>
            <a:r>
              <a:rPr dirty="0" sz="1400" spc="-4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are</a:t>
            </a:r>
            <a:r>
              <a:rPr dirty="0" sz="1400" spc="-3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spc="-10" b="1" i="1">
                <a:solidFill>
                  <a:srgbClr val="005FA9"/>
                </a:solidFill>
                <a:latin typeface="Arial"/>
                <a:cs typeface="Arial"/>
              </a:rPr>
              <a:t>guaranteed</a:t>
            </a:r>
            <a:r>
              <a:rPr dirty="0" sz="1400" spc="-6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by</a:t>
            </a:r>
            <a:r>
              <a:rPr dirty="0" sz="1400" spc="-2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MBS</a:t>
            </a:r>
            <a:r>
              <a:rPr dirty="0" sz="1400" spc="-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and</a:t>
            </a:r>
            <a:r>
              <a:rPr dirty="0" sz="1400" spc="-3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are</a:t>
            </a:r>
            <a:r>
              <a:rPr dirty="0" sz="1400" spc="-3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used</a:t>
            </a:r>
            <a:r>
              <a:rPr dirty="0" sz="1400" spc="-3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to</a:t>
            </a:r>
            <a:r>
              <a:rPr dirty="0" sz="1400" spc="-2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repay</a:t>
            </a:r>
            <a:r>
              <a:rPr dirty="0" sz="1400" spc="-3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back</a:t>
            </a:r>
            <a:r>
              <a:rPr dirty="0" sz="1400" spc="-3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the</a:t>
            </a:r>
            <a:r>
              <a:rPr dirty="0" sz="1400" spc="-3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bonds</a:t>
            </a:r>
            <a:r>
              <a:rPr dirty="0" sz="1400" spc="-3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with</a:t>
            </a:r>
            <a:r>
              <a:rPr dirty="0" sz="1400" spc="-3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spc="-10" b="1" i="1">
                <a:solidFill>
                  <a:srgbClr val="005FA9"/>
                </a:solidFill>
                <a:latin typeface="Arial"/>
                <a:cs typeface="Arial"/>
              </a:rPr>
              <a:t>interest</a:t>
            </a:r>
            <a:r>
              <a:rPr dirty="0" sz="1400" spc="500" b="1" i="1">
                <a:solidFill>
                  <a:srgbClr val="005FA9"/>
                </a:solidFill>
                <a:latin typeface="Arial"/>
                <a:cs typeface="Arial"/>
              </a:rPr>
              <a:t> 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The</a:t>
            </a:r>
            <a:r>
              <a:rPr dirty="0" sz="1400" spc="-2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spc="-10" b="1" i="1">
                <a:solidFill>
                  <a:srgbClr val="005FA9"/>
                </a:solidFill>
                <a:latin typeface="Arial"/>
                <a:cs typeface="Arial"/>
              </a:rPr>
              <a:t>difference</a:t>
            </a:r>
            <a:r>
              <a:rPr dirty="0" sz="1400" spc="-5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between</a:t>
            </a:r>
            <a:r>
              <a:rPr dirty="0" sz="1400" spc="-4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mortgage</a:t>
            </a:r>
            <a:r>
              <a:rPr dirty="0" sz="1400" spc="-4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and</a:t>
            </a:r>
            <a:r>
              <a:rPr dirty="0" sz="1400" spc="-3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bond</a:t>
            </a:r>
            <a:r>
              <a:rPr dirty="0" sz="1400" spc="-3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rates</a:t>
            </a:r>
            <a:r>
              <a:rPr dirty="0" sz="1400" spc="-3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is</a:t>
            </a:r>
            <a:r>
              <a:rPr dirty="0" sz="1400" spc="-3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a</a:t>
            </a:r>
            <a:r>
              <a:rPr dirty="0" sz="1400" spc="-2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spread</a:t>
            </a:r>
            <a:r>
              <a:rPr dirty="0" sz="1400" spc="-4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that</a:t>
            </a:r>
            <a:r>
              <a:rPr dirty="0" sz="1400" spc="-3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is</a:t>
            </a:r>
            <a:r>
              <a:rPr dirty="0" sz="1400" spc="-3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a</a:t>
            </a:r>
            <a:r>
              <a:rPr dirty="0" sz="1400" spc="-2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30</a:t>
            </a:r>
            <a:r>
              <a:rPr dirty="0" sz="1400" spc="-2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year</a:t>
            </a:r>
            <a:r>
              <a:rPr dirty="0" sz="1400" spc="-2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annuity</a:t>
            </a:r>
            <a:r>
              <a:rPr dirty="0" sz="1400" spc="-5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over</a:t>
            </a:r>
            <a:r>
              <a:rPr dirty="0" sz="1400" spc="-1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the</a:t>
            </a:r>
            <a:r>
              <a:rPr dirty="0" sz="1400" spc="-3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life</a:t>
            </a:r>
            <a:r>
              <a:rPr dirty="0" sz="1400" spc="-4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of</a:t>
            </a:r>
            <a:r>
              <a:rPr dirty="0" sz="1400" spc="-3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spc="-10" b="1" i="1">
                <a:solidFill>
                  <a:srgbClr val="005FA9"/>
                </a:solidFill>
                <a:latin typeface="Arial"/>
                <a:cs typeface="Arial"/>
              </a:rPr>
              <a:t>mortgage</a:t>
            </a:r>
            <a:endParaRPr sz="1400">
              <a:latin typeface="Arial"/>
              <a:cs typeface="Arial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1936153" y="3194215"/>
            <a:ext cx="1524635" cy="462280"/>
          </a:xfrm>
          <a:prstGeom prst="rect">
            <a:avLst/>
          </a:prstGeom>
          <a:ln w="9525">
            <a:solidFill>
              <a:srgbClr val="00AF50"/>
            </a:solidFill>
          </a:ln>
        </p:spPr>
        <p:txBody>
          <a:bodyPr wrap="square" lIns="0" tIns="22860" rIns="0" bIns="0" rtlCol="0" vert="horz">
            <a:spAutoFit/>
          </a:bodyPr>
          <a:lstStyle/>
          <a:p>
            <a:pPr marL="337820">
              <a:lnSpc>
                <a:spcPct val="100000"/>
              </a:lnSpc>
              <a:spcBef>
                <a:spcPts val="180"/>
              </a:spcBef>
            </a:pPr>
            <a:r>
              <a:rPr dirty="0" sz="2400" spc="85" b="1">
                <a:solidFill>
                  <a:srgbClr val="00AF50"/>
                </a:solidFill>
                <a:latin typeface="Calibri"/>
                <a:cs typeface="Calibri"/>
              </a:rPr>
              <a:t>MBOH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44424" y="524844"/>
            <a:ext cx="8982710" cy="1536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48895">
              <a:lnSpc>
                <a:spcPct val="100000"/>
              </a:lnSpc>
              <a:spcBef>
                <a:spcPts val="95"/>
              </a:spcBef>
            </a:pP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HFAs</a:t>
            </a:r>
            <a:r>
              <a:rPr dirty="0" sz="1600" spc="-5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Issue</a:t>
            </a:r>
            <a:r>
              <a:rPr dirty="0" sz="1600" spc="-65">
                <a:solidFill>
                  <a:srgbClr val="002750"/>
                </a:solidFill>
                <a:latin typeface="Arial"/>
                <a:cs typeface="Arial"/>
              </a:rPr>
              <a:t> Tax-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Exempt</a:t>
            </a:r>
            <a:r>
              <a:rPr dirty="0" sz="1600" spc="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Bonds</a:t>
            </a:r>
            <a:r>
              <a:rPr dirty="0" sz="1600" spc="-5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to</a:t>
            </a:r>
            <a:r>
              <a:rPr dirty="0" sz="1600" spc="-3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Fund</a:t>
            </a:r>
            <a:r>
              <a:rPr dirty="0" sz="1600" spc="-3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Below</a:t>
            </a:r>
            <a:r>
              <a:rPr dirty="0" sz="1600" spc="-5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Market</a:t>
            </a:r>
            <a:r>
              <a:rPr dirty="0" sz="1600" spc="-2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Mortgages</a:t>
            </a:r>
            <a:r>
              <a:rPr dirty="0" sz="1600" spc="-2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to</a:t>
            </a:r>
            <a:r>
              <a:rPr dirty="0" sz="1600" spc="-3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First</a:t>
            </a:r>
            <a:r>
              <a:rPr dirty="0" sz="1600" spc="-5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Time</a:t>
            </a:r>
            <a:r>
              <a:rPr dirty="0" sz="1600" spc="-4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2750"/>
                </a:solidFill>
                <a:latin typeface="Arial"/>
                <a:cs typeface="Arial"/>
              </a:rPr>
              <a:t>Homebuyers</a:t>
            </a:r>
            <a:endParaRPr sz="1600">
              <a:latin typeface="Arial"/>
              <a:cs typeface="Arial"/>
            </a:endParaRPr>
          </a:p>
          <a:p>
            <a:pPr marL="222250" indent="-171450">
              <a:lnSpc>
                <a:spcPct val="100000"/>
              </a:lnSpc>
              <a:spcBef>
                <a:spcPts val="1460"/>
              </a:spcBef>
              <a:buFont typeface="Wingdings"/>
              <a:buChar char=""/>
              <a:tabLst>
                <a:tab pos="222250" algn="l"/>
              </a:tabLst>
            </a:pP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Spread</a:t>
            </a:r>
            <a:r>
              <a:rPr dirty="0" sz="1400" spc="-4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between</a:t>
            </a:r>
            <a:r>
              <a:rPr dirty="0" sz="1400" spc="-3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mortgage</a:t>
            </a:r>
            <a:r>
              <a:rPr dirty="0" sz="1400" spc="-5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rates</a:t>
            </a:r>
            <a:r>
              <a:rPr dirty="0" sz="1400" spc="-3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and</a:t>
            </a:r>
            <a:r>
              <a:rPr dirty="0" sz="1400" spc="-3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bond</a:t>
            </a:r>
            <a:r>
              <a:rPr dirty="0" sz="1400" spc="-4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rates</a:t>
            </a:r>
            <a:r>
              <a:rPr dirty="0" sz="1400" spc="-3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=</a:t>
            </a:r>
            <a:r>
              <a:rPr dirty="0" sz="1400" spc="-2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annuity</a:t>
            </a:r>
            <a:r>
              <a:rPr dirty="0" sz="1400" spc="-5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for</a:t>
            </a:r>
            <a:r>
              <a:rPr dirty="0" sz="1400" spc="-3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30</a:t>
            </a:r>
            <a:r>
              <a:rPr dirty="0" sz="1400" spc="-3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year</a:t>
            </a:r>
            <a:r>
              <a:rPr dirty="0" sz="1400" spc="-1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life</a:t>
            </a:r>
            <a:r>
              <a:rPr dirty="0" sz="1400" spc="-3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of</a:t>
            </a:r>
            <a:r>
              <a:rPr dirty="0" sz="1400" spc="-2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loan</a:t>
            </a:r>
            <a:r>
              <a:rPr dirty="0" sz="1400" spc="-3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(limited</a:t>
            </a:r>
            <a:r>
              <a:rPr dirty="0" sz="1400" spc="-3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to</a:t>
            </a:r>
            <a:r>
              <a:rPr dirty="0" sz="1400" spc="-3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5FA9"/>
                </a:solidFill>
                <a:latin typeface="Arial"/>
                <a:cs typeface="Arial"/>
              </a:rPr>
              <a:t>1.125%)</a:t>
            </a:r>
            <a:endParaRPr sz="1400">
              <a:latin typeface="Arial"/>
              <a:cs typeface="Arial"/>
            </a:endParaRPr>
          </a:p>
          <a:p>
            <a:pPr marL="222250" indent="-171450">
              <a:lnSpc>
                <a:spcPct val="100000"/>
              </a:lnSpc>
              <a:spcBef>
                <a:spcPts val="900"/>
              </a:spcBef>
              <a:buFont typeface="Wingdings"/>
              <a:buChar char=""/>
              <a:tabLst>
                <a:tab pos="222250" algn="l"/>
              </a:tabLst>
            </a:pP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Mortgage</a:t>
            </a:r>
            <a:r>
              <a:rPr dirty="0" sz="1400" spc="-6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rates</a:t>
            </a:r>
            <a:r>
              <a:rPr dirty="0" sz="1400" spc="-4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have</a:t>
            </a:r>
            <a:r>
              <a:rPr dirty="0" sz="1400" spc="-2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more</a:t>
            </a:r>
            <a:r>
              <a:rPr dirty="0" sz="1400" spc="-3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than</a:t>
            </a:r>
            <a:r>
              <a:rPr dirty="0" sz="1400" spc="-4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doubled</a:t>
            </a:r>
            <a:r>
              <a:rPr dirty="0" sz="1400" spc="-4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since</a:t>
            </a:r>
            <a:r>
              <a:rPr dirty="0" sz="1400" spc="-5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2022.</a:t>
            </a:r>
            <a:r>
              <a:rPr dirty="0" sz="1400" spc="-4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When</a:t>
            </a:r>
            <a:r>
              <a:rPr dirty="0" sz="1400" spc="-4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rates</a:t>
            </a:r>
            <a:r>
              <a:rPr dirty="0" sz="1400" spc="-5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are</a:t>
            </a:r>
            <a:r>
              <a:rPr dirty="0" sz="1400" spc="-3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high,</a:t>
            </a:r>
            <a:r>
              <a:rPr dirty="0" sz="1400" spc="-3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5FA9"/>
                </a:solidFill>
                <a:latin typeface="Arial"/>
                <a:cs typeface="Arial"/>
              </a:rPr>
              <a:t>HFAs</a:t>
            </a:r>
            <a:r>
              <a:rPr dirty="0" sz="1400" spc="-3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can</a:t>
            </a:r>
            <a:r>
              <a:rPr dirty="0" sz="1400" spc="-3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be</a:t>
            </a:r>
            <a:r>
              <a:rPr dirty="0" sz="1400" spc="-3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more</a:t>
            </a:r>
            <a:r>
              <a:rPr dirty="0" sz="1400" spc="-3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5FA9"/>
                </a:solidFill>
                <a:latin typeface="Arial"/>
                <a:cs typeface="Arial"/>
              </a:rPr>
              <a:t>impactful</a:t>
            </a:r>
            <a:endParaRPr sz="1400">
              <a:latin typeface="Arial"/>
              <a:cs typeface="Arial"/>
            </a:endParaRPr>
          </a:p>
          <a:p>
            <a:pPr marL="221615" marR="43180" indent="-171450">
              <a:lnSpc>
                <a:spcPct val="100000"/>
              </a:lnSpc>
              <a:spcBef>
                <a:spcPts val="900"/>
              </a:spcBef>
              <a:buFont typeface="Wingdings"/>
              <a:buChar char=""/>
              <a:tabLst>
                <a:tab pos="222885" algn="l"/>
              </a:tabLst>
            </a:pP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Because</a:t>
            </a:r>
            <a:r>
              <a:rPr dirty="0" sz="1400" spc="-6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interest</a:t>
            </a:r>
            <a:r>
              <a:rPr dirty="0" sz="1400" spc="-5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on</a:t>
            </a:r>
            <a:r>
              <a:rPr dirty="0" sz="1400" spc="-3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the</a:t>
            </a:r>
            <a:r>
              <a:rPr dirty="0" sz="1400" spc="-3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bonds</a:t>
            </a:r>
            <a:r>
              <a:rPr dirty="0" sz="1400" spc="-3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are</a:t>
            </a:r>
            <a:r>
              <a:rPr dirty="0" sz="1400" spc="-3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5FA9"/>
                </a:solidFill>
                <a:latin typeface="Arial"/>
                <a:cs typeface="Arial"/>
              </a:rPr>
              <a:t>tax-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free,</a:t>
            </a:r>
            <a:r>
              <a:rPr dirty="0" sz="1400" spc="-5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IRS</a:t>
            </a:r>
            <a:r>
              <a:rPr dirty="0" sz="1400" spc="-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sets</a:t>
            </a:r>
            <a:r>
              <a:rPr dirty="0" sz="1400" spc="-4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requirements</a:t>
            </a:r>
            <a:r>
              <a:rPr dirty="0" sz="1400" spc="-5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(private</a:t>
            </a:r>
            <a:r>
              <a:rPr dirty="0" sz="1400" spc="-3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activity</a:t>
            </a:r>
            <a:r>
              <a:rPr dirty="0" sz="1400" spc="-3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volume</a:t>
            </a:r>
            <a:r>
              <a:rPr dirty="0" sz="1400" spc="-2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cap</a:t>
            </a:r>
            <a:r>
              <a:rPr dirty="0" sz="1400" spc="-3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–</a:t>
            </a:r>
            <a:r>
              <a:rPr dirty="0" sz="1400" spc="-2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determined</a:t>
            </a:r>
            <a:r>
              <a:rPr dirty="0" sz="1400" spc="-6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spc="-25">
                <a:solidFill>
                  <a:srgbClr val="005FA9"/>
                </a:solidFill>
                <a:latin typeface="Arial"/>
                <a:cs typeface="Arial"/>
              </a:rPr>
              <a:t>by </a:t>
            </a:r>
            <a:r>
              <a:rPr dirty="0" sz="1400" spc="-25">
                <a:solidFill>
                  <a:srgbClr val="005FA9"/>
                </a:solidFill>
                <a:latin typeface="Arial"/>
                <a:cs typeface="Arial"/>
              </a:rPr>
              <a:t>	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state</a:t>
            </a:r>
            <a:r>
              <a:rPr dirty="0" sz="1400" spc="-5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population,</a:t>
            </a:r>
            <a:r>
              <a:rPr dirty="0" sz="1400" spc="-5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5FA9"/>
                </a:solidFill>
                <a:latin typeface="Arial"/>
                <a:cs typeface="Arial"/>
              </a:rPr>
              <a:t>income/purchase</a:t>
            </a:r>
            <a:r>
              <a:rPr dirty="0" sz="1400" spc="-45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price</a:t>
            </a:r>
            <a:r>
              <a:rPr dirty="0" sz="1400" spc="-2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limits,</a:t>
            </a:r>
            <a:r>
              <a:rPr dirty="0" sz="1400" spc="-2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1</a:t>
            </a:r>
            <a:r>
              <a:rPr dirty="0" baseline="24691" sz="1350">
                <a:solidFill>
                  <a:srgbClr val="005FA9"/>
                </a:solidFill>
                <a:latin typeface="Arial"/>
                <a:cs typeface="Arial"/>
              </a:rPr>
              <a:t>st</a:t>
            </a:r>
            <a:r>
              <a:rPr dirty="0" baseline="24691" sz="1350" spc="187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time</a:t>
            </a:r>
            <a:r>
              <a:rPr dirty="0" sz="1400" spc="-2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005FA9"/>
                </a:solidFill>
                <a:latin typeface="Arial"/>
                <a:cs typeface="Arial"/>
              </a:rPr>
              <a:t>home</a:t>
            </a:r>
            <a:r>
              <a:rPr dirty="0" sz="1400" spc="-20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005FA9"/>
                </a:solidFill>
                <a:latin typeface="Arial"/>
                <a:cs typeface="Arial"/>
              </a:rPr>
              <a:t>buyer, etc).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0908" y="7145370"/>
            <a:ext cx="100711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Arial"/>
                <a:cs typeface="Arial"/>
              </a:rPr>
              <a:t>Source: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Bloomberg</a:t>
            </a:r>
            <a:endParaRPr sz="90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517488" y="2242262"/>
            <a:ext cx="7367270" cy="3596640"/>
            <a:chOff x="1517488" y="2242262"/>
            <a:chExt cx="7367270" cy="3596640"/>
          </a:xfrm>
        </p:grpSpPr>
        <p:sp>
          <p:nvSpPr>
            <p:cNvPr id="5" name="object 5" descr=""/>
            <p:cNvSpPr/>
            <p:nvPr/>
          </p:nvSpPr>
          <p:spPr>
            <a:xfrm>
              <a:off x="1553774" y="2751689"/>
              <a:ext cx="7322820" cy="2033905"/>
            </a:xfrm>
            <a:custGeom>
              <a:avLst/>
              <a:gdLst/>
              <a:ahLst/>
              <a:cxnLst/>
              <a:rect l="l" t="t" r="r" b="b"/>
              <a:pathLst>
                <a:path w="7322820" h="2033904">
                  <a:moveTo>
                    <a:pt x="0" y="2033405"/>
                  </a:moveTo>
                  <a:lnTo>
                    <a:pt x="7322452" y="2033405"/>
                  </a:lnTo>
                </a:path>
                <a:path w="7322820" h="2033904">
                  <a:moveTo>
                    <a:pt x="0" y="1017428"/>
                  </a:moveTo>
                  <a:lnTo>
                    <a:pt x="7322452" y="1017428"/>
                  </a:lnTo>
                </a:path>
                <a:path w="7322820" h="2033904">
                  <a:moveTo>
                    <a:pt x="0" y="0"/>
                  </a:moveTo>
                  <a:lnTo>
                    <a:pt x="7322452" y="0"/>
                  </a:lnTo>
                </a:path>
              </a:pathLst>
            </a:custGeom>
            <a:ln w="3175">
              <a:solidFill>
                <a:srgbClr val="003162"/>
              </a:solidFill>
              <a:prstDash val="lg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553774" y="2242262"/>
              <a:ext cx="0" cy="3560445"/>
            </a:xfrm>
            <a:custGeom>
              <a:avLst/>
              <a:gdLst/>
              <a:ahLst/>
              <a:cxnLst/>
              <a:rect l="l" t="t" r="r" b="b"/>
              <a:pathLst>
                <a:path w="0" h="3560445">
                  <a:moveTo>
                    <a:pt x="0" y="3560262"/>
                  </a:moveTo>
                  <a:lnTo>
                    <a:pt x="0" y="0"/>
                  </a:lnTo>
                </a:path>
              </a:pathLst>
            </a:custGeom>
            <a:ln w="9071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517488" y="2751689"/>
              <a:ext cx="36830" cy="3051175"/>
            </a:xfrm>
            <a:custGeom>
              <a:avLst/>
              <a:gdLst/>
              <a:ahLst/>
              <a:cxnLst/>
              <a:rect l="l" t="t" r="r" b="b"/>
              <a:pathLst>
                <a:path w="36830" h="3051175">
                  <a:moveTo>
                    <a:pt x="0" y="3050827"/>
                  </a:moveTo>
                  <a:lnTo>
                    <a:pt x="36285" y="3050827"/>
                  </a:lnTo>
                </a:path>
                <a:path w="36830" h="3051175">
                  <a:moveTo>
                    <a:pt x="0" y="2033401"/>
                  </a:moveTo>
                  <a:lnTo>
                    <a:pt x="36285" y="2033401"/>
                  </a:lnTo>
                </a:path>
                <a:path w="36830" h="3051175">
                  <a:moveTo>
                    <a:pt x="0" y="1017426"/>
                  </a:moveTo>
                  <a:lnTo>
                    <a:pt x="36285" y="1017426"/>
                  </a:lnTo>
                </a:path>
                <a:path w="36830" h="3051175">
                  <a:moveTo>
                    <a:pt x="0" y="0"/>
                  </a:moveTo>
                  <a:lnTo>
                    <a:pt x="36285" y="0"/>
                  </a:lnTo>
                </a:path>
              </a:pathLst>
            </a:custGeom>
            <a:ln w="9071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553774" y="5802524"/>
              <a:ext cx="7322820" cy="0"/>
            </a:xfrm>
            <a:custGeom>
              <a:avLst/>
              <a:gdLst/>
              <a:ahLst/>
              <a:cxnLst/>
              <a:rect l="l" t="t" r="r" b="b"/>
              <a:pathLst>
                <a:path w="7322820" h="0">
                  <a:moveTo>
                    <a:pt x="0" y="0"/>
                  </a:moveTo>
                  <a:lnTo>
                    <a:pt x="7322458" y="0"/>
                  </a:lnTo>
                </a:path>
              </a:pathLst>
            </a:custGeom>
            <a:ln w="9071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553774" y="5802524"/>
              <a:ext cx="6749415" cy="36830"/>
            </a:xfrm>
            <a:custGeom>
              <a:avLst/>
              <a:gdLst/>
              <a:ahLst/>
              <a:cxnLst/>
              <a:rect l="l" t="t" r="r" b="b"/>
              <a:pathLst>
                <a:path w="6749415" h="36829">
                  <a:moveTo>
                    <a:pt x="0" y="0"/>
                  </a:moveTo>
                  <a:lnTo>
                    <a:pt x="0" y="36284"/>
                  </a:lnTo>
                </a:path>
                <a:path w="6749415" h="36829">
                  <a:moveTo>
                    <a:pt x="1114692" y="0"/>
                  </a:moveTo>
                  <a:lnTo>
                    <a:pt x="1114692" y="36284"/>
                  </a:lnTo>
                </a:path>
                <a:path w="6749415" h="36829">
                  <a:moveTo>
                    <a:pt x="2248253" y="0"/>
                  </a:moveTo>
                  <a:lnTo>
                    <a:pt x="2248253" y="36284"/>
                  </a:lnTo>
                </a:path>
                <a:path w="6749415" h="36829">
                  <a:moveTo>
                    <a:pt x="3362946" y="0"/>
                  </a:moveTo>
                  <a:lnTo>
                    <a:pt x="3362946" y="36284"/>
                  </a:lnTo>
                </a:path>
                <a:path w="6749415" h="36829">
                  <a:moveTo>
                    <a:pt x="4495056" y="0"/>
                  </a:moveTo>
                  <a:lnTo>
                    <a:pt x="4495056" y="36284"/>
                  </a:lnTo>
                </a:path>
                <a:path w="6749415" h="36829">
                  <a:moveTo>
                    <a:pt x="5617005" y="0"/>
                  </a:moveTo>
                  <a:lnTo>
                    <a:pt x="5617005" y="36284"/>
                  </a:lnTo>
                </a:path>
                <a:path w="6749415" h="36829">
                  <a:moveTo>
                    <a:pt x="6749115" y="0"/>
                  </a:moveTo>
                  <a:lnTo>
                    <a:pt x="6749115" y="36284"/>
                  </a:lnTo>
                </a:path>
              </a:pathLst>
            </a:custGeom>
            <a:ln w="9071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553769" y="2350378"/>
              <a:ext cx="7322184" cy="2562225"/>
            </a:xfrm>
            <a:custGeom>
              <a:avLst/>
              <a:gdLst/>
              <a:ahLst/>
              <a:cxnLst/>
              <a:rect l="l" t="t" r="r" b="b"/>
              <a:pathLst>
                <a:path w="7322184" h="2562225">
                  <a:moveTo>
                    <a:pt x="0" y="2562099"/>
                  </a:moveTo>
                  <a:lnTo>
                    <a:pt x="31206" y="2323686"/>
                  </a:lnTo>
                  <a:lnTo>
                    <a:pt x="74750" y="2206123"/>
                  </a:lnTo>
                  <a:lnTo>
                    <a:pt x="118294" y="2150970"/>
                  </a:lnTo>
                  <a:lnTo>
                    <a:pt x="160383" y="2155324"/>
                  </a:lnTo>
                  <a:lnTo>
                    <a:pt x="203926" y="2155324"/>
                  </a:lnTo>
                  <a:lnTo>
                    <a:pt x="247470" y="2084205"/>
                  </a:lnTo>
                  <a:lnTo>
                    <a:pt x="289560" y="1966643"/>
                  </a:lnTo>
                  <a:lnTo>
                    <a:pt x="333104" y="1982607"/>
                  </a:lnTo>
                  <a:lnTo>
                    <a:pt x="376647" y="2049372"/>
                  </a:lnTo>
                  <a:lnTo>
                    <a:pt x="418737" y="2002927"/>
                  </a:lnTo>
                  <a:lnTo>
                    <a:pt x="462281" y="1844725"/>
                  </a:lnTo>
                  <a:lnTo>
                    <a:pt x="505824" y="1712648"/>
                  </a:lnTo>
                  <a:lnTo>
                    <a:pt x="547913" y="1586377"/>
                  </a:lnTo>
                  <a:lnTo>
                    <a:pt x="591458" y="1560252"/>
                  </a:lnTo>
                  <a:lnTo>
                    <a:pt x="635001" y="1418014"/>
                  </a:lnTo>
                  <a:lnTo>
                    <a:pt x="678542" y="1362861"/>
                  </a:lnTo>
                  <a:lnTo>
                    <a:pt x="720634" y="1367216"/>
                  </a:lnTo>
                  <a:lnTo>
                    <a:pt x="764176" y="1280132"/>
                  </a:lnTo>
                  <a:lnTo>
                    <a:pt x="807720" y="1265618"/>
                  </a:lnTo>
                  <a:lnTo>
                    <a:pt x="849811" y="1290291"/>
                  </a:lnTo>
                  <a:lnTo>
                    <a:pt x="893352" y="1367216"/>
                  </a:lnTo>
                  <a:lnTo>
                    <a:pt x="936895" y="1373021"/>
                  </a:lnTo>
                  <a:lnTo>
                    <a:pt x="978988" y="1300450"/>
                  </a:lnTo>
                  <a:lnTo>
                    <a:pt x="1022529" y="1021782"/>
                  </a:lnTo>
                  <a:lnTo>
                    <a:pt x="1066073" y="1005818"/>
                  </a:lnTo>
                  <a:lnTo>
                    <a:pt x="1109616" y="1062422"/>
                  </a:lnTo>
                  <a:lnTo>
                    <a:pt x="1151706" y="1265618"/>
                  </a:lnTo>
                  <a:lnTo>
                    <a:pt x="1195250" y="1158214"/>
                  </a:lnTo>
                  <a:lnTo>
                    <a:pt x="1238793" y="1143700"/>
                  </a:lnTo>
                  <a:lnTo>
                    <a:pt x="1280884" y="1265618"/>
                  </a:lnTo>
                  <a:lnTo>
                    <a:pt x="1324427" y="1423820"/>
                  </a:lnTo>
                  <a:lnTo>
                    <a:pt x="1367971" y="1306257"/>
                  </a:lnTo>
                  <a:lnTo>
                    <a:pt x="1410059" y="1352702"/>
                  </a:lnTo>
                  <a:lnTo>
                    <a:pt x="1453604" y="1137895"/>
                  </a:lnTo>
                  <a:lnTo>
                    <a:pt x="1497148" y="1082741"/>
                  </a:lnTo>
                  <a:lnTo>
                    <a:pt x="1540689" y="965178"/>
                  </a:lnTo>
                  <a:lnTo>
                    <a:pt x="1582780" y="899866"/>
                  </a:lnTo>
                  <a:lnTo>
                    <a:pt x="1626324" y="761982"/>
                  </a:lnTo>
                  <a:lnTo>
                    <a:pt x="1669866" y="552982"/>
                  </a:lnTo>
                  <a:lnTo>
                    <a:pt x="1711957" y="573302"/>
                  </a:lnTo>
                  <a:lnTo>
                    <a:pt x="1755501" y="441224"/>
                  </a:lnTo>
                  <a:lnTo>
                    <a:pt x="1799042" y="431064"/>
                  </a:lnTo>
                  <a:lnTo>
                    <a:pt x="1841135" y="359945"/>
                  </a:lnTo>
                  <a:lnTo>
                    <a:pt x="1884678" y="426709"/>
                  </a:lnTo>
                  <a:lnTo>
                    <a:pt x="1928219" y="359945"/>
                  </a:lnTo>
                  <a:lnTo>
                    <a:pt x="1971762" y="599427"/>
                  </a:lnTo>
                  <a:lnTo>
                    <a:pt x="2008049" y="613940"/>
                  </a:lnTo>
                  <a:lnTo>
                    <a:pt x="2057396" y="660384"/>
                  </a:lnTo>
                  <a:lnTo>
                    <a:pt x="2100940" y="741663"/>
                  </a:lnTo>
                  <a:lnTo>
                    <a:pt x="2143030" y="751823"/>
                  </a:lnTo>
                  <a:lnTo>
                    <a:pt x="2186573" y="772143"/>
                  </a:lnTo>
                  <a:lnTo>
                    <a:pt x="2230117" y="696670"/>
                  </a:lnTo>
                  <a:lnTo>
                    <a:pt x="2272206" y="664739"/>
                  </a:lnTo>
                  <a:lnTo>
                    <a:pt x="2315749" y="741663"/>
                  </a:lnTo>
                  <a:lnTo>
                    <a:pt x="2359294" y="833102"/>
                  </a:lnTo>
                  <a:lnTo>
                    <a:pt x="2402835" y="843261"/>
                  </a:lnTo>
                  <a:lnTo>
                    <a:pt x="2444926" y="863580"/>
                  </a:lnTo>
                  <a:lnTo>
                    <a:pt x="2488470" y="849066"/>
                  </a:lnTo>
                  <a:lnTo>
                    <a:pt x="2532012" y="747468"/>
                  </a:lnTo>
                  <a:lnTo>
                    <a:pt x="2574104" y="654579"/>
                  </a:lnTo>
                  <a:lnTo>
                    <a:pt x="2617647" y="579107"/>
                  </a:lnTo>
                  <a:lnTo>
                    <a:pt x="2661188" y="538468"/>
                  </a:lnTo>
                  <a:lnTo>
                    <a:pt x="2703281" y="603780"/>
                  </a:lnTo>
                  <a:lnTo>
                    <a:pt x="2746824" y="696670"/>
                  </a:lnTo>
                  <a:lnTo>
                    <a:pt x="2790365" y="747468"/>
                  </a:lnTo>
                  <a:lnTo>
                    <a:pt x="2832458" y="767788"/>
                  </a:lnTo>
                  <a:lnTo>
                    <a:pt x="2876002" y="772143"/>
                  </a:lnTo>
                  <a:lnTo>
                    <a:pt x="2919542" y="711184"/>
                  </a:lnTo>
                  <a:lnTo>
                    <a:pt x="2963086" y="690864"/>
                  </a:lnTo>
                  <a:lnTo>
                    <a:pt x="3005177" y="711184"/>
                  </a:lnTo>
                  <a:lnTo>
                    <a:pt x="3048720" y="731503"/>
                  </a:lnTo>
                  <a:lnTo>
                    <a:pt x="3092263" y="711184"/>
                  </a:lnTo>
                  <a:lnTo>
                    <a:pt x="3134355" y="619745"/>
                  </a:lnTo>
                  <a:lnTo>
                    <a:pt x="3177895" y="507988"/>
                  </a:lnTo>
                  <a:lnTo>
                    <a:pt x="3221440" y="548627"/>
                  </a:lnTo>
                  <a:lnTo>
                    <a:pt x="3263529" y="558787"/>
                  </a:lnTo>
                  <a:lnTo>
                    <a:pt x="3307073" y="568947"/>
                  </a:lnTo>
                  <a:lnTo>
                    <a:pt x="3350616" y="548627"/>
                  </a:lnTo>
                  <a:lnTo>
                    <a:pt x="3394157" y="497829"/>
                  </a:lnTo>
                  <a:lnTo>
                    <a:pt x="3436250" y="420904"/>
                  </a:lnTo>
                  <a:lnTo>
                    <a:pt x="3479793" y="512343"/>
                  </a:lnTo>
                  <a:lnTo>
                    <a:pt x="3523334" y="497829"/>
                  </a:lnTo>
                  <a:lnTo>
                    <a:pt x="3565427" y="451384"/>
                  </a:lnTo>
                  <a:lnTo>
                    <a:pt x="3608971" y="420904"/>
                  </a:lnTo>
                  <a:lnTo>
                    <a:pt x="3652511" y="355591"/>
                  </a:lnTo>
                  <a:lnTo>
                    <a:pt x="3694603" y="284473"/>
                  </a:lnTo>
                  <a:lnTo>
                    <a:pt x="3738148" y="309147"/>
                  </a:lnTo>
                  <a:lnTo>
                    <a:pt x="3781689" y="339627"/>
                  </a:lnTo>
                  <a:lnTo>
                    <a:pt x="3825232" y="309147"/>
                  </a:lnTo>
                  <a:lnTo>
                    <a:pt x="3867324" y="304793"/>
                  </a:lnTo>
                  <a:lnTo>
                    <a:pt x="3910866" y="243834"/>
                  </a:lnTo>
                  <a:lnTo>
                    <a:pt x="3954409" y="152395"/>
                  </a:lnTo>
                  <a:lnTo>
                    <a:pt x="3996501" y="111757"/>
                  </a:lnTo>
                  <a:lnTo>
                    <a:pt x="4040042" y="81277"/>
                  </a:lnTo>
                  <a:lnTo>
                    <a:pt x="4083585" y="0"/>
                  </a:lnTo>
                  <a:lnTo>
                    <a:pt x="4125678" y="14513"/>
                  </a:lnTo>
                  <a:lnTo>
                    <a:pt x="4169219" y="146590"/>
                  </a:lnTo>
                  <a:lnTo>
                    <a:pt x="4212762" y="177070"/>
                  </a:lnTo>
                  <a:lnTo>
                    <a:pt x="4249049" y="253993"/>
                  </a:lnTo>
                  <a:lnTo>
                    <a:pt x="4298396" y="288827"/>
                  </a:lnTo>
                  <a:lnTo>
                    <a:pt x="4341940" y="386070"/>
                  </a:lnTo>
                  <a:lnTo>
                    <a:pt x="4385480" y="426709"/>
                  </a:lnTo>
                  <a:lnTo>
                    <a:pt x="4427573" y="568947"/>
                  </a:lnTo>
                  <a:lnTo>
                    <a:pt x="4471117" y="599427"/>
                  </a:lnTo>
                  <a:lnTo>
                    <a:pt x="4514658" y="593620"/>
                  </a:lnTo>
                  <a:lnTo>
                    <a:pt x="4556749" y="573302"/>
                  </a:lnTo>
                  <a:lnTo>
                    <a:pt x="4600293" y="603780"/>
                  </a:lnTo>
                  <a:lnTo>
                    <a:pt x="4643835" y="558787"/>
                  </a:lnTo>
                  <a:lnTo>
                    <a:pt x="4687378" y="589266"/>
                  </a:lnTo>
                  <a:lnTo>
                    <a:pt x="4729470" y="583461"/>
                  </a:lnTo>
                  <a:lnTo>
                    <a:pt x="4773011" y="518148"/>
                  </a:lnTo>
                  <a:lnTo>
                    <a:pt x="4816556" y="451384"/>
                  </a:lnTo>
                  <a:lnTo>
                    <a:pt x="4858647" y="431064"/>
                  </a:lnTo>
                  <a:lnTo>
                    <a:pt x="4902188" y="461543"/>
                  </a:lnTo>
                  <a:lnTo>
                    <a:pt x="4945731" y="532661"/>
                  </a:lnTo>
                  <a:lnTo>
                    <a:pt x="4987824" y="467349"/>
                  </a:lnTo>
                  <a:lnTo>
                    <a:pt x="5031365" y="507988"/>
                  </a:lnTo>
                  <a:lnTo>
                    <a:pt x="5074909" y="492023"/>
                  </a:lnTo>
                  <a:lnTo>
                    <a:pt x="5117002" y="461543"/>
                  </a:lnTo>
                  <a:lnTo>
                    <a:pt x="5160542" y="349786"/>
                  </a:lnTo>
                  <a:lnTo>
                    <a:pt x="5204086" y="314952"/>
                  </a:lnTo>
                  <a:lnTo>
                    <a:pt x="5247629" y="288827"/>
                  </a:lnTo>
                  <a:lnTo>
                    <a:pt x="5289720" y="355591"/>
                  </a:lnTo>
                  <a:lnTo>
                    <a:pt x="5333263" y="390425"/>
                  </a:lnTo>
                  <a:lnTo>
                    <a:pt x="5376807" y="431064"/>
                  </a:lnTo>
                  <a:lnTo>
                    <a:pt x="5418895" y="386070"/>
                  </a:lnTo>
                  <a:lnTo>
                    <a:pt x="5462439" y="406391"/>
                  </a:lnTo>
                  <a:lnTo>
                    <a:pt x="5505984" y="426709"/>
                  </a:lnTo>
                  <a:lnTo>
                    <a:pt x="5548073" y="467349"/>
                  </a:lnTo>
                  <a:lnTo>
                    <a:pt x="5591616" y="471703"/>
                  </a:lnTo>
                  <a:lnTo>
                    <a:pt x="5629355" y="426709"/>
                  </a:lnTo>
                  <a:lnTo>
                    <a:pt x="5678702" y="457189"/>
                  </a:lnTo>
                  <a:lnTo>
                    <a:pt x="5720793" y="518148"/>
                  </a:lnTo>
                  <a:lnTo>
                    <a:pt x="5764334" y="512343"/>
                  </a:lnTo>
                  <a:lnTo>
                    <a:pt x="5807878" y="538468"/>
                  </a:lnTo>
                  <a:lnTo>
                    <a:pt x="5849971" y="670545"/>
                  </a:lnTo>
                  <a:lnTo>
                    <a:pt x="5893511" y="660384"/>
                  </a:lnTo>
                  <a:lnTo>
                    <a:pt x="5937055" y="676350"/>
                  </a:lnTo>
                  <a:lnTo>
                    <a:pt x="5979146" y="731503"/>
                  </a:lnTo>
                  <a:lnTo>
                    <a:pt x="6022689" y="731503"/>
                  </a:lnTo>
                  <a:lnTo>
                    <a:pt x="6066232" y="808427"/>
                  </a:lnTo>
                  <a:lnTo>
                    <a:pt x="6109776" y="863580"/>
                  </a:lnTo>
                  <a:lnTo>
                    <a:pt x="6151865" y="869386"/>
                  </a:lnTo>
                  <a:lnTo>
                    <a:pt x="6195409" y="849066"/>
                  </a:lnTo>
                  <a:lnTo>
                    <a:pt x="6238953" y="747468"/>
                  </a:lnTo>
                  <a:lnTo>
                    <a:pt x="6281042" y="686509"/>
                  </a:lnTo>
                  <a:lnTo>
                    <a:pt x="6324585" y="634259"/>
                  </a:lnTo>
                  <a:lnTo>
                    <a:pt x="6368129" y="542822"/>
                  </a:lnTo>
                  <a:lnTo>
                    <a:pt x="6410219" y="507988"/>
                  </a:lnTo>
                  <a:lnTo>
                    <a:pt x="6453762" y="512343"/>
                  </a:lnTo>
                  <a:lnTo>
                    <a:pt x="6497306" y="481863"/>
                  </a:lnTo>
                  <a:lnTo>
                    <a:pt x="6533590" y="497829"/>
                  </a:lnTo>
                  <a:lnTo>
                    <a:pt x="6582940" y="558787"/>
                  </a:lnTo>
                  <a:lnTo>
                    <a:pt x="6626483" y="603780"/>
                  </a:lnTo>
                  <a:lnTo>
                    <a:pt x="6670024" y="542822"/>
                  </a:lnTo>
                  <a:lnTo>
                    <a:pt x="6712117" y="477509"/>
                  </a:lnTo>
                  <a:lnTo>
                    <a:pt x="6755660" y="447029"/>
                  </a:lnTo>
                  <a:lnTo>
                    <a:pt x="6799201" y="436870"/>
                  </a:lnTo>
                  <a:lnTo>
                    <a:pt x="6841293" y="380265"/>
                  </a:lnTo>
                  <a:lnTo>
                    <a:pt x="6884835" y="420904"/>
                  </a:lnTo>
                  <a:lnTo>
                    <a:pt x="6928378" y="426709"/>
                  </a:lnTo>
                  <a:lnTo>
                    <a:pt x="6971922" y="457189"/>
                  </a:lnTo>
                  <a:lnTo>
                    <a:pt x="7014011" y="467349"/>
                  </a:lnTo>
                  <a:lnTo>
                    <a:pt x="7057554" y="477509"/>
                  </a:lnTo>
                  <a:lnTo>
                    <a:pt x="7101099" y="522502"/>
                  </a:lnTo>
                  <a:lnTo>
                    <a:pt x="7143188" y="589266"/>
                  </a:lnTo>
                  <a:lnTo>
                    <a:pt x="7186731" y="579107"/>
                  </a:lnTo>
                  <a:lnTo>
                    <a:pt x="7230275" y="568947"/>
                  </a:lnTo>
                  <a:lnTo>
                    <a:pt x="7272365" y="579107"/>
                  </a:lnTo>
                  <a:lnTo>
                    <a:pt x="7315909" y="583461"/>
                  </a:lnTo>
                  <a:lnTo>
                    <a:pt x="7321715" y="583461"/>
                  </a:lnTo>
                </a:path>
              </a:pathLst>
            </a:custGeom>
            <a:ln w="18142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553767" y="4475223"/>
              <a:ext cx="7322184" cy="1311275"/>
            </a:xfrm>
            <a:custGeom>
              <a:avLst/>
              <a:gdLst/>
              <a:ahLst/>
              <a:cxnLst/>
              <a:rect l="l" t="t" r="r" b="b"/>
              <a:pathLst>
                <a:path w="7322184" h="1311275">
                  <a:moveTo>
                    <a:pt x="0" y="1310792"/>
                  </a:moveTo>
                  <a:lnTo>
                    <a:pt x="12337" y="1307708"/>
                  </a:lnTo>
                  <a:lnTo>
                    <a:pt x="19593" y="1291742"/>
                  </a:lnTo>
                  <a:lnTo>
                    <a:pt x="25399" y="1291742"/>
                  </a:lnTo>
                  <a:lnTo>
                    <a:pt x="31204" y="1267068"/>
                  </a:lnTo>
                  <a:lnTo>
                    <a:pt x="37012" y="1240943"/>
                  </a:lnTo>
                  <a:lnTo>
                    <a:pt x="55878" y="1230783"/>
                  </a:lnTo>
                  <a:lnTo>
                    <a:pt x="61686" y="1230783"/>
                  </a:lnTo>
                  <a:lnTo>
                    <a:pt x="68943" y="1230783"/>
                  </a:lnTo>
                  <a:lnTo>
                    <a:pt x="74748" y="1235137"/>
                  </a:lnTo>
                  <a:lnTo>
                    <a:pt x="80554" y="1235137"/>
                  </a:lnTo>
                  <a:lnTo>
                    <a:pt x="105229" y="1220623"/>
                  </a:lnTo>
                  <a:lnTo>
                    <a:pt x="111033" y="1200305"/>
                  </a:lnTo>
                  <a:lnTo>
                    <a:pt x="118291" y="1184338"/>
                  </a:lnTo>
                  <a:lnTo>
                    <a:pt x="124095" y="1184338"/>
                  </a:lnTo>
                  <a:lnTo>
                    <a:pt x="141514" y="1174178"/>
                  </a:lnTo>
                  <a:lnTo>
                    <a:pt x="148770" y="1153860"/>
                  </a:lnTo>
                  <a:lnTo>
                    <a:pt x="154576" y="1139346"/>
                  </a:lnTo>
                  <a:lnTo>
                    <a:pt x="160381" y="1098706"/>
                  </a:lnTo>
                  <a:lnTo>
                    <a:pt x="166189" y="1047907"/>
                  </a:lnTo>
                  <a:lnTo>
                    <a:pt x="185055" y="1047907"/>
                  </a:lnTo>
                  <a:lnTo>
                    <a:pt x="190863" y="1072581"/>
                  </a:lnTo>
                  <a:lnTo>
                    <a:pt x="198120" y="1098706"/>
                  </a:lnTo>
                  <a:lnTo>
                    <a:pt x="203925" y="1108866"/>
                  </a:lnTo>
                  <a:lnTo>
                    <a:pt x="209730" y="1103061"/>
                  </a:lnTo>
                  <a:lnTo>
                    <a:pt x="228598" y="1103061"/>
                  </a:lnTo>
                  <a:lnTo>
                    <a:pt x="234403" y="1082741"/>
                  </a:lnTo>
                  <a:lnTo>
                    <a:pt x="240210" y="1082741"/>
                  </a:lnTo>
                  <a:lnTo>
                    <a:pt x="247468" y="1058067"/>
                  </a:lnTo>
                  <a:lnTo>
                    <a:pt x="253272" y="1017428"/>
                  </a:lnTo>
                  <a:lnTo>
                    <a:pt x="272142" y="997108"/>
                  </a:lnTo>
                  <a:lnTo>
                    <a:pt x="277947" y="966629"/>
                  </a:lnTo>
                  <a:lnTo>
                    <a:pt x="283754" y="966629"/>
                  </a:lnTo>
                  <a:lnTo>
                    <a:pt x="289558" y="986950"/>
                  </a:lnTo>
                  <a:lnTo>
                    <a:pt x="296816" y="997108"/>
                  </a:lnTo>
                  <a:lnTo>
                    <a:pt x="321490" y="997108"/>
                  </a:lnTo>
                  <a:lnTo>
                    <a:pt x="327294" y="997108"/>
                  </a:lnTo>
                  <a:lnTo>
                    <a:pt x="333102" y="1037748"/>
                  </a:lnTo>
                  <a:lnTo>
                    <a:pt x="338907" y="1021782"/>
                  </a:lnTo>
                  <a:lnTo>
                    <a:pt x="357776" y="1031942"/>
                  </a:lnTo>
                  <a:lnTo>
                    <a:pt x="363580" y="1058067"/>
                  </a:lnTo>
                  <a:lnTo>
                    <a:pt x="369388" y="1042102"/>
                  </a:lnTo>
                  <a:lnTo>
                    <a:pt x="376645" y="1017428"/>
                  </a:lnTo>
                  <a:lnTo>
                    <a:pt x="382449" y="1017428"/>
                  </a:lnTo>
                  <a:lnTo>
                    <a:pt x="401319" y="991303"/>
                  </a:lnTo>
                  <a:lnTo>
                    <a:pt x="407124" y="966629"/>
                  </a:lnTo>
                  <a:lnTo>
                    <a:pt x="412931" y="940505"/>
                  </a:lnTo>
                  <a:lnTo>
                    <a:pt x="418735" y="915831"/>
                  </a:lnTo>
                  <a:lnTo>
                    <a:pt x="425993" y="899865"/>
                  </a:lnTo>
                  <a:lnTo>
                    <a:pt x="443409" y="849066"/>
                  </a:lnTo>
                  <a:lnTo>
                    <a:pt x="450667" y="828747"/>
                  </a:lnTo>
                  <a:lnTo>
                    <a:pt x="456471" y="828747"/>
                  </a:lnTo>
                  <a:lnTo>
                    <a:pt x="462279" y="854872"/>
                  </a:lnTo>
                  <a:lnTo>
                    <a:pt x="468084" y="854872"/>
                  </a:lnTo>
                  <a:lnTo>
                    <a:pt x="486953" y="844712"/>
                  </a:lnTo>
                  <a:lnTo>
                    <a:pt x="492757" y="783753"/>
                  </a:lnTo>
                  <a:lnTo>
                    <a:pt x="500015" y="773593"/>
                  </a:lnTo>
                  <a:lnTo>
                    <a:pt x="505820" y="753274"/>
                  </a:lnTo>
                  <a:lnTo>
                    <a:pt x="511627" y="727148"/>
                  </a:lnTo>
                  <a:lnTo>
                    <a:pt x="530496" y="706830"/>
                  </a:lnTo>
                  <a:lnTo>
                    <a:pt x="536301" y="706830"/>
                  </a:lnTo>
                  <a:lnTo>
                    <a:pt x="542106" y="706830"/>
                  </a:lnTo>
                  <a:lnTo>
                    <a:pt x="547912" y="727148"/>
                  </a:lnTo>
                  <a:lnTo>
                    <a:pt x="555170" y="727148"/>
                  </a:lnTo>
                  <a:lnTo>
                    <a:pt x="572586" y="737308"/>
                  </a:lnTo>
                  <a:lnTo>
                    <a:pt x="579845" y="716990"/>
                  </a:lnTo>
                  <a:lnTo>
                    <a:pt x="585648" y="656031"/>
                  </a:lnTo>
                  <a:lnTo>
                    <a:pt x="591456" y="656031"/>
                  </a:lnTo>
                  <a:lnTo>
                    <a:pt x="597261" y="645871"/>
                  </a:lnTo>
                  <a:lnTo>
                    <a:pt x="616130" y="605232"/>
                  </a:lnTo>
                  <a:lnTo>
                    <a:pt x="621934" y="605232"/>
                  </a:lnTo>
                  <a:lnTo>
                    <a:pt x="629192" y="584912"/>
                  </a:lnTo>
                  <a:lnTo>
                    <a:pt x="634997" y="584912"/>
                  </a:lnTo>
                  <a:lnTo>
                    <a:pt x="659670" y="544273"/>
                  </a:lnTo>
                  <a:lnTo>
                    <a:pt x="665478" y="493475"/>
                  </a:lnTo>
                  <a:lnTo>
                    <a:pt x="671283" y="493475"/>
                  </a:lnTo>
                  <a:lnTo>
                    <a:pt x="678540" y="483314"/>
                  </a:lnTo>
                  <a:lnTo>
                    <a:pt x="684347" y="473154"/>
                  </a:lnTo>
                  <a:lnTo>
                    <a:pt x="703214" y="473154"/>
                  </a:lnTo>
                  <a:lnTo>
                    <a:pt x="709022" y="473154"/>
                  </a:lnTo>
                  <a:lnTo>
                    <a:pt x="714825" y="473154"/>
                  </a:lnTo>
                  <a:lnTo>
                    <a:pt x="720633" y="462994"/>
                  </a:lnTo>
                  <a:lnTo>
                    <a:pt x="727889" y="452834"/>
                  </a:lnTo>
                  <a:lnTo>
                    <a:pt x="745307" y="432516"/>
                  </a:lnTo>
                  <a:lnTo>
                    <a:pt x="751112" y="422356"/>
                  </a:lnTo>
                  <a:lnTo>
                    <a:pt x="758369" y="422356"/>
                  </a:lnTo>
                  <a:lnTo>
                    <a:pt x="764174" y="406390"/>
                  </a:lnTo>
                  <a:lnTo>
                    <a:pt x="769981" y="386071"/>
                  </a:lnTo>
                  <a:lnTo>
                    <a:pt x="788847" y="371557"/>
                  </a:lnTo>
                  <a:lnTo>
                    <a:pt x="794655" y="371557"/>
                  </a:lnTo>
                  <a:lnTo>
                    <a:pt x="800460" y="355591"/>
                  </a:lnTo>
                  <a:lnTo>
                    <a:pt x="807717" y="341077"/>
                  </a:lnTo>
                  <a:lnTo>
                    <a:pt x="813522" y="314952"/>
                  </a:lnTo>
                  <a:lnTo>
                    <a:pt x="832391" y="314952"/>
                  </a:lnTo>
                  <a:lnTo>
                    <a:pt x="838199" y="300438"/>
                  </a:lnTo>
                  <a:lnTo>
                    <a:pt x="844002" y="300438"/>
                  </a:lnTo>
                  <a:lnTo>
                    <a:pt x="849807" y="314952"/>
                  </a:lnTo>
                  <a:lnTo>
                    <a:pt x="857066" y="345431"/>
                  </a:lnTo>
                  <a:lnTo>
                    <a:pt x="874482" y="365751"/>
                  </a:lnTo>
                  <a:lnTo>
                    <a:pt x="881739" y="416550"/>
                  </a:lnTo>
                  <a:lnTo>
                    <a:pt x="887546" y="467348"/>
                  </a:lnTo>
                  <a:lnTo>
                    <a:pt x="893351" y="528307"/>
                  </a:lnTo>
                  <a:lnTo>
                    <a:pt x="899159" y="568947"/>
                  </a:lnTo>
                  <a:lnTo>
                    <a:pt x="923832" y="580558"/>
                  </a:lnTo>
                  <a:lnTo>
                    <a:pt x="931088" y="600877"/>
                  </a:lnTo>
                  <a:lnTo>
                    <a:pt x="936894" y="600877"/>
                  </a:lnTo>
                  <a:lnTo>
                    <a:pt x="942699" y="600877"/>
                  </a:lnTo>
                  <a:lnTo>
                    <a:pt x="961568" y="590718"/>
                  </a:lnTo>
                  <a:lnTo>
                    <a:pt x="967373" y="590718"/>
                  </a:lnTo>
                  <a:lnTo>
                    <a:pt x="973181" y="590718"/>
                  </a:lnTo>
                  <a:lnTo>
                    <a:pt x="978984" y="564592"/>
                  </a:lnTo>
                  <a:lnTo>
                    <a:pt x="986243" y="523953"/>
                  </a:lnTo>
                  <a:lnTo>
                    <a:pt x="1003659" y="396231"/>
                  </a:lnTo>
                  <a:lnTo>
                    <a:pt x="1010916" y="355591"/>
                  </a:lnTo>
                  <a:lnTo>
                    <a:pt x="1016723" y="355591"/>
                  </a:lnTo>
                  <a:lnTo>
                    <a:pt x="1022528" y="355591"/>
                  </a:lnTo>
                  <a:lnTo>
                    <a:pt x="1028333" y="355591"/>
                  </a:lnTo>
                  <a:lnTo>
                    <a:pt x="1053009" y="355591"/>
                  </a:lnTo>
                  <a:lnTo>
                    <a:pt x="1060265" y="371557"/>
                  </a:lnTo>
                  <a:lnTo>
                    <a:pt x="1066071" y="416550"/>
                  </a:lnTo>
                  <a:lnTo>
                    <a:pt x="1071876" y="416550"/>
                  </a:lnTo>
                  <a:lnTo>
                    <a:pt x="1090745" y="416550"/>
                  </a:lnTo>
                  <a:lnTo>
                    <a:pt x="1096550" y="416550"/>
                  </a:lnTo>
                  <a:lnTo>
                    <a:pt x="1102358" y="426710"/>
                  </a:lnTo>
                  <a:lnTo>
                    <a:pt x="1109615" y="452834"/>
                  </a:lnTo>
                  <a:lnTo>
                    <a:pt x="1115420" y="483314"/>
                  </a:lnTo>
                  <a:lnTo>
                    <a:pt x="1140093" y="507988"/>
                  </a:lnTo>
                  <a:lnTo>
                    <a:pt x="1145898" y="558787"/>
                  </a:lnTo>
                  <a:lnTo>
                    <a:pt x="1151705" y="568947"/>
                  </a:lnTo>
                  <a:lnTo>
                    <a:pt x="1158962" y="568947"/>
                  </a:lnTo>
                  <a:lnTo>
                    <a:pt x="1176380" y="568947"/>
                  </a:lnTo>
                  <a:lnTo>
                    <a:pt x="1182183" y="595072"/>
                  </a:lnTo>
                  <a:lnTo>
                    <a:pt x="1189442" y="595072"/>
                  </a:lnTo>
                  <a:lnTo>
                    <a:pt x="1195249" y="595072"/>
                  </a:lnTo>
                  <a:lnTo>
                    <a:pt x="1238789" y="595072"/>
                  </a:lnTo>
                  <a:lnTo>
                    <a:pt x="1244597" y="621197"/>
                  </a:lnTo>
                  <a:lnTo>
                    <a:pt x="1263466" y="621197"/>
                  </a:lnTo>
                  <a:lnTo>
                    <a:pt x="1269271" y="645871"/>
                  </a:lnTo>
                  <a:lnTo>
                    <a:pt x="1275075" y="661836"/>
                  </a:lnTo>
                  <a:lnTo>
                    <a:pt x="1280882" y="702474"/>
                  </a:lnTo>
                  <a:lnTo>
                    <a:pt x="1288139" y="712634"/>
                  </a:lnTo>
                  <a:lnTo>
                    <a:pt x="1305557" y="722794"/>
                  </a:lnTo>
                  <a:lnTo>
                    <a:pt x="1312814" y="747468"/>
                  </a:lnTo>
                  <a:lnTo>
                    <a:pt x="1318619" y="727148"/>
                  </a:lnTo>
                  <a:lnTo>
                    <a:pt x="1324426" y="727148"/>
                  </a:lnTo>
                  <a:lnTo>
                    <a:pt x="1330230" y="696670"/>
                  </a:lnTo>
                  <a:lnTo>
                    <a:pt x="1392641" y="696670"/>
                  </a:lnTo>
                  <a:lnTo>
                    <a:pt x="1398448" y="671996"/>
                  </a:lnTo>
                  <a:lnTo>
                    <a:pt x="1404252" y="621197"/>
                  </a:lnTo>
                  <a:lnTo>
                    <a:pt x="1410059" y="611037"/>
                  </a:lnTo>
                  <a:lnTo>
                    <a:pt x="1417315" y="574752"/>
                  </a:lnTo>
                  <a:lnTo>
                    <a:pt x="1434734" y="574752"/>
                  </a:lnTo>
                  <a:lnTo>
                    <a:pt x="1441991" y="564592"/>
                  </a:lnTo>
                  <a:lnTo>
                    <a:pt x="1447796" y="544273"/>
                  </a:lnTo>
                  <a:lnTo>
                    <a:pt x="1453601" y="544273"/>
                  </a:lnTo>
                  <a:lnTo>
                    <a:pt x="1459407" y="544273"/>
                  </a:lnTo>
                  <a:lnTo>
                    <a:pt x="1478276" y="518147"/>
                  </a:lnTo>
                  <a:lnTo>
                    <a:pt x="1484081" y="518147"/>
                  </a:lnTo>
                  <a:lnTo>
                    <a:pt x="1491340" y="518147"/>
                  </a:lnTo>
                  <a:lnTo>
                    <a:pt x="1497143" y="477508"/>
                  </a:lnTo>
                  <a:lnTo>
                    <a:pt x="1502951" y="477508"/>
                  </a:lnTo>
                  <a:lnTo>
                    <a:pt x="1527625" y="452834"/>
                  </a:lnTo>
                  <a:lnTo>
                    <a:pt x="1533429" y="442674"/>
                  </a:lnTo>
                  <a:lnTo>
                    <a:pt x="1540687" y="442674"/>
                  </a:lnTo>
                  <a:lnTo>
                    <a:pt x="1546492" y="442674"/>
                  </a:lnTo>
                  <a:lnTo>
                    <a:pt x="1565362" y="442674"/>
                  </a:lnTo>
                  <a:lnTo>
                    <a:pt x="1571165" y="402036"/>
                  </a:lnTo>
                  <a:lnTo>
                    <a:pt x="1576973" y="402036"/>
                  </a:lnTo>
                  <a:lnTo>
                    <a:pt x="1582778" y="386071"/>
                  </a:lnTo>
                  <a:lnTo>
                    <a:pt x="1588585" y="386071"/>
                  </a:lnTo>
                  <a:lnTo>
                    <a:pt x="1607451" y="361397"/>
                  </a:lnTo>
                  <a:lnTo>
                    <a:pt x="1613258" y="310598"/>
                  </a:lnTo>
                  <a:lnTo>
                    <a:pt x="1620517" y="310598"/>
                  </a:lnTo>
                  <a:lnTo>
                    <a:pt x="1626320" y="280118"/>
                  </a:lnTo>
                  <a:lnTo>
                    <a:pt x="1632128" y="253993"/>
                  </a:lnTo>
                  <a:lnTo>
                    <a:pt x="1650995" y="203195"/>
                  </a:lnTo>
                  <a:lnTo>
                    <a:pt x="1656802" y="168361"/>
                  </a:lnTo>
                  <a:lnTo>
                    <a:pt x="1662607" y="168361"/>
                  </a:lnTo>
                  <a:lnTo>
                    <a:pt x="1669864" y="158201"/>
                  </a:lnTo>
                  <a:lnTo>
                    <a:pt x="1675669" y="158201"/>
                  </a:lnTo>
                  <a:lnTo>
                    <a:pt x="1694539" y="188681"/>
                  </a:lnTo>
                  <a:lnTo>
                    <a:pt x="1700342" y="219159"/>
                  </a:lnTo>
                  <a:lnTo>
                    <a:pt x="1706150" y="219159"/>
                  </a:lnTo>
                  <a:lnTo>
                    <a:pt x="1711955" y="219159"/>
                  </a:lnTo>
                  <a:lnTo>
                    <a:pt x="1719212" y="219159"/>
                  </a:lnTo>
                  <a:lnTo>
                    <a:pt x="1743886" y="229319"/>
                  </a:lnTo>
                  <a:lnTo>
                    <a:pt x="1749694" y="253993"/>
                  </a:lnTo>
                  <a:lnTo>
                    <a:pt x="1755497" y="233673"/>
                  </a:lnTo>
                  <a:lnTo>
                    <a:pt x="1761302" y="233673"/>
                  </a:lnTo>
                  <a:lnTo>
                    <a:pt x="1780172" y="243833"/>
                  </a:lnTo>
                  <a:lnTo>
                    <a:pt x="1785977" y="243833"/>
                  </a:lnTo>
                  <a:lnTo>
                    <a:pt x="1791784" y="229319"/>
                  </a:lnTo>
                  <a:lnTo>
                    <a:pt x="1799041" y="229319"/>
                  </a:lnTo>
                  <a:lnTo>
                    <a:pt x="1804846" y="137882"/>
                  </a:lnTo>
                  <a:lnTo>
                    <a:pt x="1823716" y="101597"/>
                  </a:lnTo>
                  <a:lnTo>
                    <a:pt x="1829519" y="101597"/>
                  </a:lnTo>
                  <a:lnTo>
                    <a:pt x="1835327" y="101597"/>
                  </a:lnTo>
                  <a:lnTo>
                    <a:pt x="1841132" y="101597"/>
                  </a:lnTo>
                  <a:lnTo>
                    <a:pt x="1848389" y="101597"/>
                  </a:lnTo>
                  <a:lnTo>
                    <a:pt x="1865806" y="111757"/>
                  </a:lnTo>
                  <a:lnTo>
                    <a:pt x="1873063" y="137882"/>
                  </a:lnTo>
                  <a:lnTo>
                    <a:pt x="1878868" y="148042"/>
                  </a:lnTo>
                  <a:lnTo>
                    <a:pt x="1884676" y="127722"/>
                  </a:lnTo>
                  <a:lnTo>
                    <a:pt x="1890479" y="127722"/>
                  </a:lnTo>
                  <a:lnTo>
                    <a:pt x="1909349" y="137882"/>
                  </a:lnTo>
                  <a:lnTo>
                    <a:pt x="1915154" y="158201"/>
                  </a:lnTo>
                  <a:lnTo>
                    <a:pt x="1922411" y="178521"/>
                  </a:lnTo>
                  <a:lnTo>
                    <a:pt x="1928218" y="239479"/>
                  </a:lnTo>
                  <a:lnTo>
                    <a:pt x="1952893" y="249639"/>
                  </a:lnTo>
                  <a:lnTo>
                    <a:pt x="1958698" y="280118"/>
                  </a:lnTo>
                  <a:lnTo>
                    <a:pt x="1964504" y="341077"/>
                  </a:lnTo>
                  <a:lnTo>
                    <a:pt x="1971760" y="355591"/>
                  </a:lnTo>
                  <a:lnTo>
                    <a:pt x="1977566" y="355591"/>
                  </a:lnTo>
                  <a:lnTo>
                    <a:pt x="1994983" y="355591"/>
                  </a:lnTo>
                  <a:lnTo>
                    <a:pt x="2002240" y="365751"/>
                  </a:lnTo>
                  <a:lnTo>
                    <a:pt x="2008045" y="381717"/>
                  </a:lnTo>
                  <a:lnTo>
                    <a:pt x="2019656" y="381717"/>
                  </a:lnTo>
                  <a:lnTo>
                    <a:pt x="2038526" y="406390"/>
                  </a:lnTo>
                  <a:lnTo>
                    <a:pt x="2044331" y="442674"/>
                  </a:lnTo>
                  <a:lnTo>
                    <a:pt x="2051588" y="457188"/>
                  </a:lnTo>
                  <a:lnTo>
                    <a:pt x="2057393" y="507988"/>
                  </a:lnTo>
                  <a:lnTo>
                    <a:pt x="2063200" y="507988"/>
                  </a:lnTo>
                  <a:lnTo>
                    <a:pt x="2082070" y="528307"/>
                  </a:lnTo>
                  <a:lnTo>
                    <a:pt x="2087875" y="538467"/>
                  </a:lnTo>
                  <a:lnTo>
                    <a:pt x="2093678" y="548627"/>
                  </a:lnTo>
                  <a:lnTo>
                    <a:pt x="2100937" y="548627"/>
                  </a:lnTo>
                  <a:lnTo>
                    <a:pt x="2106744" y="558787"/>
                  </a:lnTo>
                  <a:lnTo>
                    <a:pt x="2125611" y="558787"/>
                  </a:lnTo>
                  <a:lnTo>
                    <a:pt x="2131417" y="580558"/>
                  </a:lnTo>
                  <a:lnTo>
                    <a:pt x="2137222" y="580558"/>
                  </a:lnTo>
                  <a:lnTo>
                    <a:pt x="2143030" y="580558"/>
                  </a:lnTo>
                  <a:lnTo>
                    <a:pt x="2150284" y="580558"/>
                  </a:lnTo>
                  <a:lnTo>
                    <a:pt x="2167703" y="580558"/>
                  </a:lnTo>
                  <a:lnTo>
                    <a:pt x="2174961" y="544273"/>
                  </a:lnTo>
                  <a:lnTo>
                    <a:pt x="2180766" y="544273"/>
                  </a:lnTo>
                  <a:lnTo>
                    <a:pt x="2186570" y="544273"/>
                  </a:lnTo>
                  <a:lnTo>
                    <a:pt x="2192377" y="544273"/>
                  </a:lnTo>
                  <a:lnTo>
                    <a:pt x="2217052" y="513793"/>
                  </a:lnTo>
                  <a:lnTo>
                    <a:pt x="2222855" y="513793"/>
                  </a:lnTo>
                  <a:lnTo>
                    <a:pt x="2230114" y="497828"/>
                  </a:lnTo>
                  <a:lnTo>
                    <a:pt x="2235921" y="497828"/>
                  </a:lnTo>
                  <a:lnTo>
                    <a:pt x="2260594" y="493475"/>
                  </a:lnTo>
                  <a:lnTo>
                    <a:pt x="2266399" y="523953"/>
                  </a:lnTo>
                  <a:lnTo>
                    <a:pt x="2272207" y="523953"/>
                  </a:lnTo>
                  <a:lnTo>
                    <a:pt x="2279461" y="574752"/>
                  </a:lnTo>
                  <a:lnTo>
                    <a:pt x="2296880" y="600877"/>
                  </a:lnTo>
                  <a:lnTo>
                    <a:pt x="2304136" y="611037"/>
                  </a:lnTo>
                  <a:lnTo>
                    <a:pt x="2309943" y="625551"/>
                  </a:lnTo>
                  <a:lnTo>
                    <a:pt x="2315747" y="651676"/>
                  </a:lnTo>
                  <a:lnTo>
                    <a:pt x="2321554" y="661836"/>
                  </a:lnTo>
                  <a:lnTo>
                    <a:pt x="2346229" y="661836"/>
                  </a:lnTo>
                  <a:lnTo>
                    <a:pt x="2353486" y="712634"/>
                  </a:lnTo>
                  <a:lnTo>
                    <a:pt x="2359291" y="712634"/>
                  </a:lnTo>
                  <a:lnTo>
                    <a:pt x="2365095" y="712634"/>
                  </a:lnTo>
                  <a:lnTo>
                    <a:pt x="2383965" y="712634"/>
                  </a:lnTo>
                  <a:lnTo>
                    <a:pt x="2389771" y="712634"/>
                  </a:lnTo>
                  <a:lnTo>
                    <a:pt x="2395576" y="722794"/>
                  </a:lnTo>
                  <a:lnTo>
                    <a:pt x="2439120" y="722794"/>
                  </a:lnTo>
                  <a:lnTo>
                    <a:pt x="2444924" y="753274"/>
                  </a:lnTo>
                  <a:lnTo>
                    <a:pt x="2450731" y="727148"/>
                  </a:lnTo>
                  <a:lnTo>
                    <a:pt x="2469598" y="702474"/>
                  </a:lnTo>
                  <a:lnTo>
                    <a:pt x="2475406" y="702474"/>
                  </a:lnTo>
                  <a:lnTo>
                    <a:pt x="2482660" y="702474"/>
                  </a:lnTo>
                  <a:lnTo>
                    <a:pt x="2488468" y="712634"/>
                  </a:lnTo>
                  <a:lnTo>
                    <a:pt x="2494272" y="696670"/>
                  </a:lnTo>
                  <a:lnTo>
                    <a:pt x="2513142" y="696670"/>
                  </a:lnTo>
                  <a:lnTo>
                    <a:pt x="2518947" y="686510"/>
                  </a:lnTo>
                  <a:lnTo>
                    <a:pt x="2524753" y="645871"/>
                  </a:lnTo>
                  <a:lnTo>
                    <a:pt x="2532012" y="595072"/>
                  </a:lnTo>
                  <a:lnTo>
                    <a:pt x="2537815" y="568947"/>
                  </a:lnTo>
                  <a:lnTo>
                    <a:pt x="2562490" y="538467"/>
                  </a:lnTo>
                  <a:lnTo>
                    <a:pt x="2568297" y="538467"/>
                  </a:lnTo>
                  <a:lnTo>
                    <a:pt x="2574102" y="518147"/>
                  </a:lnTo>
                  <a:lnTo>
                    <a:pt x="2581359" y="518147"/>
                  </a:lnTo>
                  <a:lnTo>
                    <a:pt x="2598775" y="518147"/>
                  </a:lnTo>
                  <a:lnTo>
                    <a:pt x="2606033" y="518147"/>
                  </a:lnTo>
                  <a:lnTo>
                    <a:pt x="2611837" y="518147"/>
                  </a:lnTo>
                  <a:lnTo>
                    <a:pt x="2617645" y="497828"/>
                  </a:lnTo>
                  <a:lnTo>
                    <a:pt x="2623449" y="497828"/>
                  </a:lnTo>
                  <a:lnTo>
                    <a:pt x="2642319" y="507988"/>
                  </a:lnTo>
                  <a:lnTo>
                    <a:pt x="2648124" y="507988"/>
                  </a:lnTo>
                  <a:lnTo>
                    <a:pt x="2653930" y="507988"/>
                  </a:lnTo>
                  <a:lnTo>
                    <a:pt x="2661189" y="507988"/>
                  </a:lnTo>
                  <a:lnTo>
                    <a:pt x="2666992" y="558787"/>
                  </a:lnTo>
                  <a:lnTo>
                    <a:pt x="2685862" y="590718"/>
                  </a:lnTo>
                  <a:lnTo>
                    <a:pt x="2691667" y="590718"/>
                  </a:lnTo>
                  <a:lnTo>
                    <a:pt x="2697471" y="615391"/>
                  </a:lnTo>
                  <a:lnTo>
                    <a:pt x="2703279" y="625551"/>
                  </a:lnTo>
                  <a:lnTo>
                    <a:pt x="2710536" y="625551"/>
                  </a:lnTo>
                  <a:lnTo>
                    <a:pt x="2727952" y="625551"/>
                  </a:lnTo>
                  <a:lnTo>
                    <a:pt x="2735210" y="625551"/>
                  </a:lnTo>
                  <a:lnTo>
                    <a:pt x="2741015" y="625551"/>
                  </a:lnTo>
                  <a:lnTo>
                    <a:pt x="2746822" y="635711"/>
                  </a:lnTo>
                  <a:lnTo>
                    <a:pt x="2752626" y="671996"/>
                  </a:lnTo>
                  <a:lnTo>
                    <a:pt x="2771496" y="671996"/>
                  </a:lnTo>
                  <a:lnTo>
                    <a:pt x="2777301" y="671996"/>
                  </a:lnTo>
                  <a:lnTo>
                    <a:pt x="2784558" y="671996"/>
                  </a:lnTo>
                  <a:lnTo>
                    <a:pt x="2790363" y="682156"/>
                  </a:lnTo>
                  <a:lnTo>
                    <a:pt x="2796170" y="682156"/>
                  </a:lnTo>
                  <a:lnTo>
                    <a:pt x="2815039" y="682156"/>
                  </a:lnTo>
                  <a:lnTo>
                    <a:pt x="2820844" y="712634"/>
                  </a:lnTo>
                  <a:lnTo>
                    <a:pt x="2826648" y="747468"/>
                  </a:lnTo>
                  <a:lnTo>
                    <a:pt x="2832456" y="767788"/>
                  </a:lnTo>
                  <a:lnTo>
                    <a:pt x="2857129" y="767788"/>
                  </a:lnTo>
                  <a:lnTo>
                    <a:pt x="2864387" y="767788"/>
                  </a:lnTo>
                  <a:lnTo>
                    <a:pt x="2870192" y="777947"/>
                  </a:lnTo>
                  <a:lnTo>
                    <a:pt x="2875999" y="777947"/>
                  </a:lnTo>
                  <a:lnTo>
                    <a:pt x="2881803" y="767788"/>
                  </a:lnTo>
                  <a:lnTo>
                    <a:pt x="2900673" y="743114"/>
                  </a:lnTo>
                  <a:lnTo>
                    <a:pt x="2906478" y="666189"/>
                  </a:lnTo>
                  <a:lnTo>
                    <a:pt x="2913735" y="635711"/>
                  </a:lnTo>
                  <a:lnTo>
                    <a:pt x="2919540" y="635711"/>
                  </a:lnTo>
                  <a:lnTo>
                    <a:pt x="2925347" y="635711"/>
                  </a:lnTo>
                  <a:lnTo>
                    <a:pt x="2944214" y="635711"/>
                  </a:lnTo>
                  <a:lnTo>
                    <a:pt x="2950021" y="651676"/>
                  </a:lnTo>
                  <a:lnTo>
                    <a:pt x="2955825" y="651676"/>
                  </a:lnTo>
                  <a:lnTo>
                    <a:pt x="2963084" y="641517"/>
                  </a:lnTo>
                  <a:lnTo>
                    <a:pt x="2968887" y="641517"/>
                  </a:lnTo>
                  <a:lnTo>
                    <a:pt x="2987757" y="635711"/>
                  </a:lnTo>
                  <a:lnTo>
                    <a:pt x="2993564" y="635711"/>
                  </a:lnTo>
                  <a:lnTo>
                    <a:pt x="2999369" y="635711"/>
                  </a:lnTo>
                  <a:lnTo>
                    <a:pt x="3005173" y="661836"/>
                  </a:lnTo>
                  <a:lnTo>
                    <a:pt x="3073391" y="661836"/>
                  </a:lnTo>
                  <a:lnTo>
                    <a:pt x="3079198" y="651676"/>
                  </a:lnTo>
                  <a:lnTo>
                    <a:pt x="3085002" y="631357"/>
                  </a:lnTo>
                  <a:lnTo>
                    <a:pt x="3092261" y="580558"/>
                  </a:lnTo>
                  <a:lnTo>
                    <a:pt x="3098064" y="538467"/>
                  </a:lnTo>
                  <a:lnTo>
                    <a:pt x="3116934" y="528307"/>
                  </a:lnTo>
                  <a:lnTo>
                    <a:pt x="3122739" y="477508"/>
                  </a:lnTo>
                  <a:lnTo>
                    <a:pt x="3128546" y="462994"/>
                  </a:lnTo>
                  <a:lnTo>
                    <a:pt x="3134351" y="452834"/>
                  </a:lnTo>
                  <a:lnTo>
                    <a:pt x="3141608" y="452834"/>
                  </a:lnTo>
                  <a:lnTo>
                    <a:pt x="3166283" y="467348"/>
                  </a:lnTo>
                  <a:lnTo>
                    <a:pt x="3172089" y="487668"/>
                  </a:lnTo>
                  <a:lnTo>
                    <a:pt x="3177894" y="518147"/>
                  </a:lnTo>
                  <a:lnTo>
                    <a:pt x="3183701" y="518147"/>
                  </a:lnTo>
                  <a:lnTo>
                    <a:pt x="3257723" y="518147"/>
                  </a:lnTo>
                  <a:lnTo>
                    <a:pt x="3263528" y="528307"/>
                  </a:lnTo>
                  <a:lnTo>
                    <a:pt x="3270785" y="528307"/>
                  </a:lnTo>
                  <a:lnTo>
                    <a:pt x="3295460" y="538467"/>
                  </a:lnTo>
                  <a:lnTo>
                    <a:pt x="3301266" y="538467"/>
                  </a:lnTo>
                  <a:lnTo>
                    <a:pt x="3307071" y="538467"/>
                  </a:lnTo>
                  <a:lnTo>
                    <a:pt x="3312876" y="548627"/>
                  </a:lnTo>
                  <a:lnTo>
                    <a:pt x="3331745" y="548627"/>
                  </a:lnTo>
                  <a:lnTo>
                    <a:pt x="3337550" y="548627"/>
                  </a:lnTo>
                  <a:lnTo>
                    <a:pt x="3344807" y="548627"/>
                  </a:lnTo>
                  <a:lnTo>
                    <a:pt x="3350615" y="534113"/>
                  </a:lnTo>
                  <a:lnTo>
                    <a:pt x="3356420" y="534113"/>
                  </a:lnTo>
                  <a:lnTo>
                    <a:pt x="3375288" y="534113"/>
                  </a:lnTo>
                  <a:lnTo>
                    <a:pt x="3386900" y="534113"/>
                  </a:lnTo>
                  <a:lnTo>
                    <a:pt x="3394155" y="507988"/>
                  </a:lnTo>
                  <a:lnTo>
                    <a:pt x="3399962" y="493475"/>
                  </a:lnTo>
                  <a:lnTo>
                    <a:pt x="3418832" y="493475"/>
                  </a:lnTo>
                  <a:lnTo>
                    <a:pt x="3424637" y="493475"/>
                  </a:lnTo>
                  <a:lnTo>
                    <a:pt x="3430442" y="493475"/>
                  </a:lnTo>
                  <a:lnTo>
                    <a:pt x="3436248" y="518147"/>
                  </a:lnTo>
                  <a:lnTo>
                    <a:pt x="3443506" y="518147"/>
                  </a:lnTo>
                  <a:lnTo>
                    <a:pt x="3460922" y="528307"/>
                  </a:lnTo>
                  <a:lnTo>
                    <a:pt x="3466727" y="548627"/>
                  </a:lnTo>
                  <a:lnTo>
                    <a:pt x="3473984" y="564592"/>
                  </a:lnTo>
                  <a:lnTo>
                    <a:pt x="3516077" y="564592"/>
                  </a:lnTo>
                  <a:lnTo>
                    <a:pt x="3523332" y="554432"/>
                  </a:lnTo>
                  <a:lnTo>
                    <a:pt x="3529139" y="528307"/>
                  </a:lnTo>
                  <a:lnTo>
                    <a:pt x="3548006" y="528307"/>
                  </a:lnTo>
                  <a:lnTo>
                    <a:pt x="3553814" y="507988"/>
                  </a:lnTo>
                  <a:lnTo>
                    <a:pt x="3559619" y="477508"/>
                  </a:lnTo>
                  <a:lnTo>
                    <a:pt x="3565425" y="426710"/>
                  </a:lnTo>
                  <a:lnTo>
                    <a:pt x="3572683" y="426710"/>
                  </a:lnTo>
                  <a:lnTo>
                    <a:pt x="3590099" y="426710"/>
                  </a:lnTo>
                  <a:lnTo>
                    <a:pt x="3597356" y="452834"/>
                  </a:lnTo>
                  <a:lnTo>
                    <a:pt x="3603161" y="452834"/>
                  </a:lnTo>
                  <a:lnTo>
                    <a:pt x="3608966" y="462994"/>
                  </a:lnTo>
                  <a:lnTo>
                    <a:pt x="3614774" y="462994"/>
                  </a:lnTo>
                  <a:lnTo>
                    <a:pt x="3633643" y="462994"/>
                  </a:lnTo>
                  <a:lnTo>
                    <a:pt x="3639447" y="436870"/>
                  </a:lnTo>
                  <a:lnTo>
                    <a:pt x="3646705" y="436870"/>
                  </a:lnTo>
                  <a:lnTo>
                    <a:pt x="3652510" y="391876"/>
                  </a:lnTo>
                  <a:lnTo>
                    <a:pt x="3658316" y="391876"/>
                  </a:lnTo>
                  <a:lnTo>
                    <a:pt x="3677183" y="365751"/>
                  </a:lnTo>
                  <a:lnTo>
                    <a:pt x="3682991" y="335272"/>
                  </a:lnTo>
                  <a:lnTo>
                    <a:pt x="3688796" y="335272"/>
                  </a:lnTo>
                  <a:lnTo>
                    <a:pt x="3694602" y="335272"/>
                  </a:lnTo>
                  <a:lnTo>
                    <a:pt x="3701858" y="335272"/>
                  </a:lnTo>
                  <a:lnTo>
                    <a:pt x="3719276" y="335272"/>
                  </a:lnTo>
                  <a:lnTo>
                    <a:pt x="3726533" y="335272"/>
                  </a:lnTo>
                  <a:lnTo>
                    <a:pt x="3732338" y="345431"/>
                  </a:lnTo>
                  <a:lnTo>
                    <a:pt x="3738143" y="345431"/>
                  </a:lnTo>
                  <a:lnTo>
                    <a:pt x="3743951" y="341077"/>
                  </a:lnTo>
                  <a:lnTo>
                    <a:pt x="3768624" y="341077"/>
                  </a:lnTo>
                  <a:lnTo>
                    <a:pt x="3775882" y="330917"/>
                  </a:lnTo>
                  <a:lnTo>
                    <a:pt x="3781687" y="320758"/>
                  </a:lnTo>
                  <a:lnTo>
                    <a:pt x="3787493" y="320758"/>
                  </a:lnTo>
                  <a:lnTo>
                    <a:pt x="3806360" y="320758"/>
                  </a:lnTo>
                  <a:lnTo>
                    <a:pt x="3812168" y="320758"/>
                  </a:lnTo>
                  <a:lnTo>
                    <a:pt x="3817973" y="310598"/>
                  </a:lnTo>
                  <a:lnTo>
                    <a:pt x="3825230" y="310598"/>
                  </a:lnTo>
                  <a:lnTo>
                    <a:pt x="3831035" y="310598"/>
                  </a:lnTo>
                  <a:lnTo>
                    <a:pt x="3849904" y="310598"/>
                  </a:lnTo>
                  <a:lnTo>
                    <a:pt x="3855709" y="290278"/>
                  </a:lnTo>
                  <a:lnTo>
                    <a:pt x="3861515" y="290278"/>
                  </a:lnTo>
                  <a:lnTo>
                    <a:pt x="3867320" y="229319"/>
                  </a:lnTo>
                  <a:lnTo>
                    <a:pt x="3873128" y="229319"/>
                  </a:lnTo>
                  <a:lnTo>
                    <a:pt x="3891995" y="178521"/>
                  </a:lnTo>
                  <a:lnTo>
                    <a:pt x="3897801" y="152396"/>
                  </a:lnTo>
                  <a:lnTo>
                    <a:pt x="3905059" y="132076"/>
                  </a:lnTo>
                  <a:lnTo>
                    <a:pt x="3910864" y="71117"/>
                  </a:lnTo>
                  <a:lnTo>
                    <a:pt x="3916668" y="81277"/>
                  </a:lnTo>
                  <a:lnTo>
                    <a:pt x="3935537" y="81277"/>
                  </a:lnTo>
                  <a:lnTo>
                    <a:pt x="3941345" y="56603"/>
                  </a:lnTo>
                  <a:lnTo>
                    <a:pt x="3947150" y="56603"/>
                  </a:lnTo>
                  <a:lnTo>
                    <a:pt x="3954407" y="56603"/>
                  </a:lnTo>
                  <a:lnTo>
                    <a:pt x="3960212" y="26124"/>
                  </a:lnTo>
                  <a:lnTo>
                    <a:pt x="3984886" y="66763"/>
                  </a:lnTo>
                  <a:lnTo>
                    <a:pt x="3990692" y="127722"/>
                  </a:lnTo>
                  <a:lnTo>
                    <a:pt x="3996497" y="127722"/>
                  </a:lnTo>
                  <a:lnTo>
                    <a:pt x="4003756" y="127722"/>
                  </a:lnTo>
                  <a:lnTo>
                    <a:pt x="4021172" y="101597"/>
                  </a:lnTo>
                  <a:lnTo>
                    <a:pt x="4028429" y="60957"/>
                  </a:lnTo>
                  <a:lnTo>
                    <a:pt x="4034234" y="40638"/>
                  </a:lnTo>
                  <a:lnTo>
                    <a:pt x="4040041" y="10158"/>
                  </a:lnTo>
                  <a:lnTo>
                    <a:pt x="4045846" y="10158"/>
                  </a:lnTo>
                  <a:lnTo>
                    <a:pt x="4064714" y="10158"/>
                  </a:lnTo>
                  <a:lnTo>
                    <a:pt x="4070519" y="10158"/>
                  </a:lnTo>
                  <a:lnTo>
                    <a:pt x="4076327" y="10158"/>
                  </a:lnTo>
                  <a:lnTo>
                    <a:pt x="4083584" y="10158"/>
                  </a:lnTo>
                  <a:lnTo>
                    <a:pt x="4089389" y="10158"/>
                  </a:lnTo>
                  <a:lnTo>
                    <a:pt x="4108258" y="0"/>
                  </a:lnTo>
                  <a:lnTo>
                    <a:pt x="4114063" y="0"/>
                  </a:lnTo>
                  <a:lnTo>
                    <a:pt x="4119869" y="15964"/>
                  </a:lnTo>
                  <a:lnTo>
                    <a:pt x="4125674" y="87083"/>
                  </a:lnTo>
                  <a:lnTo>
                    <a:pt x="4132933" y="148042"/>
                  </a:lnTo>
                  <a:lnTo>
                    <a:pt x="4150349" y="148042"/>
                  </a:lnTo>
                  <a:lnTo>
                    <a:pt x="4157606" y="168361"/>
                  </a:lnTo>
                  <a:lnTo>
                    <a:pt x="4163411" y="209001"/>
                  </a:lnTo>
                  <a:lnTo>
                    <a:pt x="4169218" y="209001"/>
                  </a:lnTo>
                  <a:lnTo>
                    <a:pt x="4175023" y="209001"/>
                  </a:lnTo>
                  <a:lnTo>
                    <a:pt x="4193893" y="209001"/>
                  </a:lnTo>
                  <a:lnTo>
                    <a:pt x="4199696" y="259799"/>
                  </a:lnTo>
                  <a:lnTo>
                    <a:pt x="4206955" y="259799"/>
                  </a:lnTo>
                  <a:lnTo>
                    <a:pt x="4212761" y="284473"/>
                  </a:lnTo>
                  <a:lnTo>
                    <a:pt x="4218566" y="304792"/>
                  </a:lnTo>
                  <a:lnTo>
                    <a:pt x="4237435" y="304792"/>
                  </a:lnTo>
                  <a:lnTo>
                    <a:pt x="4243240" y="314952"/>
                  </a:lnTo>
                  <a:lnTo>
                    <a:pt x="4249045" y="341077"/>
                  </a:lnTo>
                  <a:lnTo>
                    <a:pt x="4262110" y="341077"/>
                  </a:lnTo>
                  <a:lnTo>
                    <a:pt x="4280977" y="361397"/>
                  </a:lnTo>
                  <a:lnTo>
                    <a:pt x="4286783" y="396231"/>
                  </a:lnTo>
                  <a:lnTo>
                    <a:pt x="4292588" y="473154"/>
                  </a:lnTo>
                  <a:lnTo>
                    <a:pt x="4298395" y="497828"/>
                  </a:lnTo>
                  <a:lnTo>
                    <a:pt x="4304200" y="507988"/>
                  </a:lnTo>
                  <a:lnTo>
                    <a:pt x="4323070" y="507988"/>
                  </a:lnTo>
                  <a:lnTo>
                    <a:pt x="4328873" y="528307"/>
                  </a:lnTo>
                  <a:lnTo>
                    <a:pt x="4336132" y="548627"/>
                  </a:lnTo>
                  <a:lnTo>
                    <a:pt x="4341937" y="564592"/>
                  </a:lnTo>
                  <a:lnTo>
                    <a:pt x="4347743" y="564592"/>
                  </a:lnTo>
                  <a:lnTo>
                    <a:pt x="4366610" y="548627"/>
                  </a:lnTo>
                  <a:lnTo>
                    <a:pt x="4372417" y="548627"/>
                  </a:lnTo>
                  <a:lnTo>
                    <a:pt x="4378222" y="548627"/>
                  </a:lnTo>
                  <a:lnTo>
                    <a:pt x="4385479" y="635711"/>
                  </a:lnTo>
                  <a:lnTo>
                    <a:pt x="4391287" y="651676"/>
                  </a:lnTo>
                  <a:lnTo>
                    <a:pt x="4410154" y="651676"/>
                  </a:lnTo>
                  <a:lnTo>
                    <a:pt x="4415961" y="661836"/>
                  </a:lnTo>
                  <a:lnTo>
                    <a:pt x="4421765" y="676350"/>
                  </a:lnTo>
                  <a:lnTo>
                    <a:pt x="4427572" y="676350"/>
                  </a:lnTo>
                  <a:lnTo>
                    <a:pt x="4564005" y="676350"/>
                  </a:lnTo>
                  <a:lnTo>
                    <a:pt x="4588678" y="666189"/>
                  </a:lnTo>
                  <a:lnTo>
                    <a:pt x="4594486" y="625551"/>
                  </a:lnTo>
                  <a:lnTo>
                    <a:pt x="4600291" y="595072"/>
                  </a:lnTo>
                  <a:lnTo>
                    <a:pt x="4606097" y="584912"/>
                  </a:lnTo>
                  <a:lnTo>
                    <a:pt x="4624964" y="584912"/>
                  </a:lnTo>
                  <a:lnTo>
                    <a:pt x="4630771" y="584912"/>
                  </a:lnTo>
                  <a:lnTo>
                    <a:pt x="4638027" y="584912"/>
                  </a:lnTo>
                  <a:lnTo>
                    <a:pt x="4643833" y="584912"/>
                  </a:lnTo>
                  <a:lnTo>
                    <a:pt x="4649638" y="584912"/>
                  </a:lnTo>
                  <a:lnTo>
                    <a:pt x="4668508" y="584912"/>
                  </a:lnTo>
                  <a:lnTo>
                    <a:pt x="4674312" y="595072"/>
                  </a:lnTo>
                  <a:lnTo>
                    <a:pt x="4680119" y="625551"/>
                  </a:lnTo>
                  <a:lnTo>
                    <a:pt x="4687377" y="676350"/>
                  </a:lnTo>
                  <a:lnTo>
                    <a:pt x="4693182" y="651676"/>
                  </a:lnTo>
                  <a:lnTo>
                    <a:pt x="4710598" y="600877"/>
                  </a:lnTo>
                  <a:lnTo>
                    <a:pt x="4717855" y="600877"/>
                  </a:lnTo>
                  <a:lnTo>
                    <a:pt x="4723663" y="600877"/>
                  </a:lnTo>
                  <a:lnTo>
                    <a:pt x="4729468" y="600877"/>
                  </a:lnTo>
                  <a:lnTo>
                    <a:pt x="4735274" y="600877"/>
                  </a:lnTo>
                  <a:lnTo>
                    <a:pt x="4754141" y="600877"/>
                  </a:lnTo>
                  <a:lnTo>
                    <a:pt x="4759948" y="574752"/>
                  </a:lnTo>
                  <a:lnTo>
                    <a:pt x="4767204" y="574752"/>
                  </a:lnTo>
                  <a:lnTo>
                    <a:pt x="4773010" y="584912"/>
                  </a:lnTo>
                  <a:lnTo>
                    <a:pt x="4778815" y="584912"/>
                  </a:lnTo>
                  <a:lnTo>
                    <a:pt x="4890576" y="584912"/>
                  </a:lnTo>
                  <a:lnTo>
                    <a:pt x="4896381" y="605232"/>
                  </a:lnTo>
                  <a:lnTo>
                    <a:pt x="4902187" y="615391"/>
                  </a:lnTo>
                  <a:lnTo>
                    <a:pt x="4907992" y="615391"/>
                  </a:lnTo>
                  <a:lnTo>
                    <a:pt x="4926862" y="615391"/>
                  </a:lnTo>
                  <a:lnTo>
                    <a:pt x="4932666" y="615391"/>
                  </a:lnTo>
                  <a:lnTo>
                    <a:pt x="4938474" y="615391"/>
                  </a:lnTo>
                  <a:lnTo>
                    <a:pt x="4945728" y="590718"/>
                  </a:lnTo>
                  <a:lnTo>
                    <a:pt x="4951536" y="590718"/>
                  </a:lnTo>
                  <a:lnTo>
                    <a:pt x="4970406" y="590718"/>
                  </a:lnTo>
                  <a:lnTo>
                    <a:pt x="4976209" y="590718"/>
                  </a:lnTo>
                  <a:lnTo>
                    <a:pt x="4982014" y="580558"/>
                  </a:lnTo>
                  <a:lnTo>
                    <a:pt x="4987822" y="580558"/>
                  </a:lnTo>
                  <a:lnTo>
                    <a:pt x="4995079" y="580558"/>
                  </a:lnTo>
                  <a:lnTo>
                    <a:pt x="5012496" y="580558"/>
                  </a:lnTo>
                  <a:lnTo>
                    <a:pt x="5019753" y="558787"/>
                  </a:lnTo>
                  <a:lnTo>
                    <a:pt x="5025558" y="558787"/>
                  </a:lnTo>
                  <a:lnTo>
                    <a:pt x="5031366" y="558787"/>
                  </a:lnTo>
                  <a:lnTo>
                    <a:pt x="5056039" y="558787"/>
                  </a:lnTo>
                  <a:lnTo>
                    <a:pt x="5061844" y="497828"/>
                  </a:lnTo>
                  <a:lnTo>
                    <a:pt x="5069101" y="497828"/>
                  </a:lnTo>
                  <a:lnTo>
                    <a:pt x="5074905" y="497828"/>
                  </a:lnTo>
                  <a:lnTo>
                    <a:pt x="5080713" y="483314"/>
                  </a:lnTo>
                  <a:lnTo>
                    <a:pt x="5099580" y="483314"/>
                  </a:lnTo>
                  <a:lnTo>
                    <a:pt x="5105387" y="487668"/>
                  </a:lnTo>
                  <a:lnTo>
                    <a:pt x="5111191" y="452834"/>
                  </a:lnTo>
                  <a:lnTo>
                    <a:pt x="5116999" y="452834"/>
                  </a:lnTo>
                  <a:lnTo>
                    <a:pt x="5124256" y="477508"/>
                  </a:lnTo>
                  <a:lnTo>
                    <a:pt x="5141673" y="462994"/>
                  </a:lnTo>
                  <a:lnTo>
                    <a:pt x="5148930" y="442674"/>
                  </a:lnTo>
                  <a:lnTo>
                    <a:pt x="5154735" y="442674"/>
                  </a:lnTo>
                  <a:lnTo>
                    <a:pt x="5160540" y="442674"/>
                  </a:lnTo>
                  <a:lnTo>
                    <a:pt x="5166346" y="442674"/>
                  </a:lnTo>
                  <a:lnTo>
                    <a:pt x="5185216" y="442674"/>
                  </a:lnTo>
                  <a:lnTo>
                    <a:pt x="5191021" y="442674"/>
                  </a:lnTo>
                  <a:lnTo>
                    <a:pt x="5198278" y="432516"/>
                  </a:lnTo>
                  <a:lnTo>
                    <a:pt x="5204083" y="406390"/>
                  </a:lnTo>
                  <a:lnTo>
                    <a:pt x="5209890" y="406390"/>
                  </a:lnTo>
                  <a:lnTo>
                    <a:pt x="5228757" y="406390"/>
                  </a:lnTo>
                  <a:lnTo>
                    <a:pt x="5234564" y="406390"/>
                  </a:lnTo>
                  <a:lnTo>
                    <a:pt x="5240368" y="402036"/>
                  </a:lnTo>
                  <a:lnTo>
                    <a:pt x="5247626" y="412196"/>
                  </a:lnTo>
                  <a:lnTo>
                    <a:pt x="5253431" y="436870"/>
                  </a:lnTo>
                  <a:lnTo>
                    <a:pt x="5272300" y="447030"/>
                  </a:lnTo>
                  <a:lnTo>
                    <a:pt x="5278104" y="467348"/>
                  </a:lnTo>
                  <a:lnTo>
                    <a:pt x="5283912" y="467348"/>
                  </a:lnTo>
                  <a:lnTo>
                    <a:pt x="5289717" y="467348"/>
                  </a:lnTo>
                  <a:lnTo>
                    <a:pt x="5296974" y="457188"/>
                  </a:lnTo>
                  <a:lnTo>
                    <a:pt x="5314390" y="457188"/>
                  </a:lnTo>
                  <a:lnTo>
                    <a:pt x="5321648" y="447030"/>
                  </a:lnTo>
                  <a:lnTo>
                    <a:pt x="5327456" y="447030"/>
                  </a:lnTo>
                  <a:lnTo>
                    <a:pt x="5333260" y="436870"/>
                  </a:lnTo>
                  <a:lnTo>
                    <a:pt x="5339067" y="426710"/>
                  </a:lnTo>
                  <a:lnTo>
                    <a:pt x="5357934" y="386071"/>
                  </a:lnTo>
                  <a:lnTo>
                    <a:pt x="5363741" y="371557"/>
                  </a:lnTo>
                  <a:lnTo>
                    <a:pt x="5369545" y="351237"/>
                  </a:lnTo>
                  <a:lnTo>
                    <a:pt x="5376803" y="304792"/>
                  </a:lnTo>
                  <a:lnTo>
                    <a:pt x="5382608" y="304792"/>
                  </a:lnTo>
                  <a:lnTo>
                    <a:pt x="5407281" y="304792"/>
                  </a:lnTo>
                  <a:lnTo>
                    <a:pt x="5413089" y="259799"/>
                  </a:lnTo>
                  <a:lnTo>
                    <a:pt x="5418894" y="253993"/>
                  </a:lnTo>
                  <a:lnTo>
                    <a:pt x="5426151" y="253993"/>
                  </a:lnTo>
                  <a:lnTo>
                    <a:pt x="5443567" y="269958"/>
                  </a:lnTo>
                  <a:lnTo>
                    <a:pt x="5450825" y="300438"/>
                  </a:lnTo>
                  <a:lnTo>
                    <a:pt x="5456633" y="335272"/>
                  </a:lnTo>
                  <a:lnTo>
                    <a:pt x="5462437" y="361397"/>
                  </a:lnTo>
                  <a:lnTo>
                    <a:pt x="5468241" y="351237"/>
                  </a:lnTo>
                  <a:lnTo>
                    <a:pt x="5487111" y="351237"/>
                  </a:lnTo>
                  <a:lnTo>
                    <a:pt x="5492918" y="351237"/>
                  </a:lnTo>
                  <a:lnTo>
                    <a:pt x="5500173" y="391876"/>
                  </a:lnTo>
                  <a:lnTo>
                    <a:pt x="5505980" y="396231"/>
                  </a:lnTo>
                  <a:lnTo>
                    <a:pt x="5511785" y="416550"/>
                  </a:lnTo>
                  <a:lnTo>
                    <a:pt x="5580002" y="416550"/>
                  </a:lnTo>
                  <a:lnTo>
                    <a:pt x="5585807" y="391876"/>
                  </a:lnTo>
                  <a:lnTo>
                    <a:pt x="5591614" y="391876"/>
                  </a:lnTo>
                  <a:lnTo>
                    <a:pt x="5597418" y="391876"/>
                  </a:lnTo>
                  <a:lnTo>
                    <a:pt x="5616288" y="375911"/>
                  </a:lnTo>
                  <a:lnTo>
                    <a:pt x="5622093" y="375911"/>
                  </a:lnTo>
                  <a:lnTo>
                    <a:pt x="5629350" y="375911"/>
                  </a:lnTo>
                  <a:lnTo>
                    <a:pt x="5640962" y="386071"/>
                  </a:lnTo>
                  <a:lnTo>
                    <a:pt x="5659832" y="386071"/>
                  </a:lnTo>
                  <a:lnTo>
                    <a:pt x="5665635" y="386071"/>
                  </a:lnTo>
                  <a:lnTo>
                    <a:pt x="5671443" y="386071"/>
                  </a:lnTo>
                  <a:lnTo>
                    <a:pt x="5678699" y="412196"/>
                  </a:lnTo>
                  <a:lnTo>
                    <a:pt x="5684505" y="412196"/>
                  </a:lnTo>
                  <a:lnTo>
                    <a:pt x="5703372" y="412196"/>
                  </a:lnTo>
                  <a:lnTo>
                    <a:pt x="5709179" y="422356"/>
                  </a:lnTo>
                  <a:lnTo>
                    <a:pt x="5751270" y="422356"/>
                  </a:lnTo>
                  <a:lnTo>
                    <a:pt x="5758527" y="412196"/>
                  </a:lnTo>
                  <a:lnTo>
                    <a:pt x="5764334" y="412196"/>
                  </a:lnTo>
                  <a:lnTo>
                    <a:pt x="5770139" y="402036"/>
                  </a:lnTo>
                  <a:lnTo>
                    <a:pt x="5789009" y="402036"/>
                  </a:lnTo>
                  <a:lnTo>
                    <a:pt x="5794814" y="402036"/>
                  </a:lnTo>
                  <a:lnTo>
                    <a:pt x="5800617" y="402036"/>
                  </a:lnTo>
                  <a:lnTo>
                    <a:pt x="5807876" y="432516"/>
                  </a:lnTo>
                  <a:lnTo>
                    <a:pt x="5813682" y="493475"/>
                  </a:lnTo>
                  <a:lnTo>
                    <a:pt x="5832549" y="554432"/>
                  </a:lnTo>
                  <a:lnTo>
                    <a:pt x="5838356" y="544273"/>
                  </a:lnTo>
                  <a:lnTo>
                    <a:pt x="5844161" y="493475"/>
                  </a:lnTo>
                  <a:lnTo>
                    <a:pt x="5849969" y="462994"/>
                  </a:lnTo>
                  <a:lnTo>
                    <a:pt x="5857223" y="462994"/>
                  </a:lnTo>
                  <a:lnTo>
                    <a:pt x="5874642" y="462994"/>
                  </a:lnTo>
                  <a:lnTo>
                    <a:pt x="5881900" y="462994"/>
                  </a:lnTo>
                  <a:lnTo>
                    <a:pt x="5887704" y="473154"/>
                  </a:lnTo>
                  <a:lnTo>
                    <a:pt x="5893509" y="457188"/>
                  </a:lnTo>
                  <a:lnTo>
                    <a:pt x="5899316" y="457188"/>
                  </a:lnTo>
                  <a:lnTo>
                    <a:pt x="5918183" y="457188"/>
                  </a:lnTo>
                  <a:lnTo>
                    <a:pt x="5923991" y="457188"/>
                  </a:lnTo>
                  <a:lnTo>
                    <a:pt x="5931248" y="457188"/>
                  </a:lnTo>
                  <a:lnTo>
                    <a:pt x="5937053" y="457188"/>
                  </a:lnTo>
                  <a:lnTo>
                    <a:pt x="5942860" y="467348"/>
                  </a:lnTo>
                  <a:lnTo>
                    <a:pt x="5961726" y="467348"/>
                  </a:lnTo>
                  <a:lnTo>
                    <a:pt x="5967533" y="467348"/>
                  </a:lnTo>
                  <a:lnTo>
                    <a:pt x="5973338" y="467348"/>
                  </a:lnTo>
                  <a:lnTo>
                    <a:pt x="5979146" y="457188"/>
                  </a:lnTo>
                  <a:lnTo>
                    <a:pt x="5986400" y="457188"/>
                  </a:lnTo>
                  <a:lnTo>
                    <a:pt x="6011075" y="457188"/>
                  </a:lnTo>
                  <a:lnTo>
                    <a:pt x="6016882" y="462994"/>
                  </a:lnTo>
                  <a:lnTo>
                    <a:pt x="6022686" y="483314"/>
                  </a:lnTo>
                  <a:lnTo>
                    <a:pt x="6028493" y="497828"/>
                  </a:lnTo>
                  <a:lnTo>
                    <a:pt x="6047360" y="497828"/>
                  </a:lnTo>
                  <a:lnTo>
                    <a:pt x="6053168" y="497828"/>
                  </a:lnTo>
                  <a:lnTo>
                    <a:pt x="6151863" y="497828"/>
                  </a:lnTo>
                  <a:lnTo>
                    <a:pt x="6157670" y="513793"/>
                  </a:lnTo>
                  <a:lnTo>
                    <a:pt x="6176537" y="513793"/>
                  </a:lnTo>
                  <a:lnTo>
                    <a:pt x="6182345" y="544273"/>
                  </a:lnTo>
                  <a:lnTo>
                    <a:pt x="6189599" y="544273"/>
                  </a:lnTo>
                  <a:lnTo>
                    <a:pt x="6195407" y="544273"/>
                  </a:lnTo>
                  <a:lnTo>
                    <a:pt x="6201212" y="503633"/>
                  </a:lnTo>
                  <a:lnTo>
                    <a:pt x="6220081" y="477508"/>
                  </a:lnTo>
                  <a:lnTo>
                    <a:pt x="6225885" y="452834"/>
                  </a:lnTo>
                  <a:lnTo>
                    <a:pt x="6231692" y="447030"/>
                  </a:lnTo>
                  <a:lnTo>
                    <a:pt x="6238951" y="436870"/>
                  </a:lnTo>
                  <a:lnTo>
                    <a:pt x="6244754" y="422356"/>
                  </a:lnTo>
                  <a:lnTo>
                    <a:pt x="6269429" y="422356"/>
                  </a:lnTo>
                  <a:lnTo>
                    <a:pt x="6275236" y="422356"/>
                  </a:lnTo>
                  <a:lnTo>
                    <a:pt x="6281040" y="422356"/>
                  </a:lnTo>
                  <a:lnTo>
                    <a:pt x="6288298" y="422356"/>
                  </a:lnTo>
                  <a:lnTo>
                    <a:pt x="6305714" y="391876"/>
                  </a:lnTo>
                  <a:lnTo>
                    <a:pt x="6312973" y="351237"/>
                  </a:lnTo>
                  <a:lnTo>
                    <a:pt x="6318776" y="274313"/>
                  </a:lnTo>
                  <a:lnTo>
                    <a:pt x="6324584" y="294632"/>
                  </a:lnTo>
                  <a:lnTo>
                    <a:pt x="6330389" y="325112"/>
                  </a:lnTo>
                  <a:lnTo>
                    <a:pt x="6349258" y="325112"/>
                  </a:lnTo>
                  <a:lnTo>
                    <a:pt x="6355062" y="304792"/>
                  </a:lnTo>
                  <a:lnTo>
                    <a:pt x="6362320" y="304792"/>
                  </a:lnTo>
                  <a:lnTo>
                    <a:pt x="6368128" y="304792"/>
                  </a:lnTo>
                  <a:lnTo>
                    <a:pt x="6373931" y="300438"/>
                  </a:lnTo>
                  <a:lnTo>
                    <a:pt x="6392801" y="325112"/>
                  </a:lnTo>
                  <a:lnTo>
                    <a:pt x="6398606" y="325112"/>
                  </a:lnTo>
                  <a:lnTo>
                    <a:pt x="6404413" y="243833"/>
                  </a:lnTo>
                  <a:lnTo>
                    <a:pt x="6410218" y="269958"/>
                  </a:lnTo>
                  <a:lnTo>
                    <a:pt x="6417475" y="330917"/>
                  </a:lnTo>
                  <a:lnTo>
                    <a:pt x="6442150" y="330917"/>
                  </a:lnTo>
                  <a:lnTo>
                    <a:pt x="6447953" y="341077"/>
                  </a:lnTo>
                  <a:lnTo>
                    <a:pt x="6453761" y="341077"/>
                  </a:lnTo>
                  <a:lnTo>
                    <a:pt x="6459566" y="341077"/>
                  </a:lnTo>
                  <a:lnTo>
                    <a:pt x="6478435" y="341077"/>
                  </a:lnTo>
                  <a:lnTo>
                    <a:pt x="6484240" y="351237"/>
                  </a:lnTo>
                  <a:lnTo>
                    <a:pt x="6491497" y="351237"/>
                  </a:lnTo>
                  <a:lnTo>
                    <a:pt x="6497302" y="351237"/>
                  </a:lnTo>
                  <a:lnTo>
                    <a:pt x="6503108" y="351237"/>
                  </a:lnTo>
                  <a:lnTo>
                    <a:pt x="6521978" y="375911"/>
                  </a:lnTo>
                  <a:lnTo>
                    <a:pt x="6527783" y="396231"/>
                  </a:lnTo>
                  <a:lnTo>
                    <a:pt x="6533588" y="422356"/>
                  </a:lnTo>
                  <a:lnTo>
                    <a:pt x="6546652" y="422356"/>
                  </a:lnTo>
                  <a:lnTo>
                    <a:pt x="6565519" y="432516"/>
                  </a:lnTo>
                  <a:lnTo>
                    <a:pt x="6571327" y="447030"/>
                  </a:lnTo>
                  <a:lnTo>
                    <a:pt x="6577130" y="447030"/>
                  </a:lnTo>
                  <a:lnTo>
                    <a:pt x="6582938" y="447030"/>
                  </a:lnTo>
                  <a:lnTo>
                    <a:pt x="6588743" y="447030"/>
                  </a:lnTo>
                  <a:lnTo>
                    <a:pt x="6607612" y="447030"/>
                  </a:lnTo>
                  <a:lnTo>
                    <a:pt x="6613417" y="442674"/>
                  </a:lnTo>
                  <a:lnTo>
                    <a:pt x="6620674" y="432516"/>
                  </a:lnTo>
                  <a:lnTo>
                    <a:pt x="6626479" y="381717"/>
                  </a:lnTo>
                  <a:lnTo>
                    <a:pt x="6632287" y="381717"/>
                  </a:lnTo>
                  <a:lnTo>
                    <a:pt x="6651152" y="381717"/>
                  </a:lnTo>
                  <a:lnTo>
                    <a:pt x="6656960" y="361397"/>
                  </a:lnTo>
                  <a:lnTo>
                    <a:pt x="6662765" y="345431"/>
                  </a:lnTo>
                  <a:lnTo>
                    <a:pt x="6670022" y="269958"/>
                  </a:lnTo>
                  <a:lnTo>
                    <a:pt x="6675829" y="269958"/>
                  </a:lnTo>
                  <a:lnTo>
                    <a:pt x="6694696" y="269958"/>
                  </a:lnTo>
                  <a:lnTo>
                    <a:pt x="6700504" y="269958"/>
                  </a:lnTo>
                  <a:lnTo>
                    <a:pt x="6712112" y="269958"/>
                  </a:lnTo>
                  <a:lnTo>
                    <a:pt x="6719371" y="269958"/>
                  </a:lnTo>
                  <a:lnTo>
                    <a:pt x="6736789" y="280118"/>
                  </a:lnTo>
                  <a:lnTo>
                    <a:pt x="6744044" y="280118"/>
                  </a:lnTo>
                  <a:lnTo>
                    <a:pt x="6755656" y="280118"/>
                  </a:lnTo>
                  <a:lnTo>
                    <a:pt x="6761464" y="290278"/>
                  </a:lnTo>
                  <a:lnTo>
                    <a:pt x="6780331" y="290278"/>
                  </a:lnTo>
                  <a:lnTo>
                    <a:pt x="6786137" y="290278"/>
                  </a:lnTo>
                  <a:lnTo>
                    <a:pt x="6791942" y="259799"/>
                  </a:lnTo>
                  <a:lnTo>
                    <a:pt x="6799199" y="259799"/>
                  </a:lnTo>
                  <a:lnTo>
                    <a:pt x="6805004" y="223515"/>
                  </a:lnTo>
                  <a:lnTo>
                    <a:pt x="6823873" y="198841"/>
                  </a:lnTo>
                  <a:lnTo>
                    <a:pt x="6829678" y="188681"/>
                  </a:lnTo>
                  <a:lnTo>
                    <a:pt x="6835486" y="209001"/>
                  </a:lnTo>
                  <a:lnTo>
                    <a:pt x="6841289" y="219159"/>
                  </a:lnTo>
                  <a:lnTo>
                    <a:pt x="6848548" y="233673"/>
                  </a:lnTo>
                  <a:lnTo>
                    <a:pt x="6873221" y="253993"/>
                  </a:lnTo>
                  <a:lnTo>
                    <a:pt x="6879028" y="274313"/>
                  </a:lnTo>
                  <a:lnTo>
                    <a:pt x="6884833" y="274313"/>
                  </a:lnTo>
                  <a:lnTo>
                    <a:pt x="6890641" y="274313"/>
                  </a:lnTo>
                  <a:lnTo>
                    <a:pt x="6909508" y="310598"/>
                  </a:lnTo>
                  <a:lnTo>
                    <a:pt x="6915314" y="310598"/>
                  </a:lnTo>
                  <a:lnTo>
                    <a:pt x="6922570" y="310598"/>
                  </a:lnTo>
                  <a:lnTo>
                    <a:pt x="6928377" y="325112"/>
                  </a:lnTo>
                  <a:lnTo>
                    <a:pt x="6934181" y="325112"/>
                  </a:lnTo>
                  <a:lnTo>
                    <a:pt x="6953050" y="325112"/>
                  </a:lnTo>
                  <a:lnTo>
                    <a:pt x="6958855" y="335272"/>
                  </a:lnTo>
                  <a:lnTo>
                    <a:pt x="6964663" y="365751"/>
                  </a:lnTo>
                  <a:lnTo>
                    <a:pt x="6971920" y="365751"/>
                  </a:lnTo>
                  <a:lnTo>
                    <a:pt x="6977725" y="355591"/>
                  </a:lnTo>
                  <a:lnTo>
                    <a:pt x="6995141" y="355591"/>
                  </a:lnTo>
                  <a:lnTo>
                    <a:pt x="7002399" y="335272"/>
                  </a:lnTo>
                  <a:lnTo>
                    <a:pt x="7008205" y="274313"/>
                  </a:lnTo>
                  <a:lnTo>
                    <a:pt x="7014010" y="284473"/>
                  </a:lnTo>
                  <a:lnTo>
                    <a:pt x="7019815" y="300438"/>
                  </a:lnTo>
                  <a:lnTo>
                    <a:pt x="7044491" y="310598"/>
                  </a:lnTo>
                  <a:lnTo>
                    <a:pt x="7051747" y="310598"/>
                  </a:lnTo>
                  <a:lnTo>
                    <a:pt x="7057554" y="310598"/>
                  </a:lnTo>
                  <a:lnTo>
                    <a:pt x="7063358" y="330917"/>
                  </a:lnTo>
                  <a:lnTo>
                    <a:pt x="7082227" y="330917"/>
                  </a:lnTo>
                  <a:lnTo>
                    <a:pt x="7088032" y="371557"/>
                  </a:lnTo>
                  <a:lnTo>
                    <a:pt x="7093840" y="375911"/>
                  </a:lnTo>
                  <a:lnTo>
                    <a:pt x="7101094" y="381717"/>
                  </a:lnTo>
                  <a:lnTo>
                    <a:pt x="7106902" y="381717"/>
                  </a:lnTo>
                  <a:lnTo>
                    <a:pt x="7125771" y="375911"/>
                  </a:lnTo>
                  <a:lnTo>
                    <a:pt x="7131576" y="375911"/>
                  </a:lnTo>
                  <a:lnTo>
                    <a:pt x="7137380" y="375911"/>
                  </a:lnTo>
                  <a:lnTo>
                    <a:pt x="7143187" y="330917"/>
                  </a:lnTo>
                  <a:lnTo>
                    <a:pt x="7150446" y="330917"/>
                  </a:lnTo>
                  <a:lnTo>
                    <a:pt x="7167862" y="330917"/>
                  </a:lnTo>
                  <a:lnTo>
                    <a:pt x="7175119" y="330917"/>
                  </a:lnTo>
                  <a:lnTo>
                    <a:pt x="7180924" y="269958"/>
                  </a:lnTo>
                  <a:lnTo>
                    <a:pt x="7186731" y="249639"/>
                  </a:lnTo>
                  <a:lnTo>
                    <a:pt x="7192535" y="249639"/>
                  </a:lnTo>
                  <a:lnTo>
                    <a:pt x="7211404" y="249639"/>
                  </a:lnTo>
                  <a:lnTo>
                    <a:pt x="7217209" y="249639"/>
                  </a:lnTo>
                  <a:lnTo>
                    <a:pt x="7223017" y="229319"/>
                  </a:lnTo>
                  <a:lnTo>
                    <a:pt x="7230271" y="243833"/>
                  </a:lnTo>
                  <a:lnTo>
                    <a:pt x="7236079" y="243833"/>
                  </a:lnTo>
                  <a:lnTo>
                    <a:pt x="7254946" y="233673"/>
                  </a:lnTo>
                  <a:lnTo>
                    <a:pt x="7260753" y="209001"/>
                  </a:lnTo>
                  <a:lnTo>
                    <a:pt x="7266557" y="158201"/>
                  </a:lnTo>
                  <a:lnTo>
                    <a:pt x="7272364" y="148042"/>
                  </a:lnTo>
                  <a:lnTo>
                    <a:pt x="7279623" y="158201"/>
                  </a:lnTo>
                  <a:lnTo>
                    <a:pt x="7297039" y="178521"/>
                  </a:lnTo>
                  <a:lnTo>
                    <a:pt x="7304296" y="203195"/>
                  </a:lnTo>
                  <a:lnTo>
                    <a:pt x="7310101" y="203195"/>
                  </a:lnTo>
                  <a:lnTo>
                    <a:pt x="7315908" y="264153"/>
                  </a:lnTo>
                  <a:lnTo>
                    <a:pt x="7321713" y="325112"/>
                  </a:lnTo>
                </a:path>
              </a:pathLst>
            </a:custGeom>
            <a:ln w="18142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553767" y="3778552"/>
              <a:ext cx="7322184" cy="1743075"/>
            </a:xfrm>
            <a:custGeom>
              <a:avLst/>
              <a:gdLst/>
              <a:ahLst/>
              <a:cxnLst/>
              <a:rect l="l" t="t" r="r" b="b"/>
              <a:pathLst>
                <a:path w="7322184" h="1743075">
                  <a:moveTo>
                    <a:pt x="0" y="1743004"/>
                  </a:moveTo>
                  <a:lnTo>
                    <a:pt x="12337" y="1703940"/>
                  </a:lnTo>
                  <a:lnTo>
                    <a:pt x="19593" y="1687973"/>
                  </a:lnTo>
                  <a:lnTo>
                    <a:pt x="25399" y="1663301"/>
                  </a:lnTo>
                  <a:lnTo>
                    <a:pt x="31204" y="1653141"/>
                  </a:lnTo>
                  <a:lnTo>
                    <a:pt x="37012" y="1637175"/>
                  </a:lnTo>
                  <a:lnTo>
                    <a:pt x="55878" y="1627015"/>
                  </a:lnTo>
                  <a:lnTo>
                    <a:pt x="61686" y="1642981"/>
                  </a:lnTo>
                  <a:lnTo>
                    <a:pt x="68943" y="1647335"/>
                  </a:lnTo>
                  <a:lnTo>
                    <a:pt x="74748" y="1667655"/>
                  </a:lnTo>
                  <a:lnTo>
                    <a:pt x="80554" y="1627015"/>
                  </a:lnTo>
                  <a:lnTo>
                    <a:pt x="105229" y="1582022"/>
                  </a:lnTo>
                  <a:lnTo>
                    <a:pt x="111033" y="1602342"/>
                  </a:lnTo>
                  <a:lnTo>
                    <a:pt x="118291" y="1602342"/>
                  </a:lnTo>
                  <a:lnTo>
                    <a:pt x="124095" y="1642981"/>
                  </a:lnTo>
                  <a:lnTo>
                    <a:pt x="141514" y="1642981"/>
                  </a:lnTo>
                  <a:lnTo>
                    <a:pt x="148770" y="1627015"/>
                  </a:lnTo>
                  <a:lnTo>
                    <a:pt x="154576" y="1592182"/>
                  </a:lnTo>
                  <a:lnTo>
                    <a:pt x="160381" y="1612501"/>
                  </a:lnTo>
                  <a:lnTo>
                    <a:pt x="166189" y="1627015"/>
                  </a:lnTo>
                  <a:lnTo>
                    <a:pt x="185055" y="1622661"/>
                  </a:lnTo>
                  <a:lnTo>
                    <a:pt x="190863" y="1612501"/>
                  </a:lnTo>
                  <a:lnTo>
                    <a:pt x="198120" y="1627015"/>
                  </a:lnTo>
                  <a:lnTo>
                    <a:pt x="203925" y="1606696"/>
                  </a:lnTo>
                  <a:lnTo>
                    <a:pt x="209730" y="1551542"/>
                  </a:lnTo>
                  <a:lnTo>
                    <a:pt x="228598" y="1555897"/>
                  </a:lnTo>
                  <a:lnTo>
                    <a:pt x="234403" y="1535577"/>
                  </a:lnTo>
                  <a:lnTo>
                    <a:pt x="240210" y="1545737"/>
                  </a:lnTo>
                  <a:lnTo>
                    <a:pt x="247468" y="1500743"/>
                  </a:lnTo>
                  <a:lnTo>
                    <a:pt x="253272" y="1555897"/>
                  </a:lnTo>
                  <a:lnTo>
                    <a:pt x="272142" y="1525417"/>
                  </a:lnTo>
                  <a:lnTo>
                    <a:pt x="277947" y="1490583"/>
                  </a:lnTo>
                  <a:lnTo>
                    <a:pt x="283754" y="1500743"/>
                  </a:lnTo>
                  <a:lnTo>
                    <a:pt x="289558" y="1531223"/>
                  </a:lnTo>
                  <a:lnTo>
                    <a:pt x="296816" y="1555897"/>
                  </a:lnTo>
                  <a:lnTo>
                    <a:pt x="321490" y="1545737"/>
                  </a:lnTo>
                  <a:lnTo>
                    <a:pt x="327294" y="1521063"/>
                  </a:lnTo>
                  <a:lnTo>
                    <a:pt x="333102" y="1535577"/>
                  </a:lnTo>
                  <a:lnTo>
                    <a:pt x="338907" y="1531223"/>
                  </a:lnTo>
                  <a:lnTo>
                    <a:pt x="357776" y="1602342"/>
                  </a:lnTo>
                  <a:lnTo>
                    <a:pt x="363580" y="1657495"/>
                  </a:lnTo>
                  <a:lnTo>
                    <a:pt x="369388" y="1586376"/>
                  </a:lnTo>
                  <a:lnTo>
                    <a:pt x="376645" y="1586376"/>
                  </a:lnTo>
                  <a:lnTo>
                    <a:pt x="382449" y="1647335"/>
                  </a:lnTo>
                  <a:lnTo>
                    <a:pt x="401319" y="1627015"/>
                  </a:lnTo>
                  <a:lnTo>
                    <a:pt x="407124" y="1586376"/>
                  </a:lnTo>
                  <a:lnTo>
                    <a:pt x="412931" y="1545737"/>
                  </a:lnTo>
                  <a:lnTo>
                    <a:pt x="418735" y="1525417"/>
                  </a:lnTo>
                  <a:lnTo>
                    <a:pt x="425993" y="1515257"/>
                  </a:lnTo>
                  <a:lnTo>
                    <a:pt x="443409" y="1444140"/>
                  </a:lnTo>
                  <a:lnTo>
                    <a:pt x="450667" y="1439784"/>
                  </a:lnTo>
                  <a:lnTo>
                    <a:pt x="456471" y="1419466"/>
                  </a:lnTo>
                  <a:lnTo>
                    <a:pt x="462279" y="1413660"/>
                  </a:lnTo>
                  <a:lnTo>
                    <a:pt x="468084" y="1444140"/>
                  </a:lnTo>
                  <a:lnTo>
                    <a:pt x="486953" y="1352701"/>
                  </a:lnTo>
                  <a:lnTo>
                    <a:pt x="492757" y="1322222"/>
                  </a:lnTo>
                  <a:lnTo>
                    <a:pt x="500015" y="1352701"/>
                  </a:lnTo>
                  <a:lnTo>
                    <a:pt x="505820" y="1342541"/>
                  </a:lnTo>
                  <a:lnTo>
                    <a:pt x="511627" y="1271423"/>
                  </a:lnTo>
                  <a:lnTo>
                    <a:pt x="530496" y="1281583"/>
                  </a:lnTo>
                  <a:lnTo>
                    <a:pt x="536301" y="1307708"/>
                  </a:lnTo>
                  <a:lnTo>
                    <a:pt x="542106" y="1338187"/>
                  </a:lnTo>
                  <a:lnTo>
                    <a:pt x="547912" y="1352701"/>
                  </a:lnTo>
                  <a:lnTo>
                    <a:pt x="555170" y="1322222"/>
                  </a:lnTo>
                  <a:lnTo>
                    <a:pt x="572586" y="1301902"/>
                  </a:lnTo>
                  <a:lnTo>
                    <a:pt x="579845" y="1240943"/>
                  </a:lnTo>
                  <a:lnTo>
                    <a:pt x="585648" y="1204658"/>
                  </a:lnTo>
                  <a:lnTo>
                    <a:pt x="591456" y="1179985"/>
                  </a:lnTo>
                  <a:lnTo>
                    <a:pt x="597261" y="1149506"/>
                  </a:lnTo>
                  <a:lnTo>
                    <a:pt x="616130" y="1113221"/>
                  </a:lnTo>
                  <a:lnTo>
                    <a:pt x="621934" y="1149506"/>
                  </a:lnTo>
                  <a:lnTo>
                    <a:pt x="629192" y="1159666"/>
                  </a:lnTo>
                  <a:lnTo>
                    <a:pt x="634997" y="1092901"/>
                  </a:lnTo>
                  <a:lnTo>
                    <a:pt x="659670" y="1082741"/>
                  </a:lnTo>
                  <a:lnTo>
                    <a:pt x="665478" y="1042102"/>
                  </a:lnTo>
                  <a:lnTo>
                    <a:pt x="671283" y="1082741"/>
                  </a:lnTo>
                  <a:lnTo>
                    <a:pt x="678540" y="1058067"/>
                  </a:lnTo>
                  <a:lnTo>
                    <a:pt x="684347" y="1058067"/>
                  </a:lnTo>
                  <a:lnTo>
                    <a:pt x="703214" y="1103061"/>
                  </a:lnTo>
                  <a:lnTo>
                    <a:pt x="709022" y="1123381"/>
                  </a:lnTo>
                  <a:lnTo>
                    <a:pt x="714825" y="1098707"/>
                  </a:lnTo>
                  <a:lnTo>
                    <a:pt x="720633" y="1082741"/>
                  </a:lnTo>
                  <a:lnTo>
                    <a:pt x="727889" y="1062422"/>
                  </a:lnTo>
                  <a:lnTo>
                    <a:pt x="745307" y="1011623"/>
                  </a:lnTo>
                  <a:lnTo>
                    <a:pt x="751112" y="1021782"/>
                  </a:lnTo>
                  <a:lnTo>
                    <a:pt x="758369" y="1042102"/>
                  </a:lnTo>
                  <a:lnTo>
                    <a:pt x="764174" y="981143"/>
                  </a:lnTo>
                  <a:lnTo>
                    <a:pt x="769981" y="946309"/>
                  </a:lnTo>
                  <a:lnTo>
                    <a:pt x="788847" y="981143"/>
                  </a:lnTo>
                  <a:lnTo>
                    <a:pt x="794655" y="1011623"/>
                  </a:lnTo>
                  <a:lnTo>
                    <a:pt x="800460" y="1052262"/>
                  </a:lnTo>
                  <a:lnTo>
                    <a:pt x="807717" y="1088547"/>
                  </a:lnTo>
                  <a:lnTo>
                    <a:pt x="813522" y="1042102"/>
                  </a:lnTo>
                  <a:lnTo>
                    <a:pt x="813522" y="1088547"/>
                  </a:lnTo>
                  <a:lnTo>
                    <a:pt x="832391" y="1068227"/>
                  </a:lnTo>
                  <a:lnTo>
                    <a:pt x="838199" y="1017428"/>
                  </a:lnTo>
                  <a:lnTo>
                    <a:pt x="844002" y="1068227"/>
                  </a:lnTo>
                  <a:lnTo>
                    <a:pt x="849807" y="1088547"/>
                  </a:lnTo>
                  <a:lnTo>
                    <a:pt x="857066" y="1119026"/>
                  </a:lnTo>
                  <a:lnTo>
                    <a:pt x="874482" y="1078387"/>
                  </a:lnTo>
                  <a:lnTo>
                    <a:pt x="881739" y="1129186"/>
                  </a:lnTo>
                  <a:lnTo>
                    <a:pt x="887546" y="1133540"/>
                  </a:lnTo>
                  <a:lnTo>
                    <a:pt x="893351" y="1133540"/>
                  </a:lnTo>
                  <a:lnTo>
                    <a:pt x="899159" y="1139346"/>
                  </a:lnTo>
                  <a:lnTo>
                    <a:pt x="923832" y="1082741"/>
                  </a:lnTo>
                  <a:lnTo>
                    <a:pt x="931088" y="1037748"/>
                  </a:lnTo>
                  <a:lnTo>
                    <a:pt x="936894" y="1047908"/>
                  </a:lnTo>
                  <a:lnTo>
                    <a:pt x="942699" y="1027588"/>
                  </a:lnTo>
                  <a:lnTo>
                    <a:pt x="961568" y="986950"/>
                  </a:lnTo>
                  <a:lnTo>
                    <a:pt x="967373" y="1017428"/>
                  </a:lnTo>
                  <a:lnTo>
                    <a:pt x="973181" y="991303"/>
                  </a:lnTo>
                  <a:lnTo>
                    <a:pt x="978984" y="986950"/>
                  </a:lnTo>
                  <a:lnTo>
                    <a:pt x="986243" y="930345"/>
                  </a:lnTo>
                  <a:lnTo>
                    <a:pt x="1003659" y="788108"/>
                  </a:lnTo>
                  <a:lnTo>
                    <a:pt x="1010916" y="757628"/>
                  </a:lnTo>
                  <a:lnTo>
                    <a:pt x="1016723" y="838907"/>
                  </a:lnTo>
                  <a:lnTo>
                    <a:pt x="1022528" y="865032"/>
                  </a:lnTo>
                  <a:lnTo>
                    <a:pt x="1028333" y="879546"/>
                  </a:lnTo>
                  <a:lnTo>
                    <a:pt x="1053009" y="849067"/>
                  </a:lnTo>
                  <a:lnTo>
                    <a:pt x="1060265" y="925991"/>
                  </a:lnTo>
                  <a:lnTo>
                    <a:pt x="1066071" y="960823"/>
                  </a:lnTo>
                  <a:lnTo>
                    <a:pt x="1071876" y="940505"/>
                  </a:lnTo>
                  <a:lnTo>
                    <a:pt x="1090745" y="905671"/>
                  </a:lnTo>
                  <a:lnTo>
                    <a:pt x="1096550" y="905671"/>
                  </a:lnTo>
                  <a:lnTo>
                    <a:pt x="1102358" y="956469"/>
                  </a:lnTo>
                  <a:lnTo>
                    <a:pt x="1109615" y="1017428"/>
                  </a:lnTo>
                  <a:lnTo>
                    <a:pt x="1115420" y="1068227"/>
                  </a:lnTo>
                  <a:lnTo>
                    <a:pt x="1140093" y="1098707"/>
                  </a:lnTo>
                  <a:lnTo>
                    <a:pt x="1145898" y="1042102"/>
                  </a:lnTo>
                  <a:lnTo>
                    <a:pt x="1151705" y="1001463"/>
                  </a:lnTo>
                  <a:lnTo>
                    <a:pt x="1158962" y="960823"/>
                  </a:lnTo>
                  <a:lnTo>
                    <a:pt x="1176380" y="1011623"/>
                  </a:lnTo>
                  <a:lnTo>
                    <a:pt x="1182183" y="1027588"/>
                  </a:lnTo>
                  <a:lnTo>
                    <a:pt x="1189442" y="1052262"/>
                  </a:lnTo>
                  <a:lnTo>
                    <a:pt x="1195249" y="1027588"/>
                  </a:lnTo>
                  <a:lnTo>
                    <a:pt x="1201053" y="1042102"/>
                  </a:lnTo>
                  <a:lnTo>
                    <a:pt x="1219922" y="1027588"/>
                  </a:lnTo>
                  <a:lnTo>
                    <a:pt x="1225727" y="1001463"/>
                  </a:lnTo>
                  <a:lnTo>
                    <a:pt x="1231535" y="986950"/>
                  </a:lnTo>
                  <a:lnTo>
                    <a:pt x="1238789" y="1052262"/>
                  </a:lnTo>
                  <a:lnTo>
                    <a:pt x="1244597" y="1123381"/>
                  </a:lnTo>
                  <a:lnTo>
                    <a:pt x="1263466" y="1103061"/>
                  </a:lnTo>
                  <a:lnTo>
                    <a:pt x="1269271" y="1103061"/>
                  </a:lnTo>
                  <a:lnTo>
                    <a:pt x="1275075" y="1119026"/>
                  </a:lnTo>
                  <a:lnTo>
                    <a:pt x="1280882" y="1169825"/>
                  </a:lnTo>
                  <a:lnTo>
                    <a:pt x="1288139" y="1174180"/>
                  </a:lnTo>
                  <a:lnTo>
                    <a:pt x="1305557" y="1210465"/>
                  </a:lnTo>
                  <a:lnTo>
                    <a:pt x="1312814" y="1133540"/>
                  </a:lnTo>
                  <a:lnTo>
                    <a:pt x="1318619" y="1143700"/>
                  </a:lnTo>
                  <a:lnTo>
                    <a:pt x="1324426" y="1169825"/>
                  </a:lnTo>
                  <a:lnTo>
                    <a:pt x="1330230" y="1092901"/>
                  </a:lnTo>
                  <a:lnTo>
                    <a:pt x="1349099" y="1123381"/>
                  </a:lnTo>
                  <a:lnTo>
                    <a:pt x="1354904" y="1108867"/>
                  </a:lnTo>
                  <a:lnTo>
                    <a:pt x="1362161" y="1119026"/>
                  </a:lnTo>
                  <a:lnTo>
                    <a:pt x="1367966" y="1072582"/>
                  </a:lnTo>
                  <a:lnTo>
                    <a:pt x="1373774" y="1088547"/>
                  </a:lnTo>
                  <a:lnTo>
                    <a:pt x="1392641" y="1113221"/>
                  </a:lnTo>
                  <a:lnTo>
                    <a:pt x="1398448" y="1098707"/>
                  </a:lnTo>
                  <a:lnTo>
                    <a:pt x="1404252" y="1062422"/>
                  </a:lnTo>
                  <a:lnTo>
                    <a:pt x="1410059" y="1068227"/>
                  </a:lnTo>
                  <a:lnTo>
                    <a:pt x="1417315" y="1017428"/>
                  </a:lnTo>
                  <a:lnTo>
                    <a:pt x="1434734" y="991303"/>
                  </a:lnTo>
                  <a:lnTo>
                    <a:pt x="1441991" y="981143"/>
                  </a:lnTo>
                  <a:lnTo>
                    <a:pt x="1447796" y="950665"/>
                  </a:lnTo>
                  <a:lnTo>
                    <a:pt x="1453601" y="991303"/>
                  </a:lnTo>
                  <a:lnTo>
                    <a:pt x="1459407" y="986950"/>
                  </a:lnTo>
                  <a:lnTo>
                    <a:pt x="1478276" y="946309"/>
                  </a:lnTo>
                  <a:lnTo>
                    <a:pt x="1484081" y="950665"/>
                  </a:lnTo>
                  <a:lnTo>
                    <a:pt x="1491340" y="930345"/>
                  </a:lnTo>
                  <a:lnTo>
                    <a:pt x="1497143" y="875192"/>
                  </a:lnTo>
                  <a:lnTo>
                    <a:pt x="1502951" y="905671"/>
                  </a:lnTo>
                  <a:lnTo>
                    <a:pt x="1527625" y="838907"/>
                  </a:lnTo>
                  <a:lnTo>
                    <a:pt x="1533429" y="869386"/>
                  </a:lnTo>
                  <a:lnTo>
                    <a:pt x="1540687" y="859226"/>
                  </a:lnTo>
                  <a:lnTo>
                    <a:pt x="1546492" y="838907"/>
                  </a:lnTo>
                  <a:lnTo>
                    <a:pt x="1565362" y="818587"/>
                  </a:lnTo>
                  <a:lnTo>
                    <a:pt x="1571165" y="793913"/>
                  </a:lnTo>
                  <a:lnTo>
                    <a:pt x="1576973" y="798267"/>
                  </a:lnTo>
                  <a:lnTo>
                    <a:pt x="1582778" y="777948"/>
                  </a:lnTo>
                  <a:lnTo>
                    <a:pt x="1588585" y="777948"/>
                  </a:lnTo>
                  <a:lnTo>
                    <a:pt x="1607451" y="757628"/>
                  </a:lnTo>
                  <a:lnTo>
                    <a:pt x="1613258" y="716990"/>
                  </a:lnTo>
                  <a:lnTo>
                    <a:pt x="1620517" y="747468"/>
                  </a:lnTo>
                  <a:lnTo>
                    <a:pt x="1626320" y="651677"/>
                  </a:lnTo>
                  <a:lnTo>
                    <a:pt x="1632128" y="656031"/>
                  </a:lnTo>
                  <a:lnTo>
                    <a:pt x="1650995" y="558787"/>
                  </a:lnTo>
                  <a:lnTo>
                    <a:pt x="1656802" y="513793"/>
                  </a:lnTo>
                  <a:lnTo>
                    <a:pt x="1662607" y="641517"/>
                  </a:lnTo>
                  <a:lnTo>
                    <a:pt x="1669864" y="621197"/>
                  </a:lnTo>
                  <a:lnTo>
                    <a:pt x="1675669" y="584912"/>
                  </a:lnTo>
                  <a:lnTo>
                    <a:pt x="1694539" y="666191"/>
                  </a:lnTo>
                  <a:lnTo>
                    <a:pt x="1700342" y="692316"/>
                  </a:lnTo>
                  <a:lnTo>
                    <a:pt x="1706150" y="621197"/>
                  </a:lnTo>
                  <a:lnTo>
                    <a:pt x="1711955" y="584912"/>
                  </a:lnTo>
                  <a:lnTo>
                    <a:pt x="1719212" y="554433"/>
                  </a:lnTo>
                  <a:lnTo>
                    <a:pt x="1743886" y="534113"/>
                  </a:lnTo>
                  <a:lnTo>
                    <a:pt x="1749694" y="544273"/>
                  </a:lnTo>
                  <a:lnTo>
                    <a:pt x="1755497" y="513793"/>
                  </a:lnTo>
                  <a:lnTo>
                    <a:pt x="1761302" y="497828"/>
                  </a:lnTo>
                  <a:lnTo>
                    <a:pt x="1780172" y="487668"/>
                  </a:lnTo>
                  <a:lnTo>
                    <a:pt x="1785977" y="493475"/>
                  </a:lnTo>
                  <a:lnTo>
                    <a:pt x="1791784" y="426710"/>
                  </a:lnTo>
                  <a:lnTo>
                    <a:pt x="1799041" y="375911"/>
                  </a:lnTo>
                  <a:lnTo>
                    <a:pt x="1804846" y="375911"/>
                  </a:lnTo>
                  <a:lnTo>
                    <a:pt x="1823716" y="371557"/>
                  </a:lnTo>
                  <a:lnTo>
                    <a:pt x="1829519" y="447030"/>
                  </a:lnTo>
                  <a:lnTo>
                    <a:pt x="1835327" y="477508"/>
                  </a:lnTo>
                  <a:lnTo>
                    <a:pt x="1841132" y="518148"/>
                  </a:lnTo>
                  <a:lnTo>
                    <a:pt x="1848389" y="487668"/>
                  </a:lnTo>
                  <a:lnTo>
                    <a:pt x="1865806" y="447030"/>
                  </a:lnTo>
                  <a:lnTo>
                    <a:pt x="1873063" y="462994"/>
                  </a:lnTo>
                  <a:lnTo>
                    <a:pt x="1878868" y="447030"/>
                  </a:lnTo>
                  <a:lnTo>
                    <a:pt x="1884676" y="426710"/>
                  </a:lnTo>
                  <a:lnTo>
                    <a:pt x="1890479" y="412196"/>
                  </a:lnTo>
                  <a:lnTo>
                    <a:pt x="1909349" y="386071"/>
                  </a:lnTo>
                  <a:lnTo>
                    <a:pt x="1915154" y="426710"/>
                  </a:lnTo>
                  <a:lnTo>
                    <a:pt x="1922411" y="436870"/>
                  </a:lnTo>
                  <a:lnTo>
                    <a:pt x="1928218" y="589266"/>
                  </a:lnTo>
                  <a:lnTo>
                    <a:pt x="1952893" y="558787"/>
                  </a:lnTo>
                  <a:lnTo>
                    <a:pt x="1958698" y="600878"/>
                  </a:lnTo>
                  <a:lnTo>
                    <a:pt x="1964504" y="666191"/>
                  </a:lnTo>
                  <a:lnTo>
                    <a:pt x="1971760" y="615392"/>
                  </a:lnTo>
                  <a:lnTo>
                    <a:pt x="1977566" y="589266"/>
                  </a:lnTo>
                  <a:lnTo>
                    <a:pt x="1994983" y="584912"/>
                  </a:lnTo>
                  <a:lnTo>
                    <a:pt x="2002240" y="621197"/>
                  </a:lnTo>
                  <a:lnTo>
                    <a:pt x="2008045" y="645871"/>
                  </a:lnTo>
                  <a:lnTo>
                    <a:pt x="2019656" y="661837"/>
                  </a:lnTo>
                  <a:lnTo>
                    <a:pt x="2038526" y="656031"/>
                  </a:lnTo>
                  <a:lnTo>
                    <a:pt x="2044331" y="625551"/>
                  </a:lnTo>
                  <a:lnTo>
                    <a:pt x="2051588" y="661837"/>
                  </a:lnTo>
                  <a:lnTo>
                    <a:pt x="2057393" y="737308"/>
                  </a:lnTo>
                  <a:lnTo>
                    <a:pt x="2063200" y="747468"/>
                  </a:lnTo>
                  <a:lnTo>
                    <a:pt x="2082070" y="702476"/>
                  </a:lnTo>
                  <a:lnTo>
                    <a:pt x="2087875" y="747468"/>
                  </a:lnTo>
                  <a:lnTo>
                    <a:pt x="2093678" y="793913"/>
                  </a:lnTo>
                  <a:lnTo>
                    <a:pt x="2100937" y="763434"/>
                  </a:lnTo>
                  <a:lnTo>
                    <a:pt x="2106744" y="716990"/>
                  </a:lnTo>
                  <a:lnTo>
                    <a:pt x="2125611" y="696670"/>
                  </a:lnTo>
                  <a:lnTo>
                    <a:pt x="2131417" y="747468"/>
                  </a:lnTo>
                  <a:lnTo>
                    <a:pt x="2137222" y="757628"/>
                  </a:lnTo>
                  <a:lnTo>
                    <a:pt x="2143030" y="783753"/>
                  </a:lnTo>
                  <a:lnTo>
                    <a:pt x="2150284" y="763434"/>
                  </a:lnTo>
                  <a:lnTo>
                    <a:pt x="2167703" y="716990"/>
                  </a:lnTo>
                  <a:lnTo>
                    <a:pt x="2174961" y="656031"/>
                  </a:lnTo>
                  <a:lnTo>
                    <a:pt x="2180766" y="661837"/>
                  </a:lnTo>
                  <a:lnTo>
                    <a:pt x="2186570" y="666191"/>
                  </a:lnTo>
                  <a:lnTo>
                    <a:pt x="2192377" y="625551"/>
                  </a:lnTo>
                  <a:lnTo>
                    <a:pt x="2217052" y="579107"/>
                  </a:lnTo>
                  <a:lnTo>
                    <a:pt x="2222855" y="558787"/>
                  </a:lnTo>
                  <a:lnTo>
                    <a:pt x="2230114" y="584912"/>
                  </a:lnTo>
                  <a:lnTo>
                    <a:pt x="2235921" y="558787"/>
                  </a:lnTo>
                  <a:lnTo>
                    <a:pt x="2260594" y="605232"/>
                  </a:lnTo>
                  <a:lnTo>
                    <a:pt x="2266399" y="656031"/>
                  </a:lnTo>
                  <a:lnTo>
                    <a:pt x="2272207" y="645871"/>
                  </a:lnTo>
                  <a:lnTo>
                    <a:pt x="2279461" y="727150"/>
                  </a:lnTo>
                  <a:lnTo>
                    <a:pt x="2296880" y="737308"/>
                  </a:lnTo>
                  <a:lnTo>
                    <a:pt x="2304136" y="696670"/>
                  </a:lnTo>
                  <a:lnTo>
                    <a:pt x="2309943" y="732954"/>
                  </a:lnTo>
                  <a:lnTo>
                    <a:pt x="2315747" y="788108"/>
                  </a:lnTo>
                  <a:lnTo>
                    <a:pt x="2321554" y="757628"/>
                  </a:lnTo>
                  <a:lnTo>
                    <a:pt x="2346229" y="737308"/>
                  </a:lnTo>
                  <a:lnTo>
                    <a:pt x="2353486" y="818587"/>
                  </a:lnTo>
                  <a:lnTo>
                    <a:pt x="2359291" y="808427"/>
                  </a:lnTo>
                  <a:lnTo>
                    <a:pt x="2365095" y="763434"/>
                  </a:lnTo>
                  <a:lnTo>
                    <a:pt x="2383965" y="743114"/>
                  </a:lnTo>
                  <a:lnTo>
                    <a:pt x="2389771" y="773594"/>
                  </a:lnTo>
                  <a:lnTo>
                    <a:pt x="2395576" y="773594"/>
                  </a:lnTo>
                  <a:lnTo>
                    <a:pt x="2402835" y="757628"/>
                  </a:lnTo>
                  <a:lnTo>
                    <a:pt x="2408638" y="743114"/>
                  </a:lnTo>
                  <a:lnTo>
                    <a:pt x="2426055" y="727150"/>
                  </a:lnTo>
                  <a:lnTo>
                    <a:pt x="2433313" y="743114"/>
                  </a:lnTo>
                  <a:lnTo>
                    <a:pt x="2439120" y="808427"/>
                  </a:lnTo>
                  <a:lnTo>
                    <a:pt x="2444924" y="804073"/>
                  </a:lnTo>
                  <a:lnTo>
                    <a:pt x="2450731" y="737308"/>
                  </a:lnTo>
                  <a:lnTo>
                    <a:pt x="2469598" y="686510"/>
                  </a:lnTo>
                  <a:lnTo>
                    <a:pt x="2475406" y="666191"/>
                  </a:lnTo>
                  <a:lnTo>
                    <a:pt x="2482660" y="686510"/>
                  </a:lnTo>
                  <a:lnTo>
                    <a:pt x="2488468" y="666191"/>
                  </a:lnTo>
                  <a:lnTo>
                    <a:pt x="2494272" y="631357"/>
                  </a:lnTo>
                  <a:lnTo>
                    <a:pt x="2513142" y="641517"/>
                  </a:lnTo>
                  <a:lnTo>
                    <a:pt x="2518947" y="615392"/>
                  </a:lnTo>
                  <a:lnTo>
                    <a:pt x="2524753" y="595072"/>
                  </a:lnTo>
                  <a:lnTo>
                    <a:pt x="2532012" y="568947"/>
                  </a:lnTo>
                  <a:lnTo>
                    <a:pt x="2537815" y="589266"/>
                  </a:lnTo>
                  <a:lnTo>
                    <a:pt x="2562490" y="523953"/>
                  </a:lnTo>
                  <a:lnTo>
                    <a:pt x="2568297" y="534113"/>
                  </a:lnTo>
                  <a:lnTo>
                    <a:pt x="2574102" y="558787"/>
                  </a:lnTo>
                  <a:lnTo>
                    <a:pt x="2581359" y="523953"/>
                  </a:lnTo>
                  <a:lnTo>
                    <a:pt x="2598775" y="538467"/>
                  </a:lnTo>
                  <a:lnTo>
                    <a:pt x="2606033" y="538467"/>
                  </a:lnTo>
                  <a:lnTo>
                    <a:pt x="2611837" y="493475"/>
                  </a:lnTo>
                  <a:lnTo>
                    <a:pt x="2617645" y="457190"/>
                  </a:lnTo>
                  <a:lnTo>
                    <a:pt x="2623449" y="513793"/>
                  </a:lnTo>
                  <a:lnTo>
                    <a:pt x="2642319" y="507988"/>
                  </a:lnTo>
                  <a:lnTo>
                    <a:pt x="2648124" y="513793"/>
                  </a:lnTo>
                  <a:lnTo>
                    <a:pt x="2653930" y="507988"/>
                  </a:lnTo>
                  <a:lnTo>
                    <a:pt x="2661189" y="534113"/>
                  </a:lnTo>
                  <a:lnTo>
                    <a:pt x="2666992" y="651677"/>
                  </a:lnTo>
                  <a:lnTo>
                    <a:pt x="2685862" y="727150"/>
                  </a:lnTo>
                  <a:lnTo>
                    <a:pt x="2691667" y="682156"/>
                  </a:lnTo>
                  <a:lnTo>
                    <a:pt x="2697471" y="747468"/>
                  </a:lnTo>
                  <a:lnTo>
                    <a:pt x="2703279" y="722794"/>
                  </a:lnTo>
                  <a:lnTo>
                    <a:pt x="2710536" y="808427"/>
                  </a:lnTo>
                  <a:lnTo>
                    <a:pt x="2727952" y="767788"/>
                  </a:lnTo>
                  <a:lnTo>
                    <a:pt x="2735210" y="706830"/>
                  </a:lnTo>
                  <a:lnTo>
                    <a:pt x="2741015" y="763434"/>
                  </a:lnTo>
                  <a:lnTo>
                    <a:pt x="2746822" y="814233"/>
                  </a:lnTo>
                  <a:lnTo>
                    <a:pt x="2752626" y="814233"/>
                  </a:lnTo>
                  <a:lnTo>
                    <a:pt x="2771496" y="737308"/>
                  </a:lnTo>
                  <a:lnTo>
                    <a:pt x="2777301" y="727150"/>
                  </a:lnTo>
                  <a:lnTo>
                    <a:pt x="2784558" y="716990"/>
                  </a:lnTo>
                  <a:lnTo>
                    <a:pt x="2790363" y="727150"/>
                  </a:lnTo>
                  <a:lnTo>
                    <a:pt x="2796170" y="763434"/>
                  </a:lnTo>
                  <a:lnTo>
                    <a:pt x="2815039" y="788108"/>
                  </a:lnTo>
                  <a:lnTo>
                    <a:pt x="2820844" y="828747"/>
                  </a:lnTo>
                  <a:lnTo>
                    <a:pt x="2826648" y="854872"/>
                  </a:lnTo>
                  <a:lnTo>
                    <a:pt x="2832456" y="854872"/>
                  </a:lnTo>
                  <a:lnTo>
                    <a:pt x="2857129" y="798267"/>
                  </a:lnTo>
                  <a:lnTo>
                    <a:pt x="2864387" y="788108"/>
                  </a:lnTo>
                  <a:lnTo>
                    <a:pt x="2870192" y="798267"/>
                  </a:lnTo>
                  <a:lnTo>
                    <a:pt x="2875999" y="777948"/>
                  </a:lnTo>
                  <a:lnTo>
                    <a:pt x="2881803" y="743114"/>
                  </a:lnTo>
                  <a:lnTo>
                    <a:pt x="2900673" y="702476"/>
                  </a:lnTo>
                  <a:lnTo>
                    <a:pt x="2906478" y="712636"/>
                  </a:lnTo>
                  <a:lnTo>
                    <a:pt x="2913735" y="702476"/>
                  </a:lnTo>
                  <a:lnTo>
                    <a:pt x="2919540" y="732954"/>
                  </a:lnTo>
                  <a:lnTo>
                    <a:pt x="2925347" y="716990"/>
                  </a:lnTo>
                  <a:lnTo>
                    <a:pt x="2944214" y="743114"/>
                  </a:lnTo>
                  <a:lnTo>
                    <a:pt x="2950021" y="804073"/>
                  </a:lnTo>
                  <a:lnTo>
                    <a:pt x="2955825" y="788108"/>
                  </a:lnTo>
                  <a:lnTo>
                    <a:pt x="2963084" y="737308"/>
                  </a:lnTo>
                  <a:lnTo>
                    <a:pt x="2968887" y="783753"/>
                  </a:lnTo>
                  <a:lnTo>
                    <a:pt x="2987757" y="706830"/>
                  </a:lnTo>
                  <a:lnTo>
                    <a:pt x="2993564" y="783753"/>
                  </a:lnTo>
                  <a:lnTo>
                    <a:pt x="2999369" y="814233"/>
                  </a:lnTo>
                  <a:lnTo>
                    <a:pt x="3005173" y="818587"/>
                  </a:lnTo>
                  <a:lnTo>
                    <a:pt x="3012431" y="783753"/>
                  </a:lnTo>
                  <a:lnTo>
                    <a:pt x="3029850" y="743114"/>
                  </a:lnTo>
                  <a:lnTo>
                    <a:pt x="3035655" y="737308"/>
                  </a:lnTo>
                  <a:lnTo>
                    <a:pt x="3042912" y="788108"/>
                  </a:lnTo>
                  <a:lnTo>
                    <a:pt x="3048717" y="808427"/>
                  </a:lnTo>
                  <a:lnTo>
                    <a:pt x="3054524" y="773594"/>
                  </a:lnTo>
                  <a:lnTo>
                    <a:pt x="3073391" y="753274"/>
                  </a:lnTo>
                  <a:lnTo>
                    <a:pt x="3079198" y="732954"/>
                  </a:lnTo>
                  <a:lnTo>
                    <a:pt x="3085002" y="716990"/>
                  </a:lnTo>
                  <a:lnTo>
                    <a:pt x="3092261" y="676351"/>
                  </a:lnTo>
                  <a:lnTo>
                    <a:pt x="3098064" y="651677"/>
                  </a:lnTo>
                  <a:lnTo>
                    <a:pt x="3116934" y="641517"/>
                  </a:lnTo>
                  <a:lnTo>
                    <a:pt x="3122739" y="651677"/>
                  </a:lnTo>
                  <a:lnTo>
                    <a:pt x="3128546" y="635711"/>
                  </a:lnTo>
                  <a:lnTo>
                    <a:pt x="3134351" y="584912"/>
                  </a:lnTo>
                  <a:lnTo>
                    <a:pt x="3141608" y="600878"/>
                  </a:lnTo>
                  <a:lnTo>
                    <a:pt x="3166283" y="656031"/>
                  </a:lnTo>
                  <a:lnTo>
                    <a:pt x="3172089" y="682156"/>
                  </a:lnTo>
                  <a:lnTo>
                    <a:pt x="3177894" y="696670"/>
                  </a:lnTo>
                  <a:lnTo>
                    <a:pt x="3183701" y="656031"/>
                  </a:lnTo>
                  <a:lnTo>
                    <a:pt x="3202568" y="656031"/>
                  </a:lnTo>
                  <a:lnTo>
                    <a:pt x="3208375" y="651677"/>
                  </a:lnTo>
                  <a:lnTo>
                    <a:pt x="3215630" y="605232"/>
                  </a:lnTo>
                  <a:lnTo>
                    <a:pt x="3221438" y="635711"/>
                  </a:lnTo>
                  <a:lnTo>
                    <a:pt x="3227241" y="625551"/>
                  </a:lnTo>
                  <a:lnTo>
                    <a:pt x="3246111" y="635711"/>
                  </a:lnTo>
                  <a:lnTo>
                    <a:pt x="3251916" y="579107"/>
                  </a:lnTo>
                  <a:lnTo>
                    <a:pt x="3257723" y="584912"/>
                  </a:lnTo>
                  <a:lnTo>
                    <a:pt x="3263528" y="641517"/>
                  </a:lnTo>
                  <a:lnTo>
                    <a:pt x="3270785" y="615392"/>
                  </a:lnTo>
                  <a:lnTo>
                    <a:pt x="3295460" y="631357"/>
                  </a:lnTo>
                  <a:lnTo>
                    <a:pt x="3301266" y="641517"/>
                  </a:lnTo>
                  <a:lnTo>
                    <a:pt x="3307071" y="600878"/>
                  </a:lnTo>
                  <a:lnTo>
                    <a:pt x="3312876" y="631357"/>
                  </a:lnTo>
                  <a:lnTo>
                    <a:pt x="3331745" y="641517"/>
                  </a:lnTo>
                  <a:lnTo>
                    <a:pt x="3337550" y="615392"/>
                  </a:lnTo>
                  <a:lnTo>
                    <a:pt x="3344807" y="645871"/>
                  </a:lnTo>
                  <a:lnTo>
                    <a:pt x="3350615" y="574752"/>
                  </a:lnTo>
                  <a:lnTo>
                    <a:pt x="3356420" y="595072"/>
                  </a:lnTo>
                  <a:lnTo>
                    <a:pt x="3375288" y="568947"/>
                  </a:lnTo>
                  <a:lnTo>
                    <a:pt x="3386900" y="523953"/>
                  </a:lnTo>
                  <a:lnTo>
                    <a:pt x="3394155" y="473154"/>
                  </a:lnTo>
                  <a:lnTo>
                    <a:pt x="3399962" y="467350"/>
                  </a:lnTo>
                  <a:lnTo>
                    <a:pt x="3418832" y="493475"/>
                  </a:lnTo>
                  <a:lnTo>
                    <a:pt x="3424637" y="503635"/>
                  </a:lnTo>
                  <a:lnTo>
                    <a:pt x="3430442" y="568947"/>
                  </a:lnTo>
                  <a:lnTo>
                    <a:pt x="3436248" y="621197"/>
                  </a:lnTo>
                  <a:lnTo>
                    <a:pt x="3443506" y="584912"/>
                  </a:lnTo>
                  <a:lnTo>
                    <a:pt x="3460922" y="595072"/>
                  </a:lnTo>
                  <a:lnTo>
                    <a:pt x="3466727" y="600878"/>
                  </a:lnTo>
                  <a:lnTo>
                    <a:pt x="3473984" y="625551"/>
                  </a:lnTo>
                  <a:lnTo>
                    <a:pt x="3479792" y="574752"/>
                  </a:lnTo>
                  <a:lnTo>
                    <a:pt x="3485597" y="579107"/>
                  </a:lnTo>
                  <a:lnTo>
                    <a:pt x="3504465" y="568947"/>
                  </a:lnTo>
                  <a:lnTo>
                    <a:pt x="3510270" y="544273"/>
                  </a:lnTo>
                  <a:lnTo>
                    <a:pt x="3516077" y="568947"/>
                  </a:lnTo>
                  <a:lnTo>
                    <a:pt x="3523332" y="493475"/>
                  </a:lnTo>
                  <a:lnTo>
                    <a:pt x="3529139" y="518148"/>
                  </a:lnTo>
                  <a:lnTo>
                    <a:pt x="3548006" y="513793"/>
                  </a:lnTo>
                  <a:lnTo>
                    <a:pt x="3553814" y="473154"/>
                  </a:lnTo>
                  <a:lnTo>
                    <a:pt x="3559619" y="457190"/>
                  </a:lnTo>
                  <a:lnTo>
                    <a:pt x="3565425" y="396231"/>
                  </a:lnTo>
                  <a:lnTo>
                    <a:pt x="3572683" y="473154"/>
                  </a:lnTo>
                  <a:lnTo>
                    <a:pt x="3590099" y="452834"/>
                  </a:lnTo>
                  <a:lnTo>
                    <a:pt x="3597356" y="487668"/>
                  </a:lnTo>
                  <a:lnTo>
                    <a:pt x="3603161" y="497828"/>
                  </a:lnTo>
                  <a:lnTo>
                    <a:pt x="3608966" y="452834"/>
                  </a:lnTo>
                  <a:lnTo>
                    <a:pt x="3614774" y="416550"/>
                  </a:lnTo>
                  <a:lnTo>
                    <a:pt x="3633643" y="402036"/>
                  </a:lnTo>
                  <a:lnTo>
                    <a:pt x="3639447" y="391877"/>
                  </a:lnTo>
                  <a:lnTo>
                    <a:pt x="3646705" y="355591"/>
                  </a:lnTo>
                  <a:lnTo>
                    <a:pt x="3652510" y="345432"/>
                  </a:lnTo>
                  <a:lnTo>
                    <a:pt x="3658316" y="365751"/>
                  </a:lnTo>
                  <a:lnTo>
                    <a:pt x="3677183" y="325112"/>
                  </a:lnTo>
                  <a:lnTo>
                    <a:pt x="3682991" y="325112"/>
                  </a:lnTo>
                  <a:lnTo>
                    <a:pt x="3688796" y="402036"/>
                  </a:lnTo>
                  <a:lnTo>
                    <a:pt x="3694602" y="381717"/>
                  </a:lnTo>
                  <a:lnTo>
                    <a:pt x="3701858" y="371557"/>
                  </a:lnTo>
                  <a:lnTo>
                    <a:pt x="3719276" y="396231"/>
                  </a:lnTo>
                  <a:lnTo>
                    <a:pt x="3726533" y="436870"/>
                  </a:lnTo>
                  <a:lnTo>
                    <a:pt x="3732338" y="436870"/>
                  </a:lnTo>
                  <a:lnTo>
                    <a:pt x="3738143" y="452834"/>
                  </a:lnTo>
                  <a:lnTo>
                    <a:pt x="3743951" y="406391"/>
                  </a:lnTo>
                  <a:lnTo>
                    <a:pt x="3768624" y="361397"/>
                  </a:lnTo>
                  <a:lnTo>
                    <a:pt x="3775882" y="345432"/>
                  </a:lnTo>
                  <a:lnTo>
                    <a:pt x="3781687" y="361397"/>
                  </a:lnTo>
                  <a:lnTo>
                    <a:pt x="3787493" y="365751"/>
                  </a:lnTo>
                  <a:lnTo>
                    <a:pt x="3806360" y="351237"/>
                  </a:lnTo>
                  <a:lnTo>
                    <a:pt x="3812168" y="361397"/>
                  </a:lnTo>
                  <a:lnTo>
                    <a:pt x="3817973" y="371557"/>
                  </a:lnTo>
                  <a:lnTo>
                    <a:pt x="3825230" y="351237"/>
                  </a:lnTo>
                  <a:lnTo>
                    <a:pt x="3831035" y="330918"/>
                  </a:lnTo>
                  <a:lnTo>
                    <a:pt x="3849904" y="335272"/>
                  </a:lnTo>
                  <a:lnTo>
                    <a:pt x="3855709" y="310598"/>
                  </a:lnTo>
                  <a:lnTo>
                    <a:pt x="3861515" y="320758"/>
                  </a:lnTo>
                  <a:lnTo>
                    <a:pt x="3867320" y="249639"/>
                  </a:lnTo>
                  <a:lnTo>
                    <a:pt x="3873128" y="274313"/>
                  </a:lnTo>
                  <a:lnTo>
                    <a:pt x="3891995" y="219161"/>
                  </a:lnTo>
                  <a:lnTo>
                    <a:pt x="3897801" y="213355"/>
                  </a:lnTo>
                  <a:lnTo>
                    <a:pt x="3905059" y="188681"/>
                  </a:lnTo>
                  <a:lnTo>
                    <a:pt x="3910864" y="198841"/>
                  </a:lnTo>
                  <a:lnTo>
                    <a:pt x="3916668" y="198841"/>
                  </a:lnTo>
                  <a:lnTo>
                    <a:pt x="3935537" y="148042"/>
                  </a:lnTo>
                  <a:lnTo>
                    <a:pt x="3941345" y="87083"/>
                  </a:lnTo>
                  <a:lnTo>
                    <a:pt x="3947150" y="127722"/>
                  </a:lnTo>
                  <a:lnTo>
                    <a:pt x="3954407" y="132076"/>
                  </a:lnTo>
                  <a:lnTo>
                    <a:pt x="3960212" y="101597"/>
                  </a:lnTo>
                  <a:lnTo>
                    <a:pt x="3984886" y="162556"/>
                  </a:lnTo>
                  <a:lnTo>
                    <a:pt x="3990692" y="203195"/>
                  </a:lnTo>
                  <a:lnTo>
                    <a:pt x="3996497" y="142236"/>
                  </a:lnTo>
                  <a:lnTo>
                    <a:pt x="4003756" y="178521"/>
                  </a:lnTo>
                  <a:lnTo>
                    <a:pt x="4021172" y="137882"/>
                  </a:lnTo>
                  <a:lnTo>
                    <a:pt x="4028429" y="76923"/>
                  </a:lnTo>
                  <a:lnTo>
                    <a:pt x="4034234" y="36284"/>
                  </a:lnTo>
                  <a:lnTo>
                    <a:pt x="4040041" y="0"/>
                  </a:lnTo>
                  <a:lnTo>
                    <a:pt x="4045846" y="26124"/>
                  </a:lnTo>
                  <a:lnTo>
                    <a:pt x="4064714" y="60958"/>
                  </a:lnTo>
                  <a:lnTo>
                    <a:pt x="4070519" y="76923"/>
                  </a:lnTo>
                  <a:lnTo>
                    <a:pt x="4076327" y="15964"/>
                  </a:lnTo>
                  <a:lnTo>
                    <a:pt x="4083584" y="60958"/>
                  </a:lnTo>
                  <a:lnTo>
                    <a:pt x="4089389" y="71118"/>
                  </a:lnTo>
                  <a:lnTo>
                    <a:pt x="4108258" y="50798"/>
                  </a:lnTo>
                  <a:lnTo>
                    <a:pt x="4114063" y="50798"/>
                  </a:lnTo>
                  <a:lnTo>
                    <a:pt x="4119869" y="107403"/>
                  </a:lnTo>
                  <a:lnTo>
                    <a:pt x="4125674" y="158202"/>
                  </a:lnTo>
                  <a:lnTo>
                    <a:pt x="4132933" y="209001"/>
                  </a:lnTo>
                  <a:lnTo>
                    <a:pt x="4150349" y="158202"/>
                  </a:lnTo>
                  <a:lnTo>
                    <a:pt x="4157606" y="203195"/>
                  </a:lnTo>
                  <a:lnTo>
                    <a:pt x="4163411" y="249639"/>
                  </a:lnTo>
                  <a:lnTo>
                    <a:pt x="4169218" y="182876"/>
                  </a:lnTo>
                  <a:lnTo>
                    <a:pt x="4175023" y="188681"/>
                  </a:lnTo>
                  <a:lnTo>
                    <a:pt x="4193893" y="178521"/>
                  </a:lnTo>
                  <a:lnTo>
                    <a:pt x="4199696" y="274313"/>
                  </a:lnTo>
                  <a:lnTo>
                    <a:pt x="4206955" y="229319"/>
                  </a:lnTo>
                  <a:lnTo>
                    <a:pt x="4212761" y="269959"/>
                  </a:lnTo>
                  <a:lnTo>
                    <a:pt x="4218566" y="274313"/>
                  </a:lnTo>
                  <a:lnTo>
                    <a:pt x="4237435" y="284473"/>
                  </a:lnTo>
                  <a:lnTo>
                    <a:pt x="4243240" y="290278"/>
                  </a:lnTo>
                  <a:lnTo>
                    <a:pt x="4249045" y="284473"/>
                  </a:lnTo>
                  <a:lnTo>
                    <a:pt x="4262110" y="259799"/>
                  </a:lnTo>
                  <a:lnTo>
                    <a:pt x="4280977" y="300438"/>
                  </a:lnTo>
                  <a:lnTo>
                    <a:pt x="4286783" y="325112"/>
                  </a:lnTo>
                  <a:lnTo>
                    <a:pt x="4292588" y="361397"/>
                  </a:lnTo>
                  <a:lnTo>
                    <a:pt x="4298395" y="310598"/>
                  </a:lnTo>
                  <a:lnTo>
                    <a:pt x="4304200" y="386071"/>
                  </a:lnTo>
                  <a:lnTo>
                    <a:pt x="4323070" y="355591"/>
                  </a:lnTo>
                  <a:lnTo>
                    <a:pt x="4328873" y="406391"/>
                  </a:lnTo>
                  <a:lnTo>
                    <a:pt x="4336132" y="436870"/>
                  </a:lnTo>
                  <a:lnTo>
                    <a:pt x="4341937" y="426710"/>
                  </a:lnTo>
                  <a:lnTo>
                    <a:pt x="4347743" y="381717"/>
                  </a:lnTo>
                  <a:lnTo>
                    <a:pt x="4366610" y="381717"/>
                  </a:lnTo>
                  <a:lnTo>
                    <a:pt x="4372417" y="396231"/>
                  </a:lnTo>
                  <a:lnTo>
                    <a:pt x="4378222" y="477508"/>
                  </a:lnTo>
                  <a:lnTo>
                    <a:pt x="4385479" y="538467"/>
                  </a:lnTo>
                  <a:lnTo>
                    <a:pt x="4391287" y="544273"/>
                  </a:lnTo>
                  <a:lnTo>
                    <a:pt x="4410154" y="523953"/>
                  </a:lnTo>
                  <a:lnTo>
                    <a:pt x="4415961" y="534113"/>
                  </a:lnTo>
                  <a:lnTo>
                    <a:pt x="4421765" y="568947"/>
                  </a:lnTo>
                  <a:lnTo>
                    <a:pt x="4427572" y="554433"/>
                  </a:lnTo>
                  <a:lnTo>
                    <a:pt x="4434827" y="548627"/>
                  </a:lnTo>
                  <a:lnTo>
                    <a:pt x="4459501" y="554433"/>
                  </a:lnTo>
                  <a:lnTo>
                    <a:pt x="4465309" y="605232"/>
                  </a:lnTo>
                  <a:lnTo>
                    <a:pt x="4471114" y="579107"/>
                  </a:lnTo>
                  <a:lnTo>
                    <a:pt x="4476920" y="558787"/>
                  </a:lnTo>
                  <a:lnTo>
                    <a:pt x="4501594" y="523953"/>
                  </a:lnTo>
                  <a:lnTo>
                    <a:pt x="4507399" y="544273"/>
                  </a:lnTo>
                  <a:lnTo>
                    <a:pt x="4514656" y="503635"/>
                  </a:lnTo>
                  <a:lnTo>
                    <a:pt x="4520461" y="473154"/>
                  </a:lnTo>
                  <a:lnTo>
                    <a:pt x="4539331" y="493475"/>
                  </a:lnTo>
                  <a:lnTo>
                    <a:pt x="4545138" y="487668"/>
                  </a:lnTo>
                  <a:lnTo>
                    <a:pt x="4550942" y="477508"/>
                  </a:lnTo>
                  <a:lnTo>
                    <a:pt x="4556747" y="507988"/>
                  </a:lnTo>
                  <a:lnTo>
                    <a:pt x="4564005" y="518148"/>
                  </a:lnTo>
                  <a:lnTo>
                    <a:pt x="4588678" y="462994"/>
                  </a:lnTo>
                  <a:lnTo>
                    <a:pt x="4594486" y="447030"/>
                  </a:lnTo>
                  <a:lnTo>
                    <a:pt x="4600291" y="426710"/>
                  </a:lnTo>
                  <a:lnTo>
                    <a:pt x="4606097" y="422356"/>
                  </a:lnTo>
                  <a:lnTo>
                    <a:pt x="4624964" y="442676"/>
                  </a:lnTo>
                  <a:lnTo>
                    <a:pt x="4630771" y="426710"/>
                  </a:lnTo>
                  <a:lnTo>
                    <a:pt x="4638027" y="406391"/>
                  </a:lnTo>
                  <a:lnTo>
                    <a:pt x="4643833" y="426710"/>
                  </a:lnTo>
                  <a:lnTo>
                    <a:pt x="4649638" y="422356"/>
                  </a:lnTo>
                  <a:lnTo>
                    <a:pt x="4668508" y="457190"/>
                  </a:lnTo>
                  <a:lnTo>
                    <a:pt x="4674312" y="467350"/>
                  </a:lnTo>
                  <a:lnTo>
                    <a:pt x="4680119" y="503635"/>
                  </a:lnTo>
                  <a:lnTo>
                    <a:pt x="4687377" y="564592"/>
                  </a:lnTo>
                  <a:lnTo>
                    <a:pt x="4693182" y="483314"/>
                  </a:lnTo>
                  <a:lnTo>
                    <a:pt x="4710598" y="412196"/>
                  </a:lnTo>
                  <a:lnTo>
                    <a:pt x="4717855" y="452834"/>
                  </a:lnTo>
                  <a:lnTo>
                    <a:pt x="4723663" y="452834"/>
                  </a:lnTo>
                  <a:lnTo>
                    <a:pt x="4729468" y="422356"/>
                  </a:lnTo>
                  <a:lnTo>
                    <a:pt x="4735274" y="412196"/>
                  </a:lnTo>
                  <a:lnTo>
                    <a:pt x="4754141" y="412196"/>
                  </a:lnTo>
                  <a:lnTo>
                    <a:pt x="4759948" y="341077"/>
                  </a:lnTo>
                  <a:lnTo>
                    <a:pt x="4767204" y="361397"/>
                  </a:lnTo>
                  <a:lnTo>
                    <a:pt x="4773010" y="375911"/>
                  </a:lnTo>
                  <a:lnTo>
                    <a:pt x="4778815" y="345432"/>
                  </a:lnTo>
                  <a:lnTo>
                    <a:pt x="4803489" y="361397"/>
                  </a:lnTo>
                  <a:lnTo>
                    <a:pt x="4809297" y="335272"/>
                  </a:lnTo>
                  <a:lnTo>
                    <a:pt x="4816554" y="330918"/>
                  </a:lnTo>
                  <a:lnTo>
                    <a:pt x="4822359" y="365751"/>
                  </a:lnTo>
                  <a:lnTo>
                    <a:pt x="4841229" y="355591"/>
                  </a:lnTo>
                  <a:lnTo>
                    <a:pt x="4847032" y="341077"/>
                  </a:lnTo>
                  <a:lnTo>
                    <a:pt x="4852840" y="361397"/>
                  </a:lnTo>
                  <a:lnTo>
                    <a:pt x="4858645" y="371557"/>
                  </a:lnTo>
                  <a:lnTo>
                    <a:pt x="4865902" y="402036"/>
                  </a:lnTo>
                  <a:lnTo>
                    <a:pt x="4883319" y="386071"/>
                  </a:lnTo>
                  <a:lnTo>
                    <a:pt x="4890576" y="432516"/>
                  </a:lnTo>
                  <a:lnTo>
                    <a:pt x="4896381" y="442676"/>
                  </a:lnTo>
                  <a:lnTo>
                    <a:pt x="4902187" y="452834"/>
                  </a:lnTo>
                  <a:lnTo>
                    <a:pt x="4907992" y="452834"/>
                  </a:lnTo>
                  <a:lnTo>
                    <a:pt x="4926862" y="447030"/>
                  </a:lnTo>
                  <a:lnTo>
                    <a:pt x="4932666" y="416550"/>
                  </a:lnTo>
                  <a:lnTo>
                    <a:pt x="4938474" y="402036"/>
                  </a:lnTo>
                  <a:lnTo>
                    <a:pt x="4945728" y="351237"/>
                  </a:lnTo>
                  <a:lnTo>
                    <a:pt x="4951536" y="341077"/>
                  </a:lnTo>
                  <a:lnTo>
                    <a:pt x="4970406" y="325112"/>
                  </a:lnTo>
                  <a:lnTo>
                    <a:pt x="4976209" y="345432"/>
                  </a:lnTo>
                  <a:lnTo>
                    <a:pt x="4982014" y="361397"/>
                  </a:lnTo>
                  <a:lnTo>
                    <a:pt x="4987822" y="361397"/>
                  </a:lnTo>
                  <a:lnTo>
                    <a:pt x="4995079" y="386071"/>
                  </a:lnTo>
                  <a:lnTo>
                    <a:pt x="5012496" y="371557"/>
                  </a:lnTo>
                  <a:lnTo>
                    <a:pt x="5019753" y="375911"/>
                  </a:lnTo>
                  <a:lnTo>
                    <a:pt x="5025558" y="396231"/>
                  </a:lnTo>
                  <a:lnTo>
                    <a:pt x="5031366" y="396231"/>
                  </a:lnTo>
                  <a:lnTo>
                    <a:pt x="5056039" y="330918"/>
                  </a:lnTo>
                  <a:lnTo>
                    <a:pt x="5061844" y="314952"/>
                  </a:lnTo>
                  <a:lnTo>
                    <a:pt x="5069101" y="314952"/>
                  </a:lnTo>
                  <a:lnTo>
                    <a:pt x="5074905" y="341077"/>
                  </a:lnTo>
                  <a:lnTo>
                    <a:pt x="5080713" y="300438"/>
                  </a:lnTo>
                  <a:lnTo>
                    <a:pt x="5099580" y="284473"/>
                  </a:lnTo>
                  <a:lnTo>
                    <a:pt x="5105387" y="314952"/>
                  </a:lnTo>
                  <a:lnTo>
                    <a:pt x="5111191" y="219161"/>
                  </a:lnTo>
                  <a:lnTo>
                    <a:pt x="5116999" y="213355"/>
                  </a:lnTo>
                  <a:lnTo>
                    <a:pt x="5124256" y="243833"/>
                  </a:lnTo>
                  <a:lnTo>
                    <a:pt x="5141673" y="178521"/>
                  </a:lnTo>
                  <a:lnTo>
                    <a:pt x="5148930" y="158202"/>
                  </a:lnTo>
                  <a:lnTo>
                    <a:pt x="5154735" y="198841"/>
                  </a:lnTo>
                  <a:lnTo>
                    <a:pt x="5160540" y="172716"/>
                  </a:lnTo>
                  <a:lnTo>
                    <a:pt x="5166346" y="182876"/>
                  </a:lnTo>
                  <a:lnTo>
                    <a:pt x="5185216" y="182876"/>
                  </a:lnTo>
                  <a:lnTo>
                    <a:pt x="5191021" y="188681"/>
                  </a:lnTo>
                  <a:lnTo>
                    <a:pt x="5198278" y="168362"/>
                  </a:lnTo>
                  <a:lnTo>
                    <a:pt x="5204083" y="142236"/>
                  </a:lnTo>
                  <a:lnTo>
                    <a:pt x="5209890" y="158202"/>
                  </a:lnTo>
                  <a:lnTo>
                    <a:pt x="5228757" y="178521"/>
                  </a:lnTo>
                  <a:lnTo>
                    <a:pt x="5234564" y="148042"/>
                  </a:lnTo>
                  <a:lnTo>
                    <a:pt x="5240368" y="178521"/>
                  </a:lnTo>
                  <a:lnTo>
                    <a:pt x="5247626" y="203195"/>
                  </a:lnTo>
                  <a:lnTo>
                    <a:pt x="5253431" y="243833"/>
                  </a:lnTo>
                  <a:lnTo>
                    <a:pt x="5272300" y="249639"/>
                  </a:lnTo>
                  <a:lnTo>
                    <a:pt x="5278104" y="259799"/>
                  </a:lnTo>
                  <a:lnTo>
                    <a:pt x="5283912" y="253993"/>
                  </a:lnTo>
                  <a:lnTo>
                    <a:pt x="5289717" y="269959"/>
                  </a:lnTo>
                  <a:lnTo>
                    <a:pt x="5296974" y="243833"/>
                  </a:lnTo>
                  <a:lnTo>
                    <a:pt x="5314390" y="253993"/>
                  </a:lnTo>
                  <a:lnTo>
                    <a:pt x="5321648" y="269959"/>
                  </a:lnTo>
                  <a:lnTo>
                    <a:pt x="5327456" y="314952"/>
                  </a:lnTo>
                  <a:lnTo>
                    <a:pt x="5333260" y="304792"/>
                  </a:lnTo>
                  <a:lnTo>
                    <a:pt x="5339067" y="284473"/>
                  </a:lnTo>
                  <a:lnTo>
                    <a:pt x="5357934" y="274313"/>
                  </a:lnTo>
                  <a:lnTo>
                    <a:pt x="5363741" y="290278"/>
                  </a:lnTo>
                  <a:lnTo>
                    <a:pt x="5369545" y="280119"/>
                  </a:lnTo>
                  <a:lnTo>
                    <a:pt x="5376803" y="259799"/>
                  </a:lnTo>
                  <a:lnTo>
                    <a:pt x="5382608" y="264153"/>
                  </a:lnTo>
                  <a:lnTo>
                    <a:pt x="5407281" y="223515"/>
                  </a:lnTo>
                  <a:lnTo>
                    <a:pt x="5413089" y="188681"/>
                  </a:lnTo>
                  <a:lnTo>
                    <a:pt x="5418894" y="219161"/>
                  </a:lnTo>
                  <a:lnTo>
                    <a:pt x="5426151" y="239479"/>
                  </a:lnTo>
                  <a:lnTo>
                    <a:pt x="5443567" y="290278"/>
                  </a:lnTo>
                  <a:lnTo>
                    <a:pt x="5450825" y="330918"/>
                  </a:lnTo>
                  <a:lnTo>
                    <a:pt x="5456633" y="351237"/>
                  </a:lnTo>
                  <a:lnTo>
                    <a:pt x="5462437" y="355591"/>
                  </a:lnTo>
                  <a:lnTo>
                    <a:pt x="5468241" y="280119"/>
                  </a:lnTo>
                  <a:lnTo>
                    <a:pt x="5487111" y="259799"/>
                  </a:lnTo>
                  <a:lnTo>
                    <a:pt x="5492918" y="300438"/>
                  </a:lnTo>
                  <a:lnTo>
                    <a:pt x="5500173" y="341077"/>
                  </a:lnTo>
                  <a:lnTo>
                    <a:pt x="5505980" y="375911"/>
                  </a:lnTo>
                  <a:lnTo>
                    <a:pt x="5511785" y="396231"/>
                  </a:lnTo>
                  <a:lnTo>
                    <a:pt x="5530655" y="355591"/>
                  </a:lnTo>
                  <a:lnTo>
                    <a:pt x="5536458" y="386071"/>
                  </a:lnTo>
                  <a:lnTo>
                    <a:pt x="5548071" y="371557"/>
                  </a:lnTo>
                  <a:lnTo>
                    <a:pt x="5555328" y="371557"/>
                  </a:lnTo>
                  <a:lnTo>
                    <a:pt x="5572745" y="371557"/>
                  </a:lnTo>
                  <a:lnTo>
                    <a:pt x="5580002" y="381717"/>
                  </a:lnTo>
                  <a:lnTo>
                    <a:pt x="5585807" y="335272"/>
                  </a:lnTo>
                  <a:lnTo>
                    <a:pt x="5591614" y="351237"/>
                  </a:lnTo>
                  <a:lnTo>
                    <a:pt x="5597418" y="314952"/>
                  </a:lnTo>
                  <a:lnTo>
                    <a:pt x="5616288" y="253993"/>
                  </a:lnTo>
                  <a:lnTo>
                    <a:pt x="5622093" y="280119"/>
                  </a:lnTo>
                  <a:lnTo>
                    <a:pt x="5629350" y="314952"/>
                  </a:lnTo>
                  <a:lnTo>
                    <a:pt x="5640962" y="355591"/>
                  </a:lnTo>
                  <a:lnTo>
                    <a:pt x="5659832" y="355591"/>
                  </a:lnTo>
                  <a:lnTo>
                    <a:pt x="5665635" y="345432"/>
                  </a:lnTo>
                  <a:lnTo>
                    <a:pt x="5671443" y="355591"/>
                  </a:lnTo>
                  <a:lnTo>
                    <a:pt x="5678699" y="396231"/>
                  </a:lnTo>
                  <a:lnTo>
                    <a:pt x="5684505" y="406391"/>
                  </a:lnTo>
                  <a:lnTo>
                    <a:pt x="5703372" y="381717"/>
                  </a:lnTo>
                  <a:lnTo>
                    <a:pt x="5709179" y="412196"/>
                  </a:lnTo>
                  <a:lnTo>
                    <a:pt x="5714984" y="416550"/>
                  </a:lnTo>
                  <a:lnTo>
                    <a:pt x="5720792" y="396231"/>
                  </a:lnTo>
                  <a:lnTo>
                    <a:pt x="5728049" y="371557"/>
                  </a:lnTo>
                  <a:lnTo>
                    <a:pt x="5745465" y="365751"/>
                  </a:lnTo>
                  <a:lnTo>
                    <a:pt x="5751270" y="371557"/>
                  </a:lnTo>
                  <a:lnTo>
                    <a:pt x="5758527" y="355591"/>
                  </a:lnTo>
                  <a:lnTo>
                    <a:pt x="5764334" y="361397"/>
                  </a:lnTo>
                  <a:lnTo>
                    <a:pt x="5770139" y="396231"/>
                  </a:lnTo>
                  <a:lnTo>
                    <a:pt x="5789009" y="412196"/>
                  </a:lnTo>
                  <a:lnTo>
                    <a:pt x="5794814" y="422356"/>
                  </a:lnTo>
                  <a:lnTo>
                    <a:pt x="5800617" y="452834"/>
                  </a:lnTo>
                  <a:lnTo>
                    <a:pt x="5807876" y="503635"/>
                  </a:lnTo>
                  <a:lnTo>
                    <a:pt x="5813682" y="600878"/>
                  </a:lnTo>
                  <a:lnTo>
                    <a:pt x="5832549" y="611037"/>
                  </a:lnTo>
                  <a:lnTo>
                    <a:pt x="5838356" y="548627"/>
                  </a:lnTo>
                  <a:lnTo>
                    <a:pt x="5844161" y="518148"/>
                  </a:lnTo>
                  <a:lnTo>
                    <a:pt x="5849969" y="503635"/>
                  </a:lnTo>
                  <a:lnTo>
                    <a:pt x="5857223" y="528307"/>
                  </a:lnTo>
                  <a:lnTo>
                    <a:pt x="5874642" y="548627"/>
                  </a:lnTo>
                  <a:lnTo>
                    <a:pt x="5881900" y="574752"/>
                  </a:lnTo>
                  <a:lnTo>
                    <a:pt x="5887704" y="584912"/>
                  </a:lnTo>
                  <a:lnTo>
                    <a:pt x="5893509" y="538467"/>
                  </a:lnTo>
                  <a:lnTo>
                    <a:pt x="5899316" y="554433"/>
                  </a:lnTo>
                  <a:lnTo>
                    <a:pt x="5918183" y="568947"/>
                  </a:lnTo>
                  <a:lnTo>
                    <a:pt x="5923991" y="589266"/>
                  </a:lnTo>
                  <a:lnTo>
                    <a:pt x="5931248" y="605232"/>
                  </a:lnTo>
                  <a:lnTo>
                    <a:pt x="5937053" y="568947"/>
                  </a:lnTo>
                  <a:lnTo>
                    <a:pt x="5942860" y="595072"/>
                  </a:lnTo>
                  <a:lnTo>
                    <a:pt x="5961726" y="589266"/>
                  </a:lnTo>
                  <a:lnTo>
                    <a:pt x="5967533" y="584912"/>
                  </a:lnTo>
                  <a:lnTo>
                    <a:pt x="5973338" y="579107"/>
                  </a:lnTo>
                  <a:lnTo>
                    <a:pt x="5979146" y="564592"/>
                  </a:lnTo>
                  <a:lnTo>
                    <a:pt x="5986400" y="544273"/>
                  </a:lnTo>
                  <a:lnTo>
                    <a:pt x="6011075" y="579107"/>
                  </a:lnTo>
                  <a:lnTo>
                    <a:pt x="6016882" y="615392"/>
                  </a:lnTo>
                  <a:lnTo>
                    <a:pt x="6022686" y="635711"/>
                  </a:lnTo>
                  <a:lnTo>
                    <a:pt x="6028493" y="641517"/>
                  </a:lnTo>
                  <a:lnTo>
                    <a:pt x="6047360" y="651677"/>
                  </a:lnTo>
                  <a:lnTo>
                    <a:pt x="6053168" y="676351"/>
                  </a:lnTo>
                  <a:lnTo>
                    <a:pt x="6060425" y="676351"/>
                  </a:lnTo>
                  <a:lnTo>
                    <a:pt x="6066230" y="661837"/>
                  </a:lnTo>
                  <a:lnTo>
                    <a:pt x="6072035" y="671996"/>
                  </a:lnTo>
                  <a:lnTo>
                    <a:pt x="6090904" y="686510"/>
                  </a:lnTo>
                  <a:lnTo>
                    <a:pt x="6096710" y="676351"/>
                  </a:lnTo>
                  <a:lnTo>
                    <a:pt x="6102515" y="651677"/>
                  </a:lnTo>
                  <a:lnTo>
                    <a:pt x="6109772" y="635711"/>
                  </a:lnTo>
                  <a:lnTo>
                    <a:pt x="6115577" y="635711"/>
                  </a:lnTo>
                  <a:lnTo>
                    <a:pt x="6134447" y="625551"/>
                  </a:lnTo>
                  <a:lnTo>
                    <a:pt x="6140252" y="631357"/>
                  </a:lnTo>
                  <a:lnTo>
                    <a:pt x="6146059" y="605232"/>
                  </a:lnTo>
                  <a:lnTo>
                    <a:pt x="6151863" y="605232"/>
                  </a:lnTo>
                  <a:lnTo>
                    <a:pt x="6157670" y="625551"/>
                  </a:lnTo>
                  <a:lnTo>
                    <a:pt x="6176537" y="595072"/>
                  </a:lnTo>
                  <a:lnTo>
                    <a:pt x="6182345" y="631357"/>
                  </a:lnTo>
                  <a:lnTo>
                    <a:pt x="6189599" y="605232"/>
                  </a:lnTo>
                  <a:lnTo>
                    <a:pt x="6195407" y="574752"/>
                  </a:lnTo>
                  <a:lnTo>
                    <a:pt x="6201212" y="507988"/>
                  </a:lnTo>
                  <a:lnTo>
                    <a:pt x="6220081" y="483314"/>
                  </a:lnTo>
                  <a:lnTo>
                    <a:pt x="6225885" y="477508"/>
                  </a:lnTo>
                  <a:lnTo>
                    <a:pt x="6231692" y="467350"/>
                  </a:lnTo>
                  <a:lnTo>
                    <a:pt x="6238951" y="452834"/>
                  </a:lnTo>
                  <a:lnTo>
                    <a:pt x="6244754" y="457190"/>
                  </a:lnTo>
                  <a:lnTo>
                    <a:pt x="6269429" y="483314"/>
                  </a:lnTo>
                  <a:lnTo>
                    <a:pt x="6275236" y="487668"/>
                  </a:lnTo>
                  <a:lnTo>
                    <a:pt x="6281040" y="452834"/>
                  </a:lnTo>
                  <a:lnTo>
                    <a:pt x="6288298" y="457190"/>
                  </a:lnTo>
                  <a:lnTo>
                    <a:pt x="6305714" y="402036"/>
                  </a:lnTo>
                  <a:lnTo>
                    <a:pt x="6312973" y="396231"/>
                  </a:lnTo>
                  <a:lnTo>
                    <a:pt x="6318776" y="375911"/>
                  </a:lnTo>
                  <a:lnTo>
                    <a:pt x="6324584" y="391877"/>
                  </a:lnTo>
                  <a:lnTo>
                    <a:pt x="6330389" y="371557"/>
                  </a:lnTo>
                  <a:lnTo>
                    <a:pt x="6349258" y="355591"/>
                  </a:lnTo>
                  <a:lnTo>
                    <a:pt x="6355062" y="355591"/>
                  </a:lnTo>
                  <a:lnTo>
                    <a:pt x="6362320" y="351237"/>
                  </a:lnTo>
                  <a:lnTo>
                    <a:pt x="6368128" y="355591"/>
                  </a:lnTo>
                  <a:lnTo>
                    <a:pt x="6373931" y="310598"/>
                  </a:lnTo>
                  <a:lnTo>
                    <a:pt x="6392801" y="341077"/>
                  </a:lnTo>
                  <a:lnTo>
                    <a:pt x="6398606" y="365751"/>
                  </a:lnTo>
                  <a:lnTo>
                    <a:pt x="6404413" y="284473"/>
                  </a:lnTo>
                  <a:lnTo>
                    <a:pt x="6410218" y="341077"/>
                  </a:lnTo>
                  <a:lnTo>
                    <a:pt x="6417475" y="345432"/>
                  </a:lnTo>
                  <a:lnTo>
                    <a:pt x="6442150" y="280119"/>
                  </a:lnTo>
                  <a:lnTo>
                    <a:pt x="6447953" y="274313"/>
                  </a:lnTo>
                  <a:lnTo>
                    <a:pt x="6453761" y="280119"/>
                  </a:lnTo>
                  <a:lnTo>
                    <a:pt x="6459566" y="280119"/>
                  </a:lnTo>
                  <a:lnTo>
                    <a:pt x="6478435" y="284473"/>
                  </a:lnTo>
                  <a:lnTo>
                    <a:pt x="6484240" y="300438"/>
                  </a:lnTo>
                  <a:lnTo>
                    <a:pt x="6491497" y="290278"/>
                  </a:lnTo>
                  <a:lnTo>
                    <a:pt x="6497302" y="280119"/>
                  </a:lnTo>
                  <a:lnTo>
                    <a:pt x="6503108" y="290278"/>
                  </a:lnTo>
                  <a:lnTo>
                    <a:pt x="6521978" y="361397"/>
                  </a:lnTo>
                  <a:lnTo>
                    <a:pt x="6527783" y="345432"/>
                  </a:lnTo>
                  <a:lnTo>
                    <a:pt x="6533588" y="371557"/>
                  </a:lnTo>
                  <a:lnTo>
                    <a:pt x="6546652" y="406391"/>
                  </a:lnTo>
                  <a:lnTo>
                    <a:pt x="6565519" y="402036"/>
                  </a:lnTo>
                  <a:lnTo>
                    <a:pt x="6571327" y="381717"/>
                  </a:lnTo>
                  <a:lnTo>
                    <a:pt x="6577130" y="402036"/>
                  </a:lnTo>
                  <a:lnTo>
                    <a:pt x="6582938" y="412196"/>
                  </a:lnTo>
                  <a:lnTo>
                    <a:pt x="6588743" y="422356"/>
                  </a:lnTo>
                  <a:lnTo>
                    <a:pt x="6607612" y="396231"/>
                  </a:lnTo>
                  <a:lnTo>
                    <a:pt x="6613417" y="386071"/>
                  </a:lnTo>
                  <a:lnTo>
                    <a:pt x="6620674" y="365751"/>
                  </a:lnTo>
                  <a:lnTo>
                    <a:pt x="6626479" y="335272"/>
                  </a:lnTo>
                  <a:lnTo>
                    <a:pt x="6632287" y="294633"/>
                  </a:lnTo>
                  <a:lnTo>
                    <a:pt x="6651152" y="300438"/>
                  </a:lnTo>
                  <a:lnTo>
                    <a:pt x="6656960" y="294633"/>
                  </a:lnTo>
                  <a:lnTo>
                    <a:pt x="6662765" y="243833"/>
                  </a:lnTo>
                  <a:lnTo>
                    <a:pt x="6670022" y="209001"/>
                  </a:lnTo>
                  <a:lnTo>
                    <a:pt x="6675829" y="233675"/>
                  </a:lnTo>
                  <a:lnTo>
                    <a:pt x="6694696" y="198841"/>
                  </a:lnTo>
                  <a:lnTo>
                    <a:pt x="6700504" y="198841"/>
                  </a:lnTo>
                  <a:lnTo>
                    <a:pt x="6712112" y="203195"/>
                  </a:lnTo>
                  <a:lnTo>
                    <a:pt x="6719371" y="182876"/>
                  </a:lnTo>
                  <a:lnTo>
                    <a:pt x="6736789" y="219161"/>
                  </a:lnTo>
                  <a:lnTo>
                    <a:pt x="6744044" y="203195"/>
                  </a:lnTo>
                  <a:lnTo>
                    <a:pt x="6755656" y="209001"/>
                  </a:lnTo>
                  <a:lnTo>
                    <a:pt x="6761464" y="193035"/>
                  </a:lnTo>
                  <a:lnTo>
                    <a:pt x="6780331" y="182876"/>
                  </a:lnTo>
                  <a:lnTo>
                    <a:pt x="6786137" y="158202"/>
                  </a:lnTo>
                  <a:lnTo>
                    <a:pt x="6791942" y="158202"/>
                  </a:lnTo>
                  <a:lnTo>
                    <a:pt x="6799199" y="152396"/>
                  </a:lnTo>
                  <a:lnTo>
                    <a:pt x="6805004" y="107403"/>
                  </a:lnTo>
                  <a:lnTo>
                    <a:pt x="6823873" y="97243"/>
                  </a:lnTo>
                  <a:lnTo>
                    <a:pt x="6829678" y="101597"/>
                  </a:lnTo>
                  <a:lnTo>
                    <a:pt x="6835486" y="162556"/>
                  </a:lnTo>
                  <a:lnTo>
                    <a:pt x="6841289" y="188681"/>
                  </a:lnTo>
                  <a:lnTo>
                    <a:pt x="6848548" y="188681"/>
                  </a:lnTo>
                  <a:lnTo>
                    <a:pt x="6873221" y="209001"/>
                  </a:lnTo>
                  <a:lnTo>
                    <a:pt x="6879028" y="193035"/>
                  </a:lnTo>
                  <a:lnTo>
                    <a:pt x="6884833" y="168362"/>
                  </a:lnTo>
                  <a:lnTo>
                    <a:pt x="6890641" y="178521"/>
                  </a:lnTo>
                  <a:lnTo>
                    <a:pt x="6909508" y="229319"/>
                  </a:lnTo>
                  <a:lnTo>
                    <a:pt x="6915314" y="219161"/>
                  </a:lnTo>
                  <a:lnTo>
                    <a:pt x="6922570" y="219161"/>
                  </a:lnTo>
                  <a:lnTo>
                    <a:pt x="6928377" y="233675"/>
                  </a:lnTo>
                  <a:lnTo>
                    <a:pt x="6934181" y="203195"/>
                  </a:lnTo>
                  <a:lnTo>
                    <a:pt x="6953050" y="223515"/>
                  </a:lnTo>
                  <a:lnTo>
                    <a:pt x="6958855" y="233675"/>
                  </a:lnTo>
                  <a:lnTo>
                    <a:pt x="6964663" y="280119"/>
                  </a:lnTo>
                  <a:lnTo>
                    <a:pt x="6971920" y="269959"/>
                  </a:lnTo>
                  <a:lnTo>
                    <a:pt x="6977725" y="249639"/>
                  </a:lnTo>
                  <a:lnTo>
                    <a:pt x="6995141" y="239479"/>
                  </a:lnTo>
                  <a:lnTo>
                    <a:pt x="7002399" y="223515"/>
                  </a:lnTo>
                  <a:lnTo>
                    <a:pt x="7008205" y="182876"/>
                  </a:lnTo>
                  <a:lnTo>
                    <a:pt x="7014010" y="233675"/>
                  </a:lnTo>
                  <a:lnTo>
                    <a:pt x="7019815" y="259799"/>
                  </a:lnTo>
                  <a:lnTo>
                    <a:pt x="7044491" y="219161"/>
                  </a:lnTo>
                  <a:lnTo>
                    <a:pt x="7051747" y="229319"/>
                  </a:lnTo>
                  <a:lnTo>
                    <a:pt x="7057554" y="243833"/>
                  </a:lnTo>
                  <a:lnTo>
                    <a:pt x="7063358" y="284473"/>
                  </a:lnTo>
                  <a:lnTo>
                    <a:pt x="7082227" y="294633"/>
                  </a:lnTo>
                  <a:lnTo>
                    <a:pt x="7088032" y="345432"/>
                  </a:lnTo>
                  <a:lnTo>
                    <a:pt x="7093840" y="371557"/>
                  </a:lnTo>
                  <a:lnTo>
                    <a:pt x="7101094" y="351237"/>
                  </a:lnTo>
                  <a:lnTo>
                    <a:pt x="7106902" y="375911"/>
                  </a:lnTo>
                  <a:lnTo>
                    <a:pt x="7125771" y="416550"/>
                  </a:lnTo>
                  <a:lnTo>
                    <a:pt x="7131576" y="386071"/>
                  </a:lnTo>
                  <a:lnTo>
                    <a:pt x="7137380" y="355591"/>
                  </a:lnTo>
                  <a:lnTo>
                    <a:pt x="7143187" y="351237"/>
                  </a:lnTo>
                  <a:lnTo>
                    <a:pt x="7150446" y="335272"/>
                  </a:lnTo>
                  <a:lnTo>
                    <a:pt x="7167862" y="386071"/>
                  </a:lnTo>
                  <a:lnTo>
                    <a:pt x="7175119" y="355591"/>
                  </a:lnTo>
                  <a:lnTo>
                    <a:pt x="7180924" y="335272"/>
                  </a:lnTo>
                  <a:lnTo>
                    <a:pt x="7186731" y="361397"/>
                  </a:lnTo>
                  <a:lnTo>
                    <a:pt x="7192535" y="341077"/>
                  </a:lnTo>
                  <a:lnTo>
                    <a:pt x="7211404" y="341077"/>
                  </a:lnTo>
                  <a:lnTo>
                    <a:pt x="7217209" y="351237"/>
                  </a:lnTo>
                  <a:lnTo>
                    <a:pt x="7223017" y="371557"/>
                  </a:lnTo>
                  <a:lnTo>
                    <a:pt x="7230271" y="375911"/>
                  </a:lnTo>
                  <a:lnTo>
                    <a:pt x="7236079" y="371557"/>
                  </a:lnTo>
                  <a:lnTo>
                    <a:pt x="7254946" y="325112"/>
                  </a:lnTo>
                  <a:lnTo>
                    <a:pt x="7260753" y="341077"/>
                  </a:lnTo>
                  <a:lnTo>
                    <a:pt x="7266557" y="320758"/>
                  </a:lnTo>
                  <a:lnTo>
                    <a:pt x="7272364" y="304792"/>
                  </a:lnTo>
                  <a:lnTo>
                    <a:pt x="7279623" y="361397"/>
                  </a:lnTo>
                  <a:lnTo>
                    <a:pt x="7297039" y="381717"/>
                  </a:lnTo>
                  <a:lnTo>
                    <a:pt x="7304296" y="412196"/>
                  </a:lnTo>
                  <a:lnTo>
                    <a:pt x="7310101" y="396231"/>
                  </a:lnTo>
                  <a:lnTo>
                    <a:pt x="7315908" y="467350"/>
                  </a:lnTo>
                  <a:lnTo>
                    <a:pt x="7321713" y="493475"/>
                  </a:lnTo>
                </a:path>
              </a:pathLst>
            </a:custGeom>
            <a:ln w="18142">
              <a:solidFill>
                <a:srgbClr val="005FA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 descr=""/>
          <p:cNvSpPr txBox="1"/>
          <p:nvPr/>
        </p:nvSpPr>
        <p:spPr>
          <a:xfrm>
            <a:off x="1202180" y="5707177"/>
            <a:ext cx="260985" cy="1701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50" spc="-20">
                <a:latin typeface="Arial"/>
                <a:cs typeface="Arial"/>
              </a:rPr>
              <a:t>1.00</a:t>
            </a:r>
            <a:endParaRPr sz="95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02180" y="4690108"/>
            <a:ext cx="260985" cy="1701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50" spc="-20">
                <a:latin typeface="Arial"/>
                <a:cs typeface="Arial"/>
              </a:rPr>
              <a:t>3.00</a:t>
            </a:r>
            <a:endParaRPr sz="95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02180" y="3673038"/>
            <a:ext cx="260985" cy="1701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50" spc="-20">
                <a:latin typeface="Arial"/>
                <a:cs typeface="Arial"/>
              </a:rPr>
              <a:t>5.00</a:t>
            </a:r>
            <a:endParaRPr sz="95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02180" y="2655968"/>
            <a:ext cx="260985" cy="1701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50" spc="-20">
                <a:latin typeface="Arial"/>
                <a:cs typeface="Arial"/>
              </a:rPr>
              <a:t>7.00</a:t>
            </a:r>
            <a:endParaRPr sz="95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56767" y="5851310"/>
            <a:ext cx="394335" cy="1701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50" spc="-10">
                <a:latin typeface="Arial"/>
                <a:cs typeface="Arial"/>
              </a:rPr>
              <a:t>Jan-</a:t>
            </a:r>
            <a:r>
              <a:rPr dirty="0" sz="950" spc="-25">
                <a:latin typeface="Arial"/>
                <a:cs typeface="Arial"/>
              </a:rPr>
              <a:t>22</a:t>
            </a:r>
            <a:endParaRPr sz="95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992897" y="5851310"/>
            <a:ext cx="355600" cy="1701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50" spc="-10">
                <a:latin typeface="Arial"/>
                <a:cs typeface="Arial"/>
              </a:rPr>
              <a:t>Jul-</a:t>
            </a:r>
            <a:r>
              <a:rPr dirty="0" sz="950" spc="-25">
                <a:latin typeface="Arial"/>
                <a:cs typeface="Arial"/>
              </a:rPr>
              <a:t>24</a:t>
            </a:r>
            <a:endParaRPr sz="95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8105737" y="5851310"/>
            <a:ext cx="394335" cy="1701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50" spc="-10">
                <a:latin typeface="Arial"/>
                <a:cs typeface="Arial"/>
              </a:rPr>
              <a:t>Jan-</a:t>
            </a:r>
            <a:r>
              <a:rPr dirty="0" sz="950" spc="-25">
                <a:latin typeface="Arial"/>
                <a:cs typeface="Arial"/>
              </a:rPr>
              <a:t>25</a:t>
            </a:r>
            <a:endParaRPr sz="95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966492" y="3866172"/>
            <a:ext cx="160020" cy="213995"/>
          </a:xfrm>
          <a:prstGeom prst="rect">
            <a:avLst/>
          </a:prstGeom>
        </p:spPr>
        <p:txBody>
          <a:bodyPr wrap="square" lIns="0" tIns="635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950" spc="-25">
                <a:latin typeface="Arial"/>
                <a:cs typeface="Arial"/>
              </a:rPr>
              <a:t>(%)</a:t>
            </a:r>
            <a:endParaRPr sz="950">
              <a:latin typeface="Arial"/>
              <a:cs typeface="Arial"/>
            </a:endParaRPr>
          </a:p>
        </p:txBody>
      </p:sp>
      <p:sp>
        <p:nvSpPr>
          <p:cNvPr id="21" name="object 21" descr=""/>
          <p:cNvSpPr/>
          <p:nvPr/>
        </p:nvSpPr>
        <p:spPr>
          <a:xfrm>
            <a:off x="2537115" y="6267697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 h="0">
                <a:moveTo>
                  <a:pt x="0" y="0"/>
                </a:moveTo>
                <a:lnTo>
                  <a:pt x="232218" y="0"/>
                </a:lnTo>
              </a:path>
            </a:pathLst>
          </a:custGeom>
          <a:ln w="18142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 descr=""/>
          <p:cNvSpPr txBox="1"/>
          <p:nvPr/>
        </p:nvSpPr>
        <p:spPr>
          <a:xfrm>
            <a:off x="2491532" y="5851310"/>
            <a:ext cx="1670050" cy="4851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125220" algn="l"/>
              </a:tabLst>
            </a:pPr>
            <a:r>
              <a:rPr dirty="0" sz="950" spc="-10">
                <a:latin typeface="Arial"/>
                <a:cs typeface="Arial"/>
              </a:rPr>
              <a:t>Jul-</a:t>
            </a:r>
            <a:r>
              <a:rPr dirty="0" sz="950" spc="-25">
                <a:latin typeface="Arial"/>
                <a:cs typeface="Arial"/>
              </a:rPr>
              <a:t>22</a:t>
            </a:r>
            <a:r>
              <a:rPr dirty="0" sz="950">
                <a:latin typeface="Arial"/>
                <a:cs typeface="Arial"/>
              </a:rPr>
              <a:t>	</a:t>
            </a:r>
            <a:r>
              <a:rPr dirty="0" sz="950" spc="-10">
                <a:latin typeface="Arial"/>
                <a:cs typeface="Arial"/>
              </a:rPr>
              <a:t>Jan-</a:t>
            </a:r>
            <a:r>
              <a:rPr dirty="0" sz="950" spc="-25">
                <a:latin typeface="Arial"/>
                <a:cs typeface="Arial"/>
              </a:rPr>
              <a:t>23</a:t>
            </a:r>
            <a:endParaRPr sz="9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65"/>
              </a:spcBef>
            </a:pPr>
            <a:endParaRPr sz="950">
              <a:latin typeface="Arial"/>
              <a:cs typeface="Arial"/>
            </a:endParaRPr>
          </a:p>
          <a:p>
            <a:pPr marL="301625">
              <a:lnSpc>
                <a:spcPct val="100000"/>
              </a:lnSpc>
              <a:spcBef>
                <a:spcPts val="5"/>
              </a:spcBef>
            </a:pPr>
            <a:r>
              <a:rPr dirty="0" sz="850">
                <a:latin typeface="Arial"/>
                <a:cs typeface="Arial"/>
              </a:rPr>
              <a:t>Freddie</a:t>
            </a:r>
            <a:r>
              <a:rPr dirty="0" sz="850" spc="-2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Mac</a:t>
            </a:r>
            <a:r>
              <a:rPr dirty="0" sz="850" spc="-1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Mortgage</a:t>
            </a:r>
            <a:r>
              <a:rPr dirty="0" sz="850" spc="-25">
                <a:latin typeface="Arial"/>
                <a:cs typeface="Arial"/>
              </a:rPr>
              <a:t> </a:t>
            </a:r>
            <a:r>
              <a:rPr dirty="0" sz="850" spc="-20">
                <a:latin typeface="Arial"/>
                <a:cs typeface="Arial"/>
              </a:rPr>
              <a:t>Rate</a:t>
            </a:r>
            <a:endParaRPr sz="850">
              <a:latin typeface="Arial"/>
              <a:cs typeface="Arial"/>
            </a:endParaRPr>
          </a:p>
        </p:txBody>
      </p:sp>
      <p:sp>
        <p:nvSpPr>
          <p:cNvPr id="23" name="object 23" descr=""/>
          <p:cNvSpPr/>
          <p:nvPr/>
        </p:nvSpPr>
        <p:spPr>
          <a:xfrm>
            <a:off x="4557498" y="6267697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 h="0">
                <a:moveTo>
                  <a:pt x="0" y="0"/>
                </a:moveTo>
                <a:lnTo>
                  <a:pt x="232218" y="0"/>
                </a:lnTo>
              </a:path>
            </a:pathLst>
          </a:custGeom>
          <a:ln w="18142">
            <a:solidFill>
              <a:srgbClr val="BEBEB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 descr=""/>
          <p:cNvSpPr txBox="1"/>
          <p:nvPr/>
        </p:nvSpPr>
        <p:spPr>
          <a:xfrm>
            <a:off x="4739135" y="5851310"/>
            <a:ext cx="1506855" cy="4851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125220" algn="l"/>
              </a:tabLst>
            </a:pPr>
            <a:r>
              <a:rPr dirty="0" sz="950" spc="-10">
                <a:latin typeface="Arial"/>
                <a:cs typeface="Arial"/>
              </a:rPr>
              <a:t>Jul-</a:t>
            </a:r>
            <a:r>
              <a:rPr dirty="0" sz="950" spc="-25">
                <a:latin typeface="Arial"/>
                <a:cs typeface="Arial"/>
              </a:rPr>
              <a:t>23</a:t>
            </a:r>
            <a:r>
              <a:rPr dirty="0" sz="950">
                <a:latin typeface="Arial"/>
                <a:cs typeface="Arial"/>
              </a:rPr>
              <a:t>	</a:t>
            </a:r>
            <a:r>
              <a:rPr dirty="0" sz="950" spc="-10">
                <a:latin typeface="Arial"/>
                <a:cs typeface="Arial"/>
              </a:rPr>
              <a:t>Jan-</a:t>
            </a:r>
            <a:r>
              <a:rPr dirty="0" sz="950" spc="-25">
                <a:latin typeface="Arial"/>
                <a:cs typeface="Arial"/>
              </a:rPr>
              <a:t>24</a:t>
            </a:r>
            <a:endParaRPr sz="9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65"/>
              </a:spcBef>
            </a:pPr>
            <a:endParaRPr sz="950">
              <a:latin typeface="Arial"/>
              <a:cs typeface="Arial"/>
            </a:endParaRPr>
          </a:p>
          <a:p>
            <a:pPr marL="105410">
              <a:lnSpc>
                <a:spcPct val="100000"/>
              </a:lnSpc>
              <a:spcBef>
                <a:spcPts val="5"/>
              </a:spcBef>
            </a:pPr>
            <a:r>
              <a:rPr dirty="0" sz="850" spc="-10">
                <a:latin typeface="Arial"/>
                <a:cs typeface="Arial"/>
              </a:rPr>
              <a:t>10-</a:t>
            </a:r>
            <a:r>
              <a:rPr dirty="0" sz="850">
                <a:latin typeface="Arial"/>
                <a:cs typeface="Arial"/>
              </a:rPr>
              <a:t>Yr MMD (Muni</a:t>
            </a:r>
            <a:r>
              <a:rPr dirty="0" sz="850" spc="-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Bond </a:t>
            </a:r>
            <a:r>
              <a:rPr dirty="0" sz="850" spc="-20">
                <a:latin typeface="Arial"/>
                <a:cs typeface="Arial"/>
              </a:rPr>
              <a:t>Yld)</a:t>
            </a:r>
            <a:endParaRPr sz="850">
              <a:latin typeface="Arial"/>
              <a:cs typeface="Arial"/>
            </a:endParaRPr>
          </a:p>
        </p:txBody>
      </p:sp>
      <p:sp>
        <p:nvSpPr>
          <p:cNvPr id="25" name="object 25" descr=""/>
          <p:cNvSpPr/>
          <p:nvPr/>
        </p:nvSpPr>
        <p:spPr>
          <a:xfrm>
            <a:off x="6650453" y="6267697"/>
            <a:ext cx="232410" cy="0"/>
          </a:xfrm>
          <a:custGeom>
            <a:avLst/>
            <a:gdLst/>
            <a:ahLst/>
            <a:cxnLst/>
            <a:rect l="l" t="t" r="r" b="b"/>
            <a:pathLst>
              <a:path w="232409" h="0">
                <a:moveTo>
                  <a:pt x="0" y="0"/>
                </a:moveTo>
                <a:lnTo>
                  <a:pt x="232218" y="0"/>
                </a:lnTo>
              </a:path>
            </a:pathLst>
          </a:custGeom>
          <a:ln w="18142">
            <a:solidFill>
              <a:srgbClr val="005FA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 descr=""/>
          <p:cNvSpPr txBox="1"/>
          <p:nvPr/>
        </p:nvSpPr>
        <p:spPr>
          <a:xfrm>
            <a:off x="6894580" y="6180256"/>
            <a:ext cx="903605" cy="1562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50" spc="-10">
                <a:latin typeface="Arial"/>
                <a:cs typeface="Arial"/>
              </a:rPr>
              <a:t>10-</a:t>
            </a:r>
            <a:r>
              <a:rPr dirty="0" sz="850">
                <a:latin typeface="Arial"/>
                <a:cs typeface="Arial"/>
              </a:rPr>
              <a:t>Yr</a:t>
            </a:r>
            <a:r>
              <a:rPr dirty="0" sz="850" spc="5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US</a:t>
            </a:r>
            <a:r>
              <a:rPr dirty="0" sz="850" spc="10">
                <a:latin typeface="Arial"/>
                <a:cs typeface="Arial"/>
              </a:rPr>
              <a:t> </a:t>
            </a:r>
            <a:r>
              <a:rPr dirty="0" sz="850">
                <a:latin typeface="Arial"/>
                <a:cs typeface="Arial"/>
              </a:rPr>
              <a:t>Tsry </a:t>
            </a:r>
            <a:r>
              <a:rPr dirty="0" sz="850" spc="-25">
                <a:latin typeface="Arial"/>
                <a:cs typeface="Arial"/>
              </a:rPr>
              <a:t>Yld</a:t>
            </a:r>
            <a:endParaRPr sz="850">
              <a:latin typeface="Arial"/>
              <a:cs typeface="Arial"/>
            </a:endParaRPr>
          </a:p>
        </p:txBody>
      </p:sp>
      <p:sp>
        <p:nvSpPr>
          <p:cNvPr id="27" name="object 27" descr=""/>
          <p:cNvSpPr/>
          <p:nvPr/>
        </p:nvSpPr>
        <p:spPr>
          <a:xfrm>
            <a:off x="6061742" y="6545659"/>
            <a:ext cx="933450" cy="161925"/>
          </a:xfrm>
          <a:custGeom>
            <a:avLst/>
            <a:gdLst/>
            <a:ahLst/>
            <a:cxnLst/>
            <a:rect l="l" t="t" r="r" b="b"/>
            <a:pathLst>
              <a:path w="933450" h="161925">
                <a:moveTo>
                  <a:pt x="933433" y="161913"/>
                </a:moveTo>
                <a:lnTo>
                  <a:pt x="0" y="161913"/>
                </a:lnTo>
                <a:lnTo>
                  <a:pt x="0" y="0"/>
                </a:lnTo>
                <a:lnTo>
                  <a:pt x="933433" y="0"/>
                </a:lnTo>
                <a:lnTo>
                  <a:pt x="933433" y="161913"/>
                </a:lnTo>
                <a:close/>
              </a:path>
            </a:pathLst>
          </a:custGeom>
          <a:solidFill>
            <a:srgbClr val="EBEFF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 descr=""/>
          <p:cNvSpPr txBox="1"/>
          <p:nvPr/>
        </p:nvSpPr>
        <p:spPr>
          <a:xfrm>
            <a:off x="3058211" y="6532967"/>
            <a:ext cx="377825" cy="1739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950" spc="-10" b="1">
                <a:solidFill>
                  <a:srgbClr val="005FA9"/>
                </a:solidFill>
                <a:latin typeface="Arial"/>
                <a:cs typeface="Arial"/>
              </a:rPr>
              <a:t>Rates</a:t>
            </a:r>
            <a:endParaRPr sz="950">
              <a:latin typeface="Arial"/>
              <a:cs typeface="Arial"/>
            </a:endParaRPr>
          </a:p>
        </p:txBody>
      </p:sp>
      <p:sp>
        <p:nvSpPr>
          <p:cNvPr id="32" name="object 3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r>
              <a:rPr dirty="0" spc="-50"/>
              <a:t>5</a:t>
            </a:r>
          </a:p>
        </p:txBody>
      </p:sp>
      <p:sp>
        <p:nvSpPr>
          <p:cNvPr id="29" name="object 29" descr=""/>
          <p:cNvSpPr txBox="1"/>
          <p:nvPr/>
        </p:nvSpPr>
        <p:spPr>
          <a:xfrm>
            <a:off x="4563152" y="6532967"/>
            <a:ext cx="635000" cy="1739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950" spc="-10" b="1">
                <a:solidFill>
                  <a:srgbClr val="005FA9"/>
                </a:solidFill>
                <a:latin typeface="Arial"/>
                <a:cs typeface="Arial"/>
              </a:rPr>
              <a:t>01/03/2022</a:t>
            </a:r>
            <a:endParaRPr sz="950">
              <a:latin typeface="Arial"/>
              <a:cs typeface="Arial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5582344" y="6532967"/>
            <a:ext cx="1399540" cy="1739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950" b="1">
                <a:solidFill>
                  <a:srgbClr val="005FA9"/>
                </a:solidFill>
                <a:latin typeface="Arial"/>
                <a:cs typeface="Arial"/>
              </a:rPr>
              <a:t>Current</a:t>
            </a:r>
            <a:r>
              <a:rPr dirty="0" sz="950" spc="-20" b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005FA9"/>
                </a:solidFill>
                <a:latin typeface="Arial"/>
                <a:cs typeface="Arial"/>
              </a:rPr>
              <a:t>Δ</a:t>
            </a:r>
            <a:r>
              <a:rPr dirty="0" sz="950" spc="80" b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005FA9"/>
                </a:solidFill>
                <a:latin typeface="Arial"/>
                <a:cs typeface="Arial"/>
              </a:rPr>
              <a:t>Since</a:t>
            </a:r>
            <a:r>
              <a:rPr dirty="0" sz="950" spc="180" b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005FA9"/>
                </a:solidFill>
                <a:latin typeface="Arial"/>
                <a:cs typeface="Arial"/>
              </a:rPr>
              <a:t>Jan</a:t>
            </a:r>
            <a:r>
              <a:rPr dirty="0" sz="950" spc="114" b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950" spc="-25" b="1">
                <a:solidFill>
                  <a:srgbClr val="005FA9"/>
                </a:solidFill>
                <a:latin typeface="Arial"/>
                <a:cs typeface="Arial"/>
              </a:rPr>
              <a:t>22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31" name="object 31" descr=""/>
          <p:cNvGraphicFramePr>
            <a:graphicFrameLocks noGrp="1"/>
          </p:cNvGraphicFramePr>
          <p:nvPr/>
        </p:nvGraphicFramePr>
        <p:xfrm>
          <a:off x="3042330" y="6702811"/>
          <a:ext cx="4029075" cy="4838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5595"/>
                <a:gridCol w="866775"/>
                <a:gridCol w="566419"/>
                <a:gridCol w="933450"/>
              </a:tblGrid>
              <a:tr h="161290">
                <a:tc>
                  <a:txBody>
                    <a:bodyPr/>
                    <a:lstStyle/>
                    <a:p>
                      <a:pPr marL="27940">
                        <a:lnSpc>
                          <a:spcPts val="1110"/>
                        </a:lnSpc>
                        <a:spcBef>
                          <a:spcPts val="60"/>
                        </a:spcBef>
                      </a:pPr>
                      <a:r>
                        <a:rPr dirty="0" sz="950">
                          <a:latin typeface="Arial"/>
                          <a:cs typeface="Arial"/>
                        </a:rPr>
                        <a:t>Freddie</a:t>
                      </a:r>
                      <a:r>
                        <a:rPr dirty="0" sz="950" spc="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50">
                          <a:latin typeface="Arial"/>
                          <a:cs typeface="Arial"/>
                        </a:rPr>
                        <a:t>Mac</a:t>
                      </a:r>
                      <a:r>
                        <a:rPr dirty="0" sz="950" spc="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50" spc="-10">
                          <a:latin typeface="Arial"/>
                          <a:cs typeface="Arial"/>
                        </a:rPr>
                        <a:t>Mortgage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B="0" marT="762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9525">
                        <a:lnSpc>
                          <a:spcPts val="1110"/>
                        </a:lnSpc>
                        <a:spcBef>
                          <a:spcPts val="60"/>
                        </a:spcBef>
                      </a:pPr>
                      <a:r>
                        <a:rPr dirty="0" sz="950" spc="-20">
                          <a:latin typeface="Arial"/>
                          <a:cs typeface="Arial"/>
                        </a:rPr>
                        <a:t>3.22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B="0" marT="762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ts val="1110"/>
                        </a:lnSpc>
                        <a:spcBef>
                          <a:spcPts val="60"/>
                        </a:spcBef>
                      </a:pPr>
                      <a:r>
                        <a:rPr dirty="0" sz="950" spc="-20">
                          <a:latin typeface="Arial"/>
                          <a:cs typeface="Arial"/>
                        </a:rPr>
                        <a:t>6.64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B="0" marT="762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ts val="1110"/>
                        </a:lnSpc>
                        <a:spcBef>
                          <a:spcPts val="60"/>
                        </a:spcBef>
                      </a:pPr>
                      <a:r>
                        <a:rPr dirty="0" sz="950" spc="-20">
                          <a:latin typeface="Arial"/>
                          <a:cs typeface="Arial"/>
                        </a:rPr>
                        <a:t>3.42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B="0" marT="762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  <a:solidFill>
                      <a:srgbClr val="EBEFF5"/>
                    </a:solidFill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28575">
                        <a:lnSpc>
                          <a:spcPts val="1110"/>
                        </a:lnSpc>
                        <a:spcBef>
                          <a:spcPts val="60"/>
                        </a:spcBef>
                      </a:pPr>
                      <a:r>
                        <a:rPr dirty="0" sz="950" spc="-10">
                          <a:latin typeface="Arial"/>
                          <a:cs typeface="Arial"/>
                        </a:rPr>
                        <a:t>10-</a:t>
                      </a:r>
                      <a:r>
                        <a:rPr dirty="0" sz="950">
                          <a:latin typeface="Arial"/>
                          <a:cs typeface="Arial"/>
                        </a:rPr>
                        <a:t>Year</a:t>
                      </a:r>
                      <a:r>
                        <a:rPr dirty="0" sz="950" spc="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50" spc="-10">
                          <a:latin typeface="Arial"/>
                          <a:cs typeface="Arial"/>
                        </a:rPr>
                        <a:t>Treasury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B="0" marT="762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9525">
                        <a:lnSpc>
                          <a:spcPts val="1110"/>
                        </a:lnSpc>
                        <a:spcBef>
                          <a:spcPts val="60"/>
                        </a:spcBef>
                      </a:pPr>
                      <a:r>
                        <a:rPr dirty="0" sz="950" spc="-20">
                          <a:latin typeface="Arial"/>
                          <a:cs typeface="Arial"/>
                        </a:rPr>
                        <a:t>1.63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B="0" marT="762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ts val="1110"/>
                        </a:lnSpc>
                        <a:spcBef>
                          <a:spcPts val="60"/>
                        </a:spcBef>
                      </a:pPr>
                      <a:r>
                        <a:rPr dirty="0" sz="950" spc="-20">
                          <a:latin typeface="Arial"/>
                          <a:cs typeface="Arial"/>
                        </a:rPr>
                        <a:t>4.01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B="0" marT="762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ts val="1110"/>
                        </a:lnSpc>
                        <a:spcBef>
                          <a:spcPts val="60"/>
                        </a:spcBef>
                      </a:pPr>
                      <a:r>
                        <a:rPr dirty="0" sz="950" spc="-20">
                          <a:latin typeface="Arial"/>
                          <a:cs typeface="Arial"/>
                        </a:rPr>
                        <a:t>2.38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B="0" marT="762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  <a:solidFill>
                      <a:srgbClr val="EBEFF5"/>
                    </a:solidFill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28575">
                        <a:lnSpc>
                          <a:spcPts val="1110"/>
                        </a:lnSpc>
                        <a:spcBef>
                          <a:spcPts val="60"/>
                        </a:spcBef>
                      </a:pPr>
                      <a:r>
                        <a:rPr dirty="0" sz="950" spc="-10">
                          <a:latin typeface="Arial"/>
                          <a:cs typeface="Arial"/>
                        </a:rPr>
                        <a:t>10-</a:t>
                      </a:r>
                      <a:r>
                        <a:rPr dirty="0" sz="950">
                          <a:latin typeface="Arial"/>
                          <a:cs typeface="Arial"/>
                        </a:rPr>
                        <a:t>Year</a:t>
                      </a:r>
                      <a:r>
                        <a:rPr dirty="0" sz="950" spc="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50" spc="-25">
                          <a:latin typeface="Arial"/>
                          <a:cs typeface="Arial"/>
                        </a:rPr>
                        <a:t>MMD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B="0" marT="762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9525">
                        <a:lnSpc>
                          <a:spcPts val="1110"/>
                        </a:lnSpc>
                        <a:spcBef>
                          <a:spcPts val="60"/>
                        </a:spcBef>
                      </a:pPr>
                      <a:r>
                        <a:rPr dirty="0" sz="950" spc="-20">
                          <a:latin typeface="Arial"/>
                          <a:cs typeface="Arial"/>
                        </a:rPr>
                        <a:t>1.04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B="0" marT="762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1110"/>
                        </a:lnSpc>
                        <a:spcBef>
                          <a:spcPts val="60"/>
                        </a:spcBef>
                      </a:pPr>
                      <a:r>
                        <a:rPr dirty="0" sz="950" spc="-20">
                          <a:latin typeface="Arial"/>
                          <a:cs typeface="Arial"/>
                        </a:rPr>
                        <a:t>2.97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B="0" marT="762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ts val="1110"/>
                        </a:lnSpc>
                        <a:spcBef>
                          <a:spcPts val="60"/>
                        </a:spcBef>
                      </a:pPr>
                      <a:r>
                        <a:rPr dirty="0" sz="950" spc="-20">
                          <a:latin typeface="Arial"/>
                          <a:cs typeface="Arial"/>
                        </a:rPr>
                        <a:t>1.93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B="0" marT="7620">
                    <a:lnT w="9525">
                      <a:solidFill>
                        <a:srgbClr val="ACC2D2"/>
                      </a:solidFill>
                      <a:prstDash val="solid"/>
                    </a:lnT>
                    <a:lnB w="9525">
                      <a:solidFill>
                        <a:srgbClr val="ACC2D2"/>
                      </a:solidFill>
                      <a:prstDash val="solid"/>
                    </a:lnB>
                    <a:solidFill>
                      <a:srgbClr val="EBEFF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81215" y="512144"/>
            <a:ext cx="9298305" cy="13385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Historical</a:t>
            </a:r>
            <a:r>
              <a:rPr dirty="0" sz="1600" spc="-4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Municipal</a:t>
            </a:r>
            <a:r>
              <a:rPr dirty="0" sz="1600" spc="-4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Single</a:t>
            </a:r>
            <a:r>
              <a:rPr dirty="0" sz="1600" spc="-4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Family</a:t>
            </a:r>
            <a:r>
              <a:rPr dirty="0" sz="1600" spc="-3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Housing</a:t>
            </a:r>
            <a:r>
              <a:rPr dirty="0" sz="1600" spc="-4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Bond</a:t>
            </a:r>
            <a:r>
              <a:rPr dirty="0" sz="1600" spc="-2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2750"/>
                </a:solidFill>
                <a:latin typeface="Arial"/>
                <a:cs typeface="Arial"/>
              </a:rPr>
              <a:t>Volume</a:t>
            </a:r>
            <a:r>
              <a:rPr dirty="0" sz="1600" spc="-4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by</a:t>
            </a:r>
            <a:r>
              <a:rPr dirty="0" sz="1600" spc="-4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 spc="-45">
                <a:solidFill>
                  <a:srgbClr val="002750"/>
                </a:solidFill>
                <a:latin typeface="Arial"/>
                <a:cs typeface="Arial"/>
              </a:rPr>
              <a:t>Tax</a:t>
            </a:r>
            <a:r>
              <a:rPr dirty="0" sz="1600" spc="-2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Status</a:t>
            </a:r>
            <a:r>
              <a:rPr dirty="0" sz="1600" spc="-1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(2007</a:t>
            </a:r>
            <a:r>
              <a:rPr dirty="0" sz="1600" spc="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–</a:t>
            </a:r>
            <a:r>
              <a:rPr dirty="0" sz="1600" spc="-3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 spc="-10">
                <a:solidFill>
                  <a:srgbClr val="002750"/>
                </a:solidFill>
                <a:latin typeface="Arial"/>
                <a:cs typeface="Arial"/>
              </a:rPr>
              <a:t>2024)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40"/>
              </a:spcBef>
            </a:pPr>
            <a:endParaRPr sz="1600">
              <a:latin typeface="Arial"/>
              <a:cs typeface="Arial"/>
            </a:endParaRPr>
          </a:p>
          <a:p>
            <a:pPr marL="223520" indent="-149225">
              <a:lnSpc>
                <a:spcPct val="100000"/>
              </a:lnSpc>
              <a:buClr>
                <a:srgbClr val="005FA9"/>
              </a:buClr>
              <a:buSzPct val="78571"/>
              <a:buFont typeface="Wingdings"/>
              <a:buChar char=""/>
              <a:tabLst>
                <a:tab pos="223520" algn="l"/>
              </a:tabLst>
            </a:pPr>
            <a:r>
              <a:rPr dirty="0" sz="1400" spc="-35" b="1" i="1">
                <a:latin typeface="Arial"/>
                <a:cs typeface="Arial"/>
              </a:rPr>
              <a:t>HFA</a:t>
            </a:r>
            <a:r>
              <a:rPr dirty="0" sz="1400" spc="-65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single</a:t>
            </a:r>
            <a:r>
              <a:rPr dirty="0" sz="1400" spc="-45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family</a:t>
            </a:r>
            <a:r>
              <a:rPr dirty="0" sz="1400" spc="-45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bond</a:t>
            </a:r>
            <a:r>
              <a:rPr dirty="0" sz="1400" spc="-30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issuance</a:t>
            </a:r>
            <a:r>
              <a:rPr dirty="0" sz="1400" spc="-55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in</a:t>
            </a:r>
            <a:r>
              <a:rPr dirty="0" sz="1400" spc="-15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2024</a:t>
            </a:r>
            <a:r>
              <a:rPr dirty="0" sz="1400" spc="-40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was</a:t>
            </a:r>
            <a:r>
              <a:rPr dirty="0" sz="1400" spc="-10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the</a:t>
            </a:r>
            <a:r>
              <a:rPr dirty="0" sz="1400" spc="-30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largest</a:t>
            </a:r>
            <a:r>
              <a:rPr dirty="0" sz="1400" spc="-45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in</a:t>
            </a:r>
            <a:r>
              <a:rPr dirty="0" sz="1400" spc="-20" b="1" i="1">
                <a:latin typeface="Arial"/>
                <a:cs typeface="Arial"/>
              </a:rPr>
              <a:t> </a:t>
            </a:r>
            <a:r>
              <a:rPr dirty="0" sz="1400" spc="-10" b="1" i="1">
                <a:latin typeface="Arial"/>
                <a:cs typeface="Arial"/>
              </a:rPr>
              <a:t>history</a:t>
            </a:r>
            <a:endParaRPr sz="1400">
              <a:latin typeface="Arial"/>
              <a:cs typeface="Arial"/>
            </a:endParaRPr>
          </a:p>
          <a:p>
            <a:pPr marL="223520" indent="-149225">
              <a:lnSpc>
                <a:spcPct val="100000"/>
              </a:lnSpc>
              <a:spcBef>
                <a:spcPts val="600"/>
              </a:spcBef>
              <a:buClr>
                <a:srgbClr val="005FA9"/>
              </a:buClr>
              <a:buSzPct val="78571"/>
              <a:buFont typeface="Wingdings"/>
              <a:buChar char=""/>
              <a:tabLst>
                <a:tab pos="223520" algn="l"/>
              </a:tabLst>
            </a:pPr>
            <a:r>
              <a:rPr dirty="0" sz="1400" b="1" i="1">
                <a:latin typeface="Arial"/>
                <a:cs typeface="Arial"/>
              </a:rPr>
              <a:t>38%</a:t>
            </a:r>
            <a:r>
              <a:rPr dirty="0" sz="1400" spc="-20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of</a:t>
            </a:r>
            <a:r>
              <a:rPr dirty="0" sz="1400" spc="-30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the</a:t>
            </a:r>
            <a:r>
              <a:rPr dirty="0" sz="1400" spc="-15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total</a:t>
            </a:r>
            <a:r>
              <a:rPr dirty="0" sz="1400" spc="-35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par</a:t>
            </a:r>
            <a:r>
              <a:rPr dirty="0" sz="1400" spc="-25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amount</a:t>
            </a:r>
            <a:r>
              <a:rPr dirty="0" sz="1400" spc="-25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is</a:t>
            </a:r>
            <a:r>
              <a:rPr dirty="0" sz="1400" spc="-30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taxable</a:t>
            </a:r>
            <a:r>
              <a:rPr dirty="0" sz="1400" spc="-45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(largely</a:t>
            </a:r>
            <a:r>
              <a:rPr dirty="0" sz="1400" spc="-55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due</a:t>
            </a:r>
            <a:r>
              <a:rPr dirty="0" sz="1400" spc="-25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to</a:t>
            </a:r>
            <a:r>
              <a:rPr dirty="0" sz="1400" spc="-20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lack</a:t>
            </a:r>
            <a:r>
              <a:rPr dirty="0" sz="1400" spc="-40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of</a:t>
            </a:r>
            <a:r>
              <a:rPr dirty="0" sz="1400" spc="-15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volume</a:t>
            </a:r>
            <a:r>
              <a:rPr dirty="0" sz="1400" spc="-40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cap</a:t>
            </a:r>
            <a:r>
              <a:rPr dirty="0" sz="1400" spc="-15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and</a:t>
            </a:r>
            <a:r>
              <a:rPr dirty="0" sz="1400" spc="-35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to</a:t>
            </a:r>
            <a:r>
              <a:rPr dirty="0" sz="1400" spc="-20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fund</a:t>
            </a:r>
            <a:r>
              <a:rPr dirty="0" sz="1400" spc="-35" b="1" i="1">
                <a:latin typeface="Arial"/>
                <a:cs typeface="Arial"/>
              </a:rPr>
              <a:t> </a:t>
            </a:r>
            <a:r>
              <a:rPr dirty="0" sz="1400" spc="-10" b="1" i="1">
                <a:latin typeface="Arial"/>
                <a:cs typeface="Arial"/>
              </a:rPr>
              <a:t>non-conforming</a:t>
            </a:r>
            <a:r>
              <a:rPr dirty="0" sz="1400" spc="-55" b="1" i="1">
                <a:latin typeface="Arial"/>
                <a:cs typeface="Arial"/>
              </a:rPr>
              <a:t> </a:t>
            </a:r>
            <a:r>
              <a:rPr dirty="0" sz="1400" spc="-10" b="1" i="1">
                <a:latin typeface="Arial"/>
                <a:cs typeface="Arial"/>
              </a:rPr>
              <a:t>loans)</a:t>
            </a:r>
            <a:endParaRPr sz="1400">
              <a:latin typeface="Arial"/>
              <a:cs typeface="Arial"/>
            </a:endParaRPr>
          </a:p>
          <a:p>
            <a:pPr marL="223520" indent="-149225">
              <a:lnSpc>
                <a:spcPct val="100000"/>
              </a:lnSpc>
              <a:spcBef>
                <a:spcPts val="600"/>
              </a:spcBef>
              <a:buClr>
                <a:srgbClr val="005FA9"/>
              </a:buClr>
              <a:buSzPct val="78571"/>
              <a:buFont typeface="Wingdings"/>
              <a:buChar char=""/>
              <a:tabLst>
                <a:tab pos="223520" algn="l"/>
              </a:tabLst>
            </a:pPr>
            <a:r>
              <a:rPr dirty="0" sz="1400" b="1" i="1">
                <a:latin typeface="Arial"/>
                <a:cs typeface="Arial"/>
              </a:rPr>
              <a:t>69%</a:t>
            </a:r>
            <a:r>
              <a:rPr dirty="0" sz="1400" spc="-45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of</a:t>
            </a:r>
            <a:r>
              <a:rPr dirty="0" sz="1400" spc="-40" b="1" i="1">
                <a:latin typeface="Arial"/>
                <a:cs typeface="Arial"/>
              </a:rPr>
              <a:t> </a:t>
            </a:r>
            <a:r>
              <a:rPr dirty="0" sz="1400" spc="-35" b="1" i="1">
                <a:latin typeface="Arial"/>
                <a:cs typeface="Arial"/>
              </a:rPr>
              <a:t>HFA</a:t>
            </a:r>
            <a:r>
              <a:rPr dirty="0" sz="1400" spc="-60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single</a:t>
            </a:r>
            <a:r>
              <a:rPr dirty="0" sz="1400" spc="-55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family</a:t>
            </a:r>
            <a:r>
              <a:rPr dirty="0" sz="1400" spc="-50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bond</a:t>
            </a:r>
            <a:r>
              <a:rPr dirty="0" sz="1400" spc="-35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issuances</a:t>
            </a:r>
            <a:r>
              <a:rPr dirty="0" sz="1400" spc="-60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contained</a:t>
            </a:r>
            <a:r>
              <a:rPr dirty="0" sz="1400" spc="-70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taxable</a:t>
            </a:r>
            <a:r>
              <a:rPr dirty="0" sz="1400" spc="-50" b="1" i="1">
                <a:latin typeface="Arial"/>
                <a:cs typeface="Arial"/>
              </a:rPr>
              <a:t> </a:t>
            </a:r>
            <a:r>
              <a:rPr dirty="0" sz="1400" spc="-10" b="1" i="1">
                <a:latin typeface="Arial"/>
                <a:cs typeface="Arial"/>
              </a:rPr>
              <a:t>bonds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6547" y="7162990"/>
            <a:ext cx="289750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i="1">
                <a:latin typeface="Arial"/>
                <a:cs typeface="Arial"/>
              </a:rPr>
              <a:t>Source:</a:t>
            </a:r>
            <a:r>
              <a:rPr dirty="0" sz="800" spc="-30" i="1">
                <a:latin typeface="Arial"/>
                <a:cs typeface="Arial"/>
              </a:rPr>
              <a:t> </a:t>
            </a:r>
            <a:r>
              <a:rPr dirty="0" sz="800" i="1">
                <a:latin typeface="Arial"/>
                <a:cs typeface="Arial"/>
              </a:rPr>
              <a:t>Bloomberg</a:t>
            </a:r>
            <a:r>
              <a:rPr dirty="0" sz="800" spc="-15" i="1">
                <a:latin typeface="Arial"/>
                <a:cs typeface="Arial"/>
              </a:rPr>
              <a:t> </a:t>
            </a:r>
            <a:r>
              <a:rPr dirty="0" sz="800" i="1">
                <a:latin typeface="Arial"/>
                <a:cs typeface="Arial"/>
              </a:rPr>
              <a:t>(Negotiated,</a:t>
            </a:r>
            <a:r>
              <a:rPr dirty="0" sz="800" spc="-20" i="1">
                <a:latin typeface="Arial"/>
                <a:cs typeface="Arial"/>
              </a:rPr>
              <a:t> </a:t>
            </a:r>
            <a:r>
              <a:rPr dirty="0" sz="800" i="1">
                <a:latin typeface="Arial"/>
                <a:cs typeface="Arial"/>
              </a:rPr>
              <a:t>true</a:t>
            </a:r>
            <a:r>
              <a:rPr dirty="0" sz="800" spc="-35" i="1">
                <a:latin typeface="Arial"/>
                <a:cs typeface="Arial"/>
              </a:rPr>
              <a:t> </a:t>
            </a:r>
            <a:r>
              <a:rPr dirty="0" sz="800" i="1">
                <a:latin typeface="Arial"/>
                <a:cs typeface="Arial"/>
              </a:rPr>
              <a:t>economics</a:t>
            </a:r>
            <a:r>
              <a:rPr dirty="0" sz="800" spc="-30" i="1">
                <a:latin typeface="Arial"/>
                <a:cs typeface="Arial"/>
              </a:rPr>
              <a:t> </a:t>
            </a:r>
            <a:r>
              <a:rPr dirty="0" sz="800" i="1">
                <a:latin typeface="Arial"/>
                <a:cs typeface="Arial"/>
              </a:rPr>
              <a:t>to</a:t>
            </a:r>
            <a:r>
              <a:rPr dirty="0" sz="800" spc="-35" i="1">
                <a:latin typeface="Arial"/>
                <a:cs typeface="Arial"/>
              </a:rPr>
              <a:t> </a:t>
            </a:r>
            <a:r>
              <a:rPr dirty="0" sz="800" spc="-10" i="1">
                <a:latin typeface="Arial"/>
                <a:cs typeface="Arial"/>
              </a:rPr>
              <a:t>bookrunner)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000019" y="2358829"/>
            <a:ext cx="8646795" cy="4434205"/>
            <a:chOff x="1000019" y="2358829"/>
            <a:chExt cx="8646795" cy="4434205"/>
          </a:xfrm>
        </p:grpSpPr>
        <p:sp>
          <p:nvSpPr>
            <p:cNvPr id="5" name="object 5" descr=""/>
            <p:cNvSpPr/>
            <p:nvPr/>
          </p:nvSpPr>
          <p:spPr>
            <a:xfrm>
              <a:off x="1565148" y="6624827"/>
              <a:ext cx="5118100" cy="161925"/>
            </a:xfrm>
            <a:custGeom>
              <a:avLst/>
              <a:gdLst/>
              <a:ahLst/>
              <a:cxnLst/>
              <a:rect l="l" t="t" r="r" b="b"/>
              <a:pathLst>
                <a:path w="5118100" h="161925">
                  <a:moveTo>
                    <a:pt x="320040" y="0"/>
                  </a:moveTo>
                  <a:lnTo>
                    <a:pt x="0" y="0"/>
                  </a:lnTo>
                  <a:lnTo>
                    <a:pt x="0" y="161607"/>
                  </a:lnTo>
                  <a:lnTo>
                    <a:pt x="320040" y="161607"/>
                  </a:lnTo>
                  <a:lnTo>
                    <a:pt x="320040" y="0"/>
                  </a:lnTo>
                  <a:close/>
                </a:path>
                <a:path w="5118100" h="161925">
                  <a:moveTo>
                    <a:pt x="798576" y="132588"/>
                  </a:moveTo>
                  <a:lnTo>
                    <a:pt x="480060" y="132588"/>
                  </a:lnTo>
                  <a:lnTo>
                    <a:pt x="480060" y="161607"/>
                  </a:lnTo>
                  <a:lnTo>
                    <a:pt x="798576" y="161607"/>
                  </a:lnTo>
                  <a:lnTo>
                    <a:pt x="798576" y="132588"/>
                  </a:lnTo>
                  <a:close/>
                </a:path>
                <a:path w="5118100" h="161925">
                  <a:moveTo>
                    <a:pt x="1278636" y="117348"/>
                  </a:moveTo>
                  <a:lnTo>
                    <a:pt x="958596" y="117348"/>
                  </a:lnTo>
                  <a:lnTo>
                    <a:pt x="958596" y="161607"/>
                  </a:lnTo>
                  <a:lnTo>
                    <a:pt x="1278636" y="161607"/>
                  </a:lnTo>
                  <a:lnTo>
                    <a:pt x="1278636" y="117348"/>
                  </a:lnTo>
                  <a:close/>
                </a:path>
                <a:path w="5118100" h="161925">
                  <a:moveTo>
                    <a:pt x="1758696" y="102108"/>
                  </a:moveTo>
                  <a:lnTo>
                    <a:pt x="1438656" y="102108"/>
                  </a:lnTo>
                  <a:lnTo>
                    <a:pt x="1438656" y="161620"/>
                  </a:lnTo>
                  <a:lnTo>
                    <a:pt x="1758696" y="161620"/>
                  </a:lnTo>
                  <a:lnTo>
                    <a:pt x="1758696" y="102108"/>
                  </a:lnTo>
                  <a:close/>
                </a:path>
                <a:path w="5118100" h="161925">
                  <a:moveTo>
                    <a:pt x="3198876" y="28956"/>
                  </a:moveTo>
                  <a:lnTo>
                    <a:pt x="2878836" y="28956"/>
                  </a:lnTo>
                  <a:lnTo>
                    <a:pt x="2878836" y="161620"/>
                  </a:lnTo>
                  <a:lnTo>
                    <a:pt x="3198876" y="161620"/>
                  </a:lnTo>
                  <a:lnTo>
                    <a:pt x="3198876" y="28956"/>
                  </a:lnTo>
                  <a:close/>
                </a:path>
                <a:path w="5118100" h="161925">
                  <a:moveTo>
                    <a:pt x="3678936" y="0"/>
                  </a:moveTo>
                  <a:lnTo>
                    <a:pt x="3358896" y="0"/>
                  </a:lnTo>
                  <a:lnTo>
                    <a:pt x="3358896" y="161607"/>
                  </a:lnTo>
                  <a:lnTo>
                    <a:pt x="3678936" y="161607"/>
                  </a:lnTo>
                  <a:lnTo>
                    <a:pt x="3678936" y="0"/>
                  </a:lnTo>
                  <a:close/>
                </a:path>
                <a:path w="5118100" h="161925">
                  <a:moveTo>
                    <a:pt x="5117592" y="73152"/>
                  </a:moveTo>
                  <a:lnTo>
                    <a:pt x="4797552" y="73152"/>
                  </a:lnTo>
                  <a:lnTo>
                    <a:pt x="4797552" y="161620"/>
                  </a:lnTo>
                  <a:lnTo>
                    <a:pt x="5117592" y="161620"/>
                  </a:lnTo>
                  <a:lnTo>
                    <a:pt x="5117592" y="73152"/>
                  </a:lnTo>
                  <a:close/>
                </a:path>
              </a:pathLst>
            </a:custGeom>
            <a:solidFill>
              <a:srgbClr val="005FA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085087" y="6461760"/>
              <a:ext cx="5598160" cy="325120"/>
            </a:xfrm>
            <a:custGeom>
              <a:avLst/>
              <a:gdLst/>
              <a:ahLst/>
              <a:cxnLst/>
              <a:rect l="l" t="t" r="r" b="b"/>
              <a:pathLst>
                <a:path w="5598159" h="325120">
                  <a:moveTo>
                    <a:pt x="0" y="0"/>
                  </a:moveTo>
                  <a:lnTo>
                    <a:pt x="320040" y="0"/>
                  </a:lnTo>
                  <a:lnTo>
                    <a:pt x="320040" y="324675"/>
                  </a:lnTo>
                  <a:lnTo>
                    <a:pt x="0" y="324675"/>
                  </a:lnTo>
                  <a:lnTo>
                    <a:pt x="0" y="0"/>
                  </a:lnTo>
                  <a:close/>
                </a:path>
                <a:path w="5598159" h="325120">
                  <a:moveTo>
                    <a:pt x="480059" y="163067"/>
                  </a:moveTo>
                  <a:lnTo>
                    <a:pt x="800100" y="163067"/>
                  </a:lnTo>
                  <a:lnTo>
                    <a:pt x="800100" y="324675"/>
                  </a:lnTo>
                  <a:lnTo>
                    <a:pt x="480059" y="324675"/>
                  </a:lnTo>
                  <a:lnTo>
                    <a:pt x="480059" y="163067"/>
                  </a:lnTo>
                  <a:close/>
                </a:path>
                <a:path w="5598159" h="325120">
                  <a:moveTo>
                    <a:pt x="960119" y="295655"/>
                  </a:moveTo>
                  <a:lnTo>
                    <a:pt x="1278636" y="295655"/>
                  </a:lnTo>
                  <a:lnTo>
                    <a:pt x="1278636" y="324675"/>
                  </a:lnTo>
                  <a:lnTo>
                    <a:pt x="960119" y="324675"/>
                  </a:lnTo>
                  <a:lnTo>
                    <a:pt x="960119" y="295655"/>
                  </a:lnTo>
                  <a:close/>
                </a:path>
                <a:path w="5598159" h="325120">
                  <a:moveTo>
                    <a:pt x="1438656" y="280415"/>
                  </a:moveTo>
                  <a:lnTo>
                    <a:pt x="1758695" y="280415"/>
                  </a:lnTo>
                  <a:lnTo>
                    <a:pt x="1758695" y="324675"/>
                  </a:lnTo>
                  <a:lnTo>
                    <a:pt x="1438656" y="324675"/>
                  </a:lnTo>
                  <a:lnTo>
                    <a:pt x="1438656" y="280415"/>
                  </a:lnTo>
                  <a:close/>
                </a:path>
                <a:path w="5598159" h="325120">
                  <a:moveTo>
                    <a:pt x="1918716" y="265175"/>
                  </a:moveTo>
                  <a:lnTo>
                    <a:pt x="2238756" y="265175"/>
                  </a:lnTo>
                  <a:lnTo>
                    <a:pt x="2238756" y="324675"/>
                  </a:lnTo>
                  <a:lnTo>
                    <a:pt x="1918716" y="324675"/>
                  </a:lnTo>
                  <a:lnTo>
                    <a:pt x="1918716" y="265175"/>
                  </a:lnTo>
                  <a:close/>
                </a:path>
                <a:path w="5598159" h="325120">
                  <a:moveTo>
                    <a:pt x="3358896" y="192023"/>
                  </a:moveTo>
                  <a:lnTo>
                    <a:pt x="3678936" y="192023"/>
                  </a:lnTo>
                  <a:lnTo>
                    <a:pt x="3678936" y="324675"/>
                  </a:lnTo>
                  <a:lnTo>
                    <a:pt x="3358896" y="324675"/>
                  </a:lnTo>
                  <a:lnTo>
                    <a:pt x="3358896" y="192023"/>
                  </a:lnTo>
                  <a:close/>
                </a:path>
                <a:path w="5598159" h="325120">
                  <a:moveTo>
                    <a:pt x="3838956" y="163067"/>
                  </a:moveTo>
                  <a:lnTo>
                    <a:pt x="4158996" y="163067"/>
                  </a:lnTo>
                  <a:lnTo>
                    <a:pt x="4158996" y="324675"/>
                  </a:lnTo>
                  <a:lnTo>
                    <a:pt x="3838956" y="324675"/>
                  </a:lnTo>
                  <a:lnTo>
                    <a:pt x="3838956" y="163067"/>
                  </a:lnTo>
                  <a:close/>
                </a:path>
                <a:path w="5598159" h="325120">
                  <a:moveTo>
                    <a:pt x="5277612" y="236219"/>
                  </a:moveTo>
                  <a:lnTo>
                    <a:pt x="5597652" y="236219"/>
                  </a:lnTo>
                  <a:lnTo>
                    <a:pt x="5597652" y="324675"/>
                  </a:lnTo>
                  <a:lnTo>
                    <a:pt x="5277612" y="324675"/>
                  </a:lnTo>
                  <a:lnTo>
                    <a:pt x="5277612" y="236219"/>
                  </a:lnTo>
                  <a:close/>
                </a:path>
              </a:pathLst>
            </a:custGeom>
            <a:ln w="12700">
              <a:solidFill>
                <a:srgbClr val="005FA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085087" y="3646932"/>
              <a:ext cx="5598160" cy="3051175"/>
            </a:xfrm>
            <a:custGeom>
              <a:avLst/>
              <a:gdLst/>
              <a:ahLst/>
              <a:cxnLst/>
              <a:rect l="l" t="t" r="r" b="b"/>
              <a:pathLst>
                <a:path w="5598159" h="3051175">
                  <a:moveTo>
                    <a:pt x="0" y="0"/>
                  </a:moveTo>
                  <a:lnTo>
                    <a:pt x="320040" y="0"/>
                  </a:lnTo>
                  <a:lnTo>
                    <a:pt x="320040" y="2814828"/>
                  </a:lnTo>
                  <a:lnTo>
                    <a:pt x="0" y="2814828"/>
                  </a:lnTo>
                  <a:lnTo>
                    <a:pt x="0" y="0"/>
                  </a:lnTo>
                  <a:close/>
                </a:path>
                <a:path w="5598159" h="3051175">
                  <a:moveTo>
                    <a:pt x="480059" y="1738883"/>
                  </a:moveTo>
                  <a:lnTo>
                    <a:pt x="800100" y="1738883"/>
                  </a:lnTo>
                  <a:lnTo>
                    <a:pt x="800100" y="2977896"/>
                  </a:lnTo>
                  <a:lnTo>
                    <a:pt x="480059" y="2977896"/>
                  </a:lnTo>
                  <a:lnTo>
                    <a:pt x="480059" y="1738883"/>
                  </a:lnTo>
                  <a:close/>
                </a:path>
                <a:path w="5598159" h="3051175">
                  <a:moveTo>
                    <a:pt x="3358896" y="2461260"/>
                  </a:moveTo>
                  <a:lnTo>
                    <a:pt x="3678936" y="2461260"/>
                  </a:lnTo>
                  <a:lnTo>
                    <a:pt x="3678936" y="3006852"/>
                  </a:lnTo>
                  <a:lnTo>
                    <a:pt x="3358896" y="3006852"/>
                  </a:lnTo>
                  <a:lnTo>
                    <a:pt x="3358896" y="2461260"/>
                  </a:lnTo>
                  <a:close/>
                </a:path>
                <a:path w="5598159" h="3051175">
                  <a:moveTo>
                    <a:pt x="3838956" y="2225040"/>
                  </a:moveTo>
                  <a:lnTo>
                    <a:pt x="4158996" y="2225040"/>
                  </a:lnTo>
                  <a:lnTo>
                    <a:pt x="4158996" y="2977896"/>
                  </a:lnTo>
                  <a:lnTo>
                    <a:pt x="3838956" y="2977896"/>
                  </a:lnTo>
                  <a:lnTo>
                    <a:pt x="3838956" y="2225040"/>
                  </a:lnTo>
                  <a:close/>
                </a:path>
                <a:path w="5598159" h="3051175">
                  <a:moveTo>
                    <a:pt x="5277612" y="1812035"/>
                  </a:moveTo>
                  <a:lnTo>
                    <a:pt x="5597652" y="1812035"/>
                  </a:lnTo>
                  <a:lnTo>
                    <a:pt x="5597652" y="3051047"/>
                  </a:lnTo>
                  <a:lnTo>
                    <a:pt x="5277612" y="3051047"/>
                  </a:lnTo>
                  <a:lnTo>
                    <a:pt x="5277612" y="1812035"/>
                  </a:lnTo>
                  <a:close/>
                </a:path>
              </a:pathLst>
            </a:custGeom>
            <a:ln w="952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004782" y="2363591"/>
              <a:ext cx="0" cy="4423410"/>
            </a:xfrm>
            <a:custGeom>
              <a:avLst/>
              <a:gdLst/>
              <a:ahLst/>
              <a:cxnLst/>
              <a:rect l="l" t="t" r="r" b="b"/>
              <a:pathLst>
                <a:path w="0" h="4423409">
                  <a:moveTo>
                    <a:pt x="0" y="4422838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004782" y="6786430"/>
              <a:ext cx="8637270" cy="0"/>
            </a:xfrm>
            <a:custGeom>
              <a:avLst/>
              <a:gdLst/>
              <a:ahLst/>
              <a:cxnLst/>
              <a:rect l="l" t="t" r="r" b="b"/>
              <a:pathLst>
                <a:path w="8637270" h="0">
                  <a:moveTo>
                    <a:pt x="0" y="0"/>
                  </a:moveTo>
                  <a:lnTo>
                    <a:pt x="8637231" y="0"/>
                  </a:lnTo>
                </a:path>
              </a:pathLst>
            </a:custGeom>
            <a:ln w="952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 descr=""/>
          <p:cNvSpPr/>
          <p:nvPr/>
        </p:nvSpPr>
        <p:spPr>
          <a:xfrm>
            <a:off x="5404103" y="6521195"/>
            <a:ext cx="318770" cy="265430"/>
          </a:xfrm>
          <a:custGeom>
            <a:avLst/>
            <a:gdLst/>
            <a:ahLst/>
            <a:cxnLst/>
            <a:rect l="l" t="t" r="r" b="b"/>
            <a:pathLst>
              <a:path w="318770" h="265429">
                <a:moveTo>
                  <a:pt x="0" y="0"/>
                </a:moveTo>
                <a:lnTo>
                  <a:pt x="318515" y="0"/>
                </a:lnTo>
                <a:lnTo>
                  <a:pt x="318515" y="265239"/>
                </a:lnTo>
                <a:lnTo>
                  <a:pt x="0" y="265239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005FA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5882640" y="6550152"/>
            <a:ext cx="320040" cy="236854"/>
          </a:xfrm>
          <a:custGeom>
            <a:avLst/>
            <a:gdLst/>
            <a:ahLst/>
            <a:cxnLst/>
            <a:rect l="l" t="t" r="r" b="b"/>
            <a:pathLst>
              <a:path w="320039" h="236854">
                <a:moveTo>
                  <a:pt x="0" y="0"/>
                </a:moveTo>
                <a:lnTo>
                  <a:pt x="320039" y="0"/>
                </a:lnTo>
                <a:lnTo>
                  <a:pt x="320039" y="236283"/>
                </a:lnTo>
                <a:lnTo>
                  <a:pt x="0" y="236283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005FA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/>
          <p:nvPr/>
        </p:nvSpPr>
        <p:spPr>
          <a:xfrm>
            <a:off x="7322819" y="6505956"/>
            <a:ext cx="320040" cy="280670"/>
          </a:xfrm>
          <a:custGeom>
            <a:avLst/>
            <a:gdLst/>
            <a:ahLst/>
            <a:cxnLst/>
            <a:rect l="l" t="t" r="r" b="b"/>
            <a:pathLst>
              <a:path w="320040" h="280670">
                <a:moveTo>
                  <a:pt x="0" y="0"/>
                </a:moveTo>
                <a:lnTo>
                  <a:pt x="320040" y="0"/>
                </a:lnTo>
                <a:lnTo>
                  <a:pt x="320040" y="280479"/>
                </a:lnTo>
                <a:lnTo>
                  <a:pt x="0" y="280479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005FA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/>
          <p:nvPr/>
        </p:nvSpPr>
        <p:spPr>
          <a:xfrm>
            <a:off x="8282940" y="6417564"/>
            <a:ext cx="320040" cy="368935"/>
          </a:xfrm>
          <a:custGeom>
            <a:avLst/>
            <a:gdLst/>
            <a:ahLst/>
            <a:cxnLst/>
            <a:rect l="l" t="t" r="r" b="b"/>
            <a:pathLst>
              <a:path w="320040" h="368934">
                <a:moveTo>
                  <a:pt x="0" y="0"/>
                </a:moveTo>
                <a:lnTo>
                  <a:pt x="320040" y="0"/>
                </a:lnTo>
                <a:lnTo>
                  <a:pt x="320040" y="368871"/>
                </a:lnTo>
                <a:lnTo>
                  <a:pt x="0" y="368871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005FA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/>
          <p:nvPr/>
        </p:nvSpPr>
        <p:spPr>
          <a:xfrm>
            <a:off x="9241535" y="5356859"/>
            <a:ext cx="320040" cy="1430020"/>
          </a:xfrm>
          <a:custGeom>
            <a:avLst/>
            <a:gdLst/>
            <a:ahLst/>
            <a:cxnLst/>
            <a:rect l="l" t="t" r="r" b="b"/>
            <a:pathLst>
              <a:path w="320040" h="1430020">
                <a:moveTo>
                  <a:pt x="0" y="0"/>
                </a:moveTo>
                <a:lnTo>
                  <a:pt x="320040" y="0"/>
                </a:lnTo>
                <a:lnTo>
                  <a:pt x="320040" y="1429575"/>
                </a:lnTo>
                <a:lnTo>
                  <a:pt x="0" y="1429575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005FA9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5" name="object 15" descr=""/>
          <p:cNvGrpSpPr/>
          <p:nvPr/>
        </p:nvGrpSpPr>
        <p:grpSpPr>
          <a:xfrm>
            <a:off x="3479101" y="6295453"/>
            <a:ext cx="329565" cy="378460"/>
            <a:chOff x="3479101" y="6295453"/>
            <a:chExt cx="329565" cy="378460"/>
          </a:xfrm>
        </p:grpSpPr>
        <p:sp>
          <p:nvSpPr>
            <p:cNvPr id="16" name="object 16" descr=""/>
            <p:cNvSpPr/>
            <p:nvPr/>
          </p:nvSpPr>
          <p:spPr>
            <a:xfrm>
              <a:off x="3483864" y="6300215"/>
              <a:ext cx="320040" cy="368935"/>
            </a:xfrm>
            <a:custGeom>
              <a:avLst/>
              <a:gdLst/>
              <a:ahLst/>
              <a:cxnLst/>
              <a:rect l="l" t="t" r="r" b="b"/>
              <a:pathLst>
                <a:path w="320039" h="368934">
                  <a:moveTo>
                    <a:pt x="320039" y="0"/>
                  </a:moveTo>
                  <a:lnTo>
                    <a:pt x="0" y="0"/>
                  </a:lnTo>
                  <a:lnTo>
                    <a:pt x="0" y="368808"/>
                  </a:lnTo>
                  <a:lnTo>
                    <a:pt x="320039" y="368808"/>
                  </a:lnTo>
                  <a:lnTo>
                    <a:pt x="320039" y="0"/>
                  </a:lnTo>
                  <a:close/>
                </a:path>
              </a:pathLst>
            </a:custGeom>
            <a:solidFill>
              <a:srgbClr val="EBEFF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3483864" y="6300215"/>
              <a:ext cx="320040" cy="368935"/>
            </a:xfrm>
            <a:custGeom>
              <a:avLst/>
              <a:gdLst/>
              <a:ahLst/>
              <a:cxnLst/>
              <a:rect l="l" t="t" r="r" b="b"/>
              <a:pathLst>
                <a:path w="320039" h="368934">
                  <a:moveTo>
                    <a:pt x="0" y="0"/>
                  </a:moveTo>
                  <a:lnTo>
                    <a:pt x="320039" y="0"/>
                  </a:lnTo>
                  <a:lnTo>
                    <a:pt x="320039" y="368808"/>
                  </a:lnTo>
                  <a:lnTo>
                    <a:pt x="0" y="368808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 descr=""/>
          <p:cNvSpPr/>
          <p:nvPr/>
        </p:nvSpPr>
        <p:spPr>
          <a:xfrm>
            <a:off x="2045207" y="6108191"/>
            <a:ext cx="318770" cy="649605"/>
          </a:xfrm>
          <a:custGeom>
            <a:avLst/>
            <a:gdLst/>
            <a:ahLst/>
            <a:cxnLst/>
            <a:rect l="l" t="t" r="r" b="b"/>
            <a:pathLst>
              <a:path w="318769" h="649604">
                <a:moveTo>
                  <a:pt x="0" y="0"/>
                </a:moveTo>
                <a:lnTo>
                  <a:pt x="318516" y="0"/>
                </a:lnTo>
                <a:lnTo>
                  <a:pt x="318516" y="649223"/>
                </a:lnTo>
                <a:lnTo>
                  <a:pt x="0" y="649223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ACC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/>
          <p:nvPr/>
        </p:nvSpPr>
        <p:spPr>
          <a:xfrm>
            <a:off x="2523744" y="5975603"/>
            <a:ext cx="320040" cy="767080"/>
          </a:xfrm>
          <a:custGeom>
            <a:avLst/>
            <a:gdLst/>
            <a:ahLst/>
            <a:cxnLst/>
            <a:rect l="l" t="t" r="r" b="b"/>
            <a:pathLst>
              <a:path w="320039" h="767079">
                <a:moveTo>
                  <a:pt x="0" y="0"/>
                </a:moveTo>
                <a:lnTo>
                  <a:pt x="320039" y="0"/>
                </a:lnTo>
                <a:lnTo>
                  <a:pt x="320039" y="766572"/>
                </a:lnTo>
                <a:lnTo>
                  <a:pt x="0" y="766572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ACC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/>
          <p:nvPr/>
        </p:nvSpPr>
        <p:spPr>
          <a:xfrm>
            <a:off x="3003804" y="6035040"/>
            <a:ext cx="320040" cy="692150"/>
          </a:xfrm>
          <a:custGeom>
            <a:avLst/>
            <a:gdLst/>
            <a:ahLst/>
            <a:cxnLst/>
            <a:rect l="l" t="t" r="r" b="b"/>
            <a:pathLst>
              <a:path w="320039" h="692150">
                <a:moveTo>
                  <a:pt x="0" y="0"/>
                </a:moveTo>
                <a:lnTo>
                  <a:pt x="320040" y="0"/>
                </a:lnTo>
                <a:lnTo>
                  <a:pt x="320040" y="691895"/>
                </a:lnTo>
                <a:lnTo>
                  <a:pt x="0" y="691895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ACC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 descr=""/>
          <p:cNvSpPr/>
          <p:nvPr/>
        </p:nvSpPr>
        <p:spPr>
          <a:xfrm>
            <a:off x="3963923" y="5975603"/>
            <a:ext cx="320040" cy="472440"/>
          </a:xfrm>
          <a:custGeom>
            <a:avLst/>
            <a:gdLst/>
            <a:ahLst/>
            <a:cxnLst/>
            <a:rect l="l" t="t" r="r" b="b"/>
            <a:pathLst>
              <a:path w="320039" h="472439">
                <a:moveTo>
                  <a:pt x="0" y="0"/>
                </a:moveTo>
                <a:lnTo>
                  <a:pt x="320039" y="0"/>
                </a:lnTo>
                <a:lnTo>
                  <a:pt x="320039" y="472440"/>
                </a:lnTo>
                <a:lnTo>
                  <a:pt x="0" y="47244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ACC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 descr=""/>
          <p:cNvSpPr/>
          <p:nvPr/>
        </p:nvSpPr>
        <p:spPr>
          <a:xfrm>
            <a:off x="5404103" y="5430011"/>
            <a:ext cx="318770" cy="1091565"/>
          </a:xfrm>
          <a:custGeom>
            <a:avLst/>
            <a:gdLst/>
            <a:ahLst/>
            <a:cxnLst/>
            <a:rect l="l" t="t" r="r" b="b"/>
            <a:pathLst>
              <a:path w="318770" h="1091565">
                <a:moveTo>
                  <a:pt x="0" y="0"/>
                </a:moveTo>
                <a:lnTo>
                  <a:pt x="318515" y="0"/>
                </a:lnTo>
                <a:lnTo>
                  <a:pt x="318515" y="1091184"/>
                </a:lnTo>
                <a:lnTo>
                  <a:pt x="0" y="1091184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ACC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 descr=""/>
          <p:cNvSpPr/>
          <p:nvPr/>
        </p:nvSpPr>
        <p:spPr>
          <a:xfrm>
            <a:off x="5882640" y="5458967"/>
            <a:ext cx="320040" cy="1091565"/>
          </a:xfrm>
          <a:custGeom>
            <a:avLst/>
            <a:gdLst/>
            <a:ahLst/>
            <a:cxnLst/>
            <a:rect l="l" t="t" r="r" b="b"/>
            <a:pathLst>
              <a:path w="320039" h="1091565">
                <a:moveTo>
                  <a:pt x="0" y="0"/>
                </a:moveTo>
                <a:lnTo>
                  <a:pt x="320039" y="0"/>
                </a:lnTo>
                <a:lnTo>
                  <a:pt x="320039" y="1091183"/>
                </a:lnTo>
                <a:lnTo>
                  <a:pt x="0" y="1091183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ACC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 descr=""/>
          <p:cNvSpPr/>
          <p:nvPr/>
        </p:nvSpPr>
        <p:spPr>
          <a:xfrm>
            <a:off x="6842759" y="4972811"/>
            <a:ext cx="320040" cy="1564005"/>
          </a:xfrm>
          <a:custGeom>
            <a:avLst/>
            <a:gdLst/>
            <a:ahLst/>
            <a:cxnLst/>
            <a:rect l="l" t="t" r="r" b="b"/>
            <a:pathLst>
              <a:path w="320040" h="1564004">
                <a:moveTo>
                  <a:pt x="0" y="0"/>
                </a:moveTo>
                <a:lnTo>
                  <a:pt x="320040" y="0"/>
                </a:lnTo>
                <a:lnTo>
                  <a:pt x="320040" y="1563624"/>
                </a:lnTo>
                <a:lnTo>
                  <a:pt x="0" y="1563624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ACC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 descr=""/>
          <p:cNvSpPr/>
          <p:nvPr/>
        </p:nvSpPr>
        <p:spPr>
          <a:xfrm>
            <a:off x="7322819" y="5312664"/>
            <a:ext cx="320040" cy="1193800"/>
          </a:xfrm>
          <a:custGeom>
            <a:avLst/>
            <a:gdLst/>
            <a:ahLst/>
            <a:cxnLst/>
            <a:rect l="l" t="t" r="r" b="b"/>
            <a:pathLst>
              <a:path w="320040" h="1193800">
                <a:moveTo>
                  <a:pt x="0" y="0"/>
                </a:moveTo>
                <a:lnTo>
                  <a:pt x="320040" y="0"/>
                </a:lnTo>
                <a:lnTo>
                  <a:pt x="320040" y="1193292"/>
                </a:lnTo>
                <a:lnTo>
                  <a:pt x="0" y="1193292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ACC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 descr=""/>
          <p:cNvSpPr/>
          <p:nvPr/>
        </p:nvSpPr>
        <p:spPr>
          <a:xfrm>
            <a:off x="7802880" y="5032247"/>
            <a:ext cx="320040" cy="1504315"/>
          </a:xfrm>
          <a:custGeom>
            <a:avLst/>
            <a:gdLst/>
            <a:ahLst/>
            <a:cxnLst/>
            <a:rect l="l" t="t" r="r" b="b"/>
            <a:pathLst>
              <a:path w="320040" h="1504315">
                <a:moveTo>
                  <a:pt x="0" y="0"/>
                </a:moveTo>
                <a:lnTo>
                  <a:pt x="320040" y="0"/>
                </a:lnTo>
                <a:lnTo>
                  <a:pt x="320040" y="1504188"/>
                </a:lnTo>
                <a:lnTo>
                  <a:pt x="0" y="1504188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ACC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 descr=""/>
          <p:cNvSpPr/>
          <p:nvPr/>
        </p:nvSpPr>
        <p:spPr>
          <a:xfrm>
            <a:off x="8282940" y="4824984"/>
            <a:ext cx="320040" cy="1592580"/>
          </a:xfrm>
          <a:custGeom>
            <a:avLst/>
            <a:gdLst/>
            <a:ahLst/>
            <a:cxnLst/>
            <a:rect l="l" t="t" r="r" b="b"/>
            <a:pathLst>
              <a:path w="320040" h="1592579">
                <a:moveTo>
                  <a:pt x="0" y="0"/>
                </a:moveTo>
                <a:lnTo>
                  <a:pt x="320040" y="0"/>
                </a:lnTo>
                <a:lnTo>
                  <a:pt x="320040" y="1592580"/>
                </a:lnTo>
                <a:lnTo>
                  <a:pt x="0" y="159258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ACC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 descr=""/>
          <p:cNvSpPr/>
          <p:nvPr/>
        </p:nvSpPr>
        <p:spPr>
          <a:xfrm>
            <a:off x="8763000" y="3779520"/>
            <a:ext cx="318770" cy="1975485"/>
          </a:xfrm>
          <a:custGeom>
            <a:avLst/>
            <a:gdLst/>
            <a:ahLst/>
            <a:cxnLst/>
            <a:rect l="l" t="t" r="r" b="b"/>
            <a:pathLst>
              <a:path w="318770" h="1975485">
                <a:moveTo>
                  <a:pt x="0" y="0"/>
                </a:moveTo>
                <a:lnTo>
                  <a:pt x="318516" y="0"/>
                </a:lnTo>
                <a:lnTo>
                  <a:pt x="318516" y="1975104"/>
                </a:lnTo>
                <a:lnTo>
                  <a:pt x="0" y="1975104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ACC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 descr=""/>
          <p:cNvSpPr/>
          <p:nvPr/>
        </p:nvSpPr>
        <p:spPr>
          <a:xfrm>
            <a:off x="9241535" y="3041904"/>
            <a:ext cx="320040" cy="2315210"/>
          </a:xfrm>
          <a:custGeom>
            <a:avLst/>
            <a:gdLst/>
            <a:ahLst/>
            <a:cxnLst/>
            <a:rect l="l" t="t" r="r" b="b"/>
            <a:pathLst>
              <a:path w="320040" h="2315210">
                <a:moveTo>
                  <a:pt x="0" y="0"/>
                </a:moveTo>
                <a:lnTo>
                  <a:pt x="320040" y="0"/>
                </a:lnTo>
                <a:lnTo>
                  <a:pt x="320040" y="2314956"/>
                </a:lnTo>
                <a:lnTo>
                  <a:pt x="0" y="2314956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ACC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 descr=""/>
          <p:cNvSpPr txBox="1"/>
          <p:nvPr/>
        </p:nvSpPr>
        <p:spPr>
          <a:xfrm>
            <a:off x="1078738" y="6455409"/>
            <a:ext cx="332740" cy="337820"/>
          </a:xfrm>
          <a:prstGeom prst="rect">
            <a:avLst/>
          </a:prstGeom>
          <a:solidFill>
            <a:srgbClr val="005FA9"/>
          </a:solidFill>
        </p:spPr>
        <p:txBody>
          <a:bodyPr wrap="square" lIns="0" tIns="104775" rIns="0" bIns="0" rtlCol="0" vert="horz">
            <a:spAutoFit/>
          </a:bodyPr>
          <a:lstStyle/>
          <a:p>
            <a:pPr marL="67310">
              <a:lnSpc>
                <a:spcPct val="100000"/>
              </a:lnSpc>
              <a:spcBef>
                <a:spcPts val="825"/>
              </a:spcBef>
            </a:pPr>
            <a:r>
              <a:rPr dirty="0" sz="800" spc="-20">
                <a:solidFill>
                  <a:srgbClr val="FFFFFF"/>
                </a:solidFill>
                <a:latin typeface="Arial"/>
                <a:cs typeface="Arial"/>
              </a:rPr>
              <a:t>$2.2</a:t>
            </a:r>
            <a:endParaRPr sz="800">
              <a:latin typeface="Arial"/>
              <a:cs typeface="Arial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3963923" y="6443853"/>
            <a:ext cx="320040" cy="342900"/>
          </a:xfrm>
          <a:prstGeom prst="rect">
            <a:avLst/>
          </a:prstGeom>
          <a:solidFill>
            <a:srgbClr val="005FA9"/>
          </a:solidFill>
          <a:ln w="12700">
            <a:solidFill>
              <a:srgbClr val="005FA9"/>
            </a:solidFill>
          </a:ln>
        </p:spPr>
        <p:txBody>
          <a:bodyPr wrap="square" lIns="0" tIns="108585" rIns="0" bIns="0" rtlCol="0" vert="horz">
            <a:spAutoFit/>
          </a:bodyPr>
          <a:lstStyle/>
          <a:p>
            <a:pPr marL="60960">
              <a:lnSpc>
                <a:spcPct val="100000"/>
              </a:lnSpc>
              <a:spcBef>
                <a:spcPts val="855"/>
              </a:spcBef>
            </a:pPr>
            <a:r>
              <a:rPr dirty="0" sz="800" spc="-20">
                <a:solidFill>
                  <a:srgbClr val="FFFFFF"/>
                </a:solidFill>
                <a:latin typeface="Arial"/>
                <a:cs typeface="Arial"/>
              </a:rPr>
              <a:t>$2.3</a:t>
            </a:r>
            <a:endParaRPr sz="800">
              <a:latin typeface="Arial"/>
              <a:cs typeface="Arial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5397753" y="6514845"/>
            <a:ext cx="331470" cy="278130"/>
          </a:xfrm>
          <a:prstGeom prst="rect">
            <a:avLst/>
          </a:prstGeom>
          <a:solidFill>
            <a:srgbClr val="005FA9"/>
          </a:solidFill>
        </p:spPr>
        <p:txBody>
          <a:bodyPr wrap="square" lIns="0" tIns="74930" rIns="0" bIns="0" rtlCol="0" vert="horz">
            <a:spAutoFit/>
          </a:bodyPr>
          <a:lstStyle/>
          <a:p>
            <a:pPr marL="66675">
              <a:lnSpc>
                <a:spcPct val="100000"/>
              </a:lnSpc>
              <a:spcBef>
                <a:spcPts val="590"/>
              </a:spcBef>
            </a:pPr>
            <a:r>
              <a:rPr dirty="0" sz="800" spc="-20">
                <a:solidFill>
                  <a:srgbClr val="FFFFFF"/>
                </a:solidFill>
                <a:latin typeface="Arial"/>
                <a:cs typeface="Arial"/>
              </a:rPr>
              <a:t>$1.8</a:t>
            </a:r>
            <a:endParaRPr sz="800">
              <a:latin typeface="Arial"/>
              <a:cs typeface="Arial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5876290" y="6543802"/>
            <a:ext cx="332740" cy="249554"/>
          </a:xfrm>
          <a:prstGeom prst="rect">
            <a:avLst/>
          </a:prstGeom>
          <a:solidFill>
            <a:srgbClr val="005FA9"/>
          </a:solidFill>
        </p:spPr>
        <p:txBody>
          <a:bodyPr wrap="square" lIns="0" tIns="60325" rIns="0" bIns="0" rtlCol="0" vert="horz">
            <a:spAutoFit/>
          </a:bodyPr>
          <a:lstStyle/>
          <a:p>
            <a:pPr marL="67945">
              <a:lnSpc>
                <a:spcPct val="100000"/>
              </a:lnSpc>
              <a:spcBef>
                <a:spcPts val="475"/>
              </a:spcBef>
            </a:pPr>
            <a:r>
              <a:rPr dirty="0" sz="800" spc="-20">
                <a:solidFill>
                  <a:srgbClr val="FFFFFF"/>
                </a:solidFill>
                <a:latin typeface="Arial"/>
                <a:cs typeface="Arial"/>
              </a:rPr>
              <a:t>$1.6</a:t>
            </a:r>
            <a:endParaRPr sz="800">
              <a:latin typeface="Arial"/>
              <a:cs typeface="Arial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6842759" y="6535293"/>
            <a:ext cx="320040" cy="251460"/>
          </a:xfrm>
          <a:prstGeom prst="rect">
            <a:avLst/>
          </a:prstGeom>
          <a:solidFill>
            <a:srgbClr val="005FA9"/>
          </a:solidFill>
          <a:ln w="12700">
            <a:solidFill>
              <a:srgbClr val="005FA9"/>
            </a:solidFill>
          </a:ln>
        </p:spPr>
        <p:txBody>
          <a:bodyPr wrap="square" lIns="0" tIns="61594" rIns="0" bIns="0" rtlCol="0" vert="horz">
            <a:spAutoFit/>
          </a:bodyPr>
          <a:lstStyle/>
          <a:p>
            <a:pPr marL="61594">
              <a:lnSpc>
                <a:spcPct val="100000"/>
              </a:lnSpc>
              <a:spcBef>
                <a:spcPts val="484"/>
              </a:spcBef>
            </a:pPr>
            <a:r>
              <a:rPr dirty="0" sz="800" spc="-20">
                <a:solidFill>
                  <a:srgbClr val="FFFFFF"/>
                </a:solidFill>
                <a:latin typeface="Arial"/>
                <a:cs typeface="Arial"/>
              </a:rPr>
              <a:t>$1.7</a:t>
            </a:r>
            <a:endParaRPr sz="800">
              <a:latin typeface="Arial"/>
              <a:cs typeface="Arial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7329169" y="6531864"/>
            <a:ext cx="307340" cy="248285"/>
          </a:xfrm>
          <a:prstGeom prst="rect">
            <a:avLst/>
          </a:prstGeom>
          <a:solidFill>
            <a:srgbClr val="005FA9"/>
          </a:solidFill>
        </p:spPr>
        <p:txBody>
          <a:bodyPr wrap="square" lIns="0" tIns="50165" rIns="0" bIns="0" rtlCol="0" vert="horz">
            <a:spAutoFit/>
          </a:bodyPr>
          <a:lstStyle/>
          <a:p>
            <a:pPr marL="55244">
              <a:lnSpc>
                <a:spcPct val="100000"/>
              </a:lnSpc>
              <a:spcBef>
                <a:spcPts val="395"/>
              </a:spcBef>
            </a:pPr>
            <a:r>
              <a:rPr dirty="0" sz="800" spc="-20">
                <a:solidFill>
                  <a:srgbClr val="FFFFFF"/>
                </a:solidFill>
                <a:latin typeface="Arial"/>
                <a:cs typeface="Arial"/>
              </a:rPr>
              <a:t>$1.9</a:t>
            </a:r>
            <a:endParaRPr sz="800">
              <a:latin typeface="Arial"/>
              <a:cs typeface="Arial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7802880" y="6535293"/>
            <a:ext cx="320040" cy="251460"/>
          </a:xfrm>
          <a:prstGeom prst="rect">
            <a:avLst/>
          </a:prstGeom>
          <a:solidFill>
            <a:srgbClr val="005FA9"/>
          </a:solidFill>
          <a:ln w="12700">
            <a:solidFill>
              <a:srgbClr val="005FA9"/>
            </a:solidFill>
          </a:ln>
        </p:spPr>
        <p:txBody>
          <a:bodyPr wrap="square" lIns="0" tIns="61594" rIns="0" bIns="0" rtlCol="0" vert="horz">
            <a:spAutoFit/>
          </a:bodyPr>
          <a:lstStyle/>
          <a:p>
            <a:pPr marL="60960">
              <a:lnSpc>
                <a:spcPct val="100000"/>
              </a:lnSpc>
              <a:spcBef>
                <a:spcPts val="484"/>
              </a:spcBef>
            </a:pPr>
            <a:r>
              <a:rPr dirty="0" sz="800" spc="-20">
                <a:solidFill>
                  <a:srgbClr val="FFFFFF"/>
                </a:solidFill>
                <a:latin typeface="Arial"/>
                <a:cs typeface="Arial"/>
              </a:rPr>
              <a:t>$1.7</a:t>
            </a:r>
            <a:endParaRPr sz="800">
              <a:latin typeface="Arial"/>
              <a:cs typeface="Arial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8276590" y="6411214"/>
            <a:ext cx="332740" cy="381635"/>
          </a:xfrm>
          <a:prstGeom prst="rect">
            <a:avLst/>
          </a:prstGeom>
          <a:solidFill>
            <a:srgbClr val="005FA9"/>
          </a:solidFill>
        </p:spPr>
        <p:txBody>
          <a:bodyPr wrap="square" lIns="0" tIns="952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75"/>
              </a:spcBef>
            </a:pPr>
            <a:endParaRPr sz="800">
              <a:latin typeface="Times New Roman"/>
              <a:cs typeface="Times New Roman"/>
            </a:endParaRPr>
          </a:p>
          <a:p>
            <a:pPr marL="67310">
              <a:lnSpc>
                <a:spcPct val="100000"/>
              </a:lnSpc>
              <a:spcBef>
                <a:spcPts val="5"/>
              </a:spcBef>
            </a:pPr>
            <a:r>
              <a:rPr dirty="0" sz="800" spc="-20">
                <a:solidFill>
                  <a:srgbClr val="FFFFFF"/>
                </a:solidFill>
                <a:latin typeface="Arial"/>
                <a:cs typeface="Arial"/>
              </a:rPr>
              <a:t>$2.5</a:t>
            </a:r>
            <a:endParaRPr sz="800">
              <a:latin typeface="Arial"/>
              <a:cs typeface="Arial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8763000" y="5754623"/>
            <a:ext cx="318770" cy="1031875"/>
          </a:xfrm>
          <a:prstGeom prst="rect">
            <a:avLst/>
          </a:prstGeom>
          <a:solidFill>
            <a:srgbClr val="005FA9"/>
          </a:solidFill>
          <a:ln w="12700">
            <a:solidFill>
              <a:srgbClr val="005FA9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95"/>
              </a:spcBef>
            </a:pPr>
            <a:endParaRPr sz="800">
              <a:latin typeface="Times New Roman"/>
              <a:cs typeface="Times New Roman"/>
            </a:endParaRPr>
          </a:p>
          <a:p>
            <a:pPr marL="60960">
              <a:lnSpc>
                <a:spcPct val="100000"/>
              </a:lnSpc>
            </a:pPr>
            <a:r>
              <a:rPr dirty="0" sz="800" spc="-20">
                <a:solidFill>
                  <a:srgbClr val="FFFFFF"/>
                </a:solidFill>
                <a:latin typeface="Arial"/>
                <a:cs typeface="Arial"/>
              </a:rPr>
              <a:t>$7.0</a:t>
            </a:r>
            <a:endParaRPr sz="800">
              <a:latin typeface="Arial"/>
              <a:cs typeface="Arial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9235185" y="5350509"/>
            <a:ext cx="332740" cy="1442720"/>
          </a:xfrm>
          <a:prstGeom prst="rect">
            <a:avLst/>
          </a:prstGeom>
          <a:solidFill>
            <a:srgbClr val="005FA9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70"/>
              </a:spcBef>
            </a:pPr>
            <a:endParaRPr sz="800">
              <a:latin typeface="Times New Roman"/>
              <a:cs typeface="Times New Roman"/>
            </a:endParaRPr>
          </a:p>
          <a:p>
            <a:pPr marL="68580">
              <a:lnSpc>
                <a:spcPct val="100000"/>
              </a:lnSpc>
            </a:pPr>
            <a:r>
              <a:rPr dirty="0" sz="800" spc="-20">
                <a:solidFill>
                  <a:srgbClr val="FFFFFF"/>
                </a:solidFill>
                <a:latin typeface="Arial"/>
                <a:cs typeface="Arial"/>
              </a:rPr>
              <a:t>$9.7</a:t>
            </a:r>
            <a:endParaRPr sz="800">
              <a:latin typeface="Arial"/>
              <a:cs typeface="Arial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1085088" y="3646932"/>
            <a:ext cx="320040" cy="2814955"/>
          </a:xfrm>
          <a:prstGeom prst="rect">
            <a:avLst/>
          </a:prstGeom>
          <a:solidFill>
            <a:srgbClr val="EBEFF5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5"/>
              </a:spcBef>
            </a:pPr>
            <a:endParaRPr sz="800">
              <a:latin typeface="Times New Roman"/>
              <a:cs typeface="Times New Roman"/>
            </a:endParaRPr>
          </a:p>
          <a:p>
            <a:pPr marL="32384">
              <a:lnSpc>
                <a:spcPct val="100000"/>
              </a:lnSpc>
            </a:pPr>
            <a:r>
              <a:rPr dirty="0" sz="800" spc="-10">
                <a:latin typeface="Arial"/>
                <a:cs typeface="Arial"/>
              </a:rPr>
              <a:t>$19.1</a:t>
            </a:r>
            <a:endParaRPr sz="800">
              <a:latin typeface="Arial"/>
              <a:cs typeface="Arial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1565147" y="5385815"/>
            <a:ext cx="320040" cy="1239520"/>
          </a:xfrm>
          <a:prstGeom prst="rect">
            <a:avLst/>
          </a:prstGeom>
          <a:solidFill>
            <a:srgbClr val="EBEFF5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90"/>
              </a:spcBef>
            </a:pPr>
            <a:endParaRPr sz="800">
              <a:latin typeface="Times New Roman"/>
              <a:cs typeface="Times New Roman"/>
            </a:endParaRPr>
          </a:p>
          <a:p>
            <a:pPr marL="60960">
              <a:lnSpc>
                <a:spcPct val="100000"/>
              </a:lnSpc>
            </a:pPr>
            <a:r>
              <a:rPr dirty="0" sz="800" spc="-20">
                <a:latin typeface="Arial"/>
                <a:cs typeface="Arial"/>
              </a:rPr>
              <a:t>$8.4</a:t>
            </a:r>
            <a:endParaRPr sz="800">
              <a:latin typeface="Arial"/>
              <a:cs typeface="Arial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2045207" y="6108191"/>
            <a:ext cx="318770" cy="649605"/>
          </a:xfrm>
          <a:prstGeom prst="rect">
            <a:avLst/>
          </a:prstGeom>
          <a:solidFill>
            <a:srgbClr val="EBEFF5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0"/>
              </a:spcBef>
            </a:pPr>
            <a:endParaRPr sz="800">
              <a:latin typeface="Times New Roman"/>
              <a:cs typeface="Times New Roman"/>
            </a:endParaRPr>
          </a:p>
          <a:p>
            <a:pPr marL="60325">
              <a:lnSpc>
                <a:spcPct val="100000"/>
              </a:lnSpc>
            </a:pPr>
            <a:r>
              <a:rPr dirty="0" sz="800" spc="-20">
                <a:latin typeface="Arial"/>
                <a:cs typeface="Arial"/>
              </a:rPr>
              <a:t>$4.4</a:t>
            </a:r>
            <a:endParaRPr sz="800">
              <a:latin typeface="Arial"/>
              <a:cs typeface="Arial"/>
            </a:endParaRPr>
          </a:p>
          <a:p>
            <a:pPr marL="31750">
              <a:lnSpc>
                <a:spcPct val="100000"/>
              </a:lnSpc>
              <a:spcBef>
                <a:spcPts val="910"/>
              </a:spcBef>
            </a:pPr>
            <a:r>
              <a:rPr dirty="0" sz="800" spc="-10">
                <a:latin typeface="Arial"/>
                <a:cs typeface="Arial"/>
              </a:rPr>
              <a:t>$0.20</a:t>
            </a:r>
            <a:endParaRPr sz="800">
              <a:latin typeface="Arial"/>
              <a:cs typeface="Arial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2528506" y="5980366"/>
            <a:ext cx="310515" cy="800100"/>
          </a:xfrm>
          <a:prstGeom prst="rect">
            <a:avLst/>
          </a:prstGeom>
          <a:solidFill>
            <a:srgbClr val="EBEFF5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800">
              <a:latin typeface="Times New Roman"/>
              <a:cs typeface="Times New Roman"/>
            </a:endParaRPr>
          </a:p>
          <a:p>
            <a:pPr marL="57150">
              <a:lnSpc>
                <a:spcPct val="100000"/>
              </a:lnSpc>
            </a:pPr>
            <a:r>
              <a:rPr dirty="0" sz="800" spc="-20">
                <a:latin typeface="Arial"/>
                <a:cs typeface="Arial"/>
              </a:rPr>
              <a:t>$5.2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70"/>
              </a:spcBef>
            </a:pPr>
            <a:endParaRPr sz="800">
              <a:latin typeface="Arial"/>
              <a:cs typeface="Arial"/>
            </a:endParaRPr>
          </a:p>
          <a:p>
            <a:pPr marL="28575">
              <a:lnSpc>
                <a:spcPct val="100000"/>
              </a:lnSpc>
            </a:pPr>
            <a:r>
              <a:rPr dirty="0" sz="800" spc="-10">
                <a:latin typeface="Arial"/>
                <a:cs typeface="Arial"/>
              </a:rPr>
              <a:t>$0.30</a:t>
            </a:r>
            <a:endParaRPr sz="800">
              <a:latin typeface="Arial"/>
              <a:cs typeface="Arial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3003804" y="6035040"/>
            <a:ext cx="320040" cy="692150"/>
          </a:xfrm>
          <a:prstGeom prst="rect">
            <a:avLst/>
          </a:prstGeom>
          <a:solidFill>
            <a:srgbClr val="EBEFF5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80"/>
              </a:spcBef>
            </a:pPr>
            <a:endParaRPr sz="800">
              <a:latin typeface="Times New Roman"/>
              <a:cs typeface="Times New Roman"/>
            </a:endParaRPr>
          </a:p>
          <a:p>
            <a:pPr marL="61594">
              <a:lnSpc>
                <a:spcPct val="100000"/>
              </a:lnSpc>
            </a:pPr>
            <a:r>
              <a:rPr dirty="0" sz="800" spc="-20">
                <a:latin typeface="Arial"/>
                <a:cs typeface="Arial"/>
              </a:rPr>
              <a:t>$4.7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800">
              <a:latin typeface="Arial"/>
              <a:cs typeface="Arial"/>
            </a:endParaRPr>
          </a:p>
          <a:p>
            <a:pPr marL="33020">
              <a:lnSpc>
                <a:spcPts val="950"/>
              </a:lnSpc>
            </a:pPr>
            <a:r>
              <a:rPr dirty="0" sz="800" spc="-10">
                <a:latin typeface="Arial"/>
                <a:cs typeface="Arial"/>
              </a:rPr>
              <a:t>$0.40</a:t>
            </a:r>
            <a:endParaRPr sz="800">
              <a:latin typeface="Arial"/>
              <a:cs typeface="Arial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3532970" y="6407017"/>
            <a:ext cx="224154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"/>
                <a:cs typeface="Arial"/>
              </a:rPr>
              <a:t>$2.5</a:t>
            </a:r>
            <a:endParaRPr sz="800">
              <a:latin typeface="Arial"/>
              <a:cs typeface="Arial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3963923" y="5975603"/>
            <a:ext cx="320040" cy="472440"/>
          </a:xfrm>
          <a:prstGeom prst="rect">
            <a:avLst/>
          </a:prstGeom>
          <a:solidFill>
            <a:srgbClr val="EBEFF5"/>
          </a:solidFill>
        </p:spPr>
        <p:txBody>
          <a:bodyPr wrap="square" lIns="0" tIns="546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30"/>
              </a:spcBef>
            </a:pPr>
            <a:endParaRPr sz="800">
              <a:latin typeface="Times New Roman"/>
              <a:cs typeface="Times New Roman"/>
            </a:endParaRPr>
          </a:p>
          <a:p>
            <a:pPr marL="60960">
              <a:lnSpc>
                <a:spcPct val="100000"/>
              </a:lnSpc>
            </a:pPr>
            <a:r>
              <a:rPr dirty="0" sz="800" spc="-20">
                <a:latin typeface="Arial"/>
                <a:cs typeface="Arial"/>
              </a:rPr>
              <a:t>$3.2</a:t>
            </a:r>
            <a:endParaRPr sz="800">
              <a:latin typeface="Arial"/>
              <a:cs typeface="Arial"/>
            </a:endParaRPr>
          </a:p>
        </p:txBody>
      </p:sp>
      <p:sp>
        <p:nvSpPr>
          <p:cNvPr id="47" name="object 47" descr=""/>
          <p:cNvSpPr txBox="1"/>
          <p:nvPr/>
        </p:nvSpPr>
        <p:spPr>
          <a:xfrm>
            <a:off x="4443984" y="6108191"/>
            <a:ext cx="320040" cy="546100"/>
          </a:xfrm>
          <a:prstGeom prst="rect">
            <a:avLst/>
          </a:prstGeom>
          <a:solidFill>
            <a:srgbClr val="EBEFF5"/>
          </a:solidFill>
        </p:spPr>
        <p:txBody>
          <a:bodyPr wrap="square" lIns="0" tIns="914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720"/>
              </a:spcBef>
            </a:pPr>
            <a:endParaRPr sz="800">
              <a:latin typeface="Times New Roman"/>
              <a:cs typeface="Times New Roman"/>
            </a:endParaRPr>
          </a:p>
          <a:p>
            <a:pPr marL="60960">
              <a:lnSpc>
                <a:spcPct val="100000"/>
              </a:lnSpc>
              <a:spcBef>
                <a:spcPts val="5"/>
              </a:spcBef>
            </a:pPr>
            <a:r>
              <a:rPr dirty="0" sz="800" spc="-20">
                <a:latin typeface="Arial"/>
                <a:cs typeface="Arial"/>
              </a:rPr>
              <a:t>$3.7</a:t>
            </a:r>
            <a:endParaRPr sz="800">
              <a:latin typeface="Arial"/>
              <a:cs typeface="Arial"/>
            </a:endParaRPr>
          </a:p>
        </p:txBody>
      </p:sp>
      <p:sp>
        <p:nvSpPr>
          <p:cNvPr id="48" name="object 48" descr=""/>
          <p:cNvSpPr txBox="1"/>
          <p:nvPr/>
        </p:nvSpPr>
        <p:spPr>
          <a:xfrm>
            <a:off x="4924044" y="5871971"/>
            <a:ext cx="320040" cy="753110"/>
          </a:xfrm>
          <a:prstGeom prst="rect">
            <a:avLst/>
          </a:prstGeom>
          <a:solidFill>
            <a:srgbClr val="EBEFF5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15"/>
              </a:spcBef>
            </a:pPr>
            <a:endParaRPr sz="800">
              <a:latin typeface="Times New Roman"/>
              <a:cs typeface="Times New Roman"/>
            </a:endParaRPr>
          </a:p>
          <a:p>
            <a:pPr marL="60960">
              <a:lnSpc>
                <a:spcPct val="100000"/>
              </a:lnSpc>
              <a:spcBef>
                <a:spcPts val="5"/>
              </a:spcBef>
            </a:pPr>
            <a:r>
              <a:rPr dirty="0" sz="800" spc="-20">
                <a:latin typeface="Arial"/>
                <a:cs typeface="Arial"/>
              </a:rPr>
              <a:t>$5.1</a:t>
            </a:r>
            <a:endParaRPr sz="800">
              <a:latin typeface="Arial"/>
              <a:cs typeface="Arial"/>
            </a:endParaRPr>
          </a:p>
        </p:txBody>
      </p:sp>
      <p:sp>
        <p:nvSpPr>
          <p:cNvPr id="49" name="object 49" descr=""/>
          <p:cNvSpPr txBox="1"/>
          <p:nvPr/>
        </p:nvSpPr>
        <p:spPr>
          <a:xfrm>
            <a:off x="5404103" y="5430011"/>
            <a:ext cx="318770" cy="1091565"/>
          </a:xfrm>
          <a:prstGeom prst="rect">
            <a:avLst/>
          </a:prstGeom>
          <a:solidFill>
            <a:srgbClr val="EBEFF5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800">
              <a:latin typeface="Times New Roman"/>
              <a:cs typeface="Times New Roman"/>
            </a:endParaRPr>
          </a:p>
          <a:p>
            <a:pPr marL="60325">
              <a:lnSpc>
                <a:spcPct val="100000"/>
              </a:lnSpc>
            </a:pPr>
            <a:r>
              <a:rPr dirty="0" sz="800" spc="-20">
                <a:latin typeface="Arial"/>
                <a:cs typeface="Arial"/>
              </a:rPr>
              <a:t>$7.4</a:t>
            </a:r>
            <a:endParaRPr sz="800">
              <a:latin typeface="Arial"/>
              <a:cs typeface="Arial"/>
            </a:endParaRPr>
          </a:p>
        </p:txBody>
      </p:sp>
      <p:sp>
        <p:nvSpPr>
          <p:cNvPr id="50" name="object 50" descr=""/>
          <p:cNvSpPr txBox="1"/>
          <p:nvPr/>
        </p:nvSpPr>
        <p:spPr>
          <a:xfrm>
            <a:off x="5882640" y="5458967"/>
            <a:ext cx="320040" cy="1091565"/>
          </a:xfrm>
          <a:prstGeom prst="rect">
            <a:avLst/>
          </a:prstGeom>
          <a:solidFill>
            <a:srgbClr val="EBEFF5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800">
              <a:latin typeface="Times New Roman"/>
              <a:cs typeface="Times New Roman"/>
            </a:endParaRPr>
          </a:p>
          <a:p>
            <a:pPr marL="62230">
              <a:lnSpc>
                <a:spcPct val="100000"/>
              </a:lnSpc>
            </a:pPr>
            <a:r>
              <a:rPr dirty="0" sz="800" spc="-20">
                <a:latin typeface="Arial"/>
                <a:cs typeface="Arial"/>
              </a:rPr>
              <a:t>$7.4</a:t>
            </a:r>
            <a:endParaRPr sz="800">
              <a:latin typeface="Arial"/>
              <a:cs typeface="Arial"/>
            </a:endParaRPr>
          </a:p>
        </p:txBody>
      </p:sp>
      <p:sp>
        <p:nvSpPr>
          <p:cNvPr id="51" name="object 51" descr=""/>
          <p:cNvSpPr txBox="1"/>
          <p:nvPr/>
        </p:nvSpPr>
        <p:spPr>
          <a:xfrm>
            <a:off x="6362700" y="5458967"/>
            <a:ext cx="320040" cy="1239520"/>
          </a:xfrm>
          <a:prstGeom prst="rect">
            <a:avLst/>
          </a:prstGeom>
          <a:solidFill>
            <a:srgbClr val="EBEFF5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95"/>
              </a:spcBef>
            </a:pPr>
            <a:endParaRPr sz="800">
              <a:latin typeface="Times New Roman"/>
              <a:cs typeface="Times New Roman"/>
            </a:endParaRPr>
          </a:p>
          <a:p>
            <a:pPr marL="61594">
              <a:lnSpc>
                <a:spcPct val="100000"/>
              </a:lnSpc>
            </a:pPr>
            <a:r>
              <a:rPr dirty="0" sz="800" spc="-20">
                <a:latin typeface="Arial"/>
                <a:cs typeface="Arial"/>
              </a:rPr>
              <a:t>$8.4</a:t>
            </a:r>
            <a:endParaRPr sz="800">
              <a:latin typeface="Arial"/>
              <a:cs typeface="Arial"/>
            </a:endParaRPr>
          </a:p>
        </p:txBody>
      </p:sp>
      <p:sp>
        <p:nvSpPr>
          <p:cNvPr id="52" name="object 52" descr=""/>
          <p:cNvSpPr txBox="1"/>
          <p:nvPr/>
        </p:nvSpPr>
        <p:spPr>
          <a:xfrm>
            <a:off x="6842759" y="4972811"/>
            <a:ext cx="320040" cy="1564005"/>
          </a:xfrm>
          <a:prstGeom prst="rect">
            <a:avLst/>
          </a:prstGeom>
          <a:solidFill>
            <a:srgbClr val="EBEFF5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800">
              <a:latin typeface="Times New Roman"/>
              <a:cs typeface="Times New Roman"/>
            </a:endParaRPr>
          </a:p>
          <a:p>
            <a:pPr marL="33020">
              <a:lnSpc>
                <a:spcPct val="100000"/>
              </a:lnSpc>
            </a:pPr>
            <a:r>
              <a:rPr dirty="0" sz="800" spc="-10">
                <a:latin typeface="Arial"/>
                <a:cs typeface="Arial"/>
              </a:rPr>
              <a:t>$10.6</a:t>
            </a:r>
            <a:endParaRPr sz="800">
              <a:latin typeface="Arial"/>
              <a:cs typeface="Arial"/>
            </a:endParaRPr>
          </a:p>
        </p:txBody>
      </p:sp>
      <p:sp>
        <p:nvSpPr>
          <p:cNvPr id="53" name="object 53" descr=""/>
          <p:cNvSpPr txBox="1"/>
          <p:nvPr/>
        </p:nvSpPr>
        <p:spPr>
          <a:xfrm>
            <a:off x="7322819" y="5312664"/>
            <a:ext cx="320040" cy="1193800"/>
          </a:xfrm>
          <a:prstGeom prst="rect">
            <a:avLst/>
          </a:prstGeom>
          <a:solidFill>
            <a:srgbClr val="EBEFF5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9"/>
              </a:spcBef>
            </a:pPr>
            <a:endParaRPr sz="800">
              <a:latin typeface="Times New Roman"/>
              <a:cs typeface="Times New Roman"/>
            </a:endParaRPr>
          </a:p>
          <a:p>
            <a:pPr marL="61594">
              <a:lnSpc>
                <a:spcPct val="100000"/>
              </a:lnSpc>
            </a:pPr>
            <a:r>
              <a:rPr dirty="0" sz="800" spc="-20">
                <a:latin typeface="Arial"/>
                <a:cs typeface="Arial"/>
              </a:rPr>
              <a:t>$8.1</a:t>
            </a:r>
            <a:endParaRPr sz="800">
              <a:latin typeface="Arial"/>
              <a:cs typeface="Arial"/>
            </a:endParaRPr>
          </a:p>
        </p:txBody>
      </p:sp>
      <p:sp>
        <p:nvSpPr>
          <p:cNvPr id="54" name="object 54" descr=""/>
          <p:cNvSpPr txBox="1"/>
          <p:nvPr/>
        </p:nvSpPr>
        <p:spPr>
          <a:xfrm>
            <a:off x="7802880" y="5032247"/>
            <a:ext cx="320040" cy="1504315"/>
          </a:xfrm>
          <a:prstGeom prst="rect">
            <a:avLst/>
          </a:prstGeom>
          <a:solidFill>
            <a:srgbClr val="EBEFF5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15"/>
              </a:spcBef>
            </a:pPr>
            <a:endParaRPr sz="800">
              <a:latin typeface="Times New Roman"/>
              <a:cs typeface="Times New Roman"/>
            </a:endParaRPr>
          </a:p>
          <a:p>
            <a:pPr marL="32384">
              <a:lnSpc>
                <a:spcPct val="100000"/>
              </a:lnSpc>
            </a:pPr>
            <a:r>
              <a:rPr dirty="0" sz="800" spc="-10">
                <a:latin typeface="Arial"/>
                <a:cs typeface="Arial"/>
              </a:rPr>
              <a:t>$10.2</a:t>
            </a:r>
            <a:endParaRPr sz="800">
              <a:latin typeface="Arial"/>
              <a:cs typeface="Arial"/>
            </a:endParaRPr>
          </a:p>
        </p:txBody>
      </p:sp>
      <p:sp>
        <p:nvSpPr>
          <p:cNvPr id="55" name="object 55" descr=""/>
          <p:cNvSpPr txBox="1"/>
          <p:nvPr/>
        </p:nvSpPr>
        <p:spPr>
          <a:xfrm>
            <a:off x="8282940" y="4824984"/>
            <a:ext cx="320040" cy="1592580"/>
          </a:xfrm>
          <a:prstGeom prst="rect">
            <a:avLst/>
          </a:prstGeom>
          <a:solidFill>
            <a:srgbClr val="EBEFF5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800">
              <a:latin typeface="Times New Roman"/>
              <a:cs typeface="Times New Roman"/>
            </a:endParaRPr>
          </a:p>
          <a:p>
            <a:pPr marL="32384">
              <a:lnSpc>
                <a:spcPct val="100000"/>
              </a:lnSpc>
            </a:pPr>
            <a:r>
              <a:rPr dirty="0" sz="800" spc="-10">
                <a:latin typeface="Arial"/>
                <a:cs typeface="Arial"/>
              </a:rPr>
              <a:t>$10.8</a:t>
            </a:r>
            <a:endParaRPr sz="800">
              <a:latin typeface="Arial"/>
              <a:cs typeface="Arial"/>
            </a:endParaRPr>
          </a:p>
        </p:txBody>
      </p:sp>
      <p:sp>
        <p:nvSpPr>
          <p:cNvPr id="56" name="object 56" descr=""/>
          <p:cNvSpPr txBox="1"/>
          <p:nvPr/>
        </p:nvSpPr>
        <p:spPr>
          <a:xfrm>
            <a:off x="8763000" y="3779520"/>
            <a:ext cx="318770" cy="1975485"/>
          </a:xfrm>
          <a:prstGeom prst="rect">
            <a:avLst/>
          </a:prstGeom>
          <a:solidFill>
            <a:srgbClr val="EBEFF5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25"/>
              </a:spcBef>
            </a:pPr>
            <a:endParaRPr sz="800">
              <a:latin typeface="Times New Roman"/>
              <a:cs typeface="Times New Roman"/>
            </a:endParaRPr>
          </a:p>
          <a:p>
            <a:pPr marL="32384">
              <a:lnSpc>
                <a:spcPct val="100000"/>
              </a:lnSpc>
              <a:spcBef>
                <a:spcPts val="5"/>
              </a:spcBef>
            </a:pPr>
            <a:r>
              <a:rPr dirty="0" sz="800" spc="-10">
                <a:latin typeface="Arial"/>
                <a:cs typeface="Arial"/>
              </a:rPr>
              <a:t>$13.4</a:t>
            </a:r>
            <a:endParaRPr sz="800">
              <a:latin typeface="Arial"/>
              <a:cs typeface="Arial"/>
            </a:endParaRPr>
          </a:p>
        </p:txBody>
      </p:sp>
      <p:sp>
        <p:nvSpPr>
          <p:cNvPr id="57" name="object 57" descr=""/>
          <p:cNvSpPr txBox="1"/>
          <p:nvPr/>
        </p:nvSpPr>
        <p:spPr>
          <a:xfrm>
            <a:off x="9241535" y="3041904"/>
            <a:ext cx="320040" cy="2315210"/>
          </a:xfrm>
          <a:prstGeom prst="rect">
            <a:avLst/>
          </a:prstGeom>
          <a:solidFill>
            <a:srgbClr val="EBEFF5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800">
              <a:latin typeface="Times New Roman"/>
              <a:cs typeface="Times New Roman"/>
            </a:endParaRPr>
          </a:p>
          <a:p>
            <a:pPr marL="33655">
              <a:lnSpc>
                <a:spcPct val="100000"/>
              </a:lnSpc>
            </a:pPr>
            <a:r>
              <a:rPr dirty="0" sz="800" spc="-10">
                <a:latin typeface="Arial"/>
                <a:cs typeface="Arial"/>
              </a:rPr>
              <a:t>$15.7</a:t>
            </a:r>
            <a:endParaRPr sz="800">
              <a:latin typeface="Arial"/>
              <a:cs typeface="Arial"/>
            </a:endParaRPr>
          </a:p>
        </p:txBody>
      </p:sp>
      <p:sp>
        <p:nvSpPr>
          <p:cNvPr id="58" name="object 58" descr=""/>
          <p:cNvSpPr txBox="1"/>
          <p:nvPr/>
        </p:nvSpPr>
        <p:spPr>
          <a:xfrm>
            <a:off x="1104781" y="3420982"/>
            <a:ext cx="280670" cy="1479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" spc="-10">
                <a:latin typeface="Arial"/>
                <a:cs typeface="Arial"/>
              </a:rPr>
              <a:t>$21.3</a:t>
            </a:r>
            <a:endParaRPr sz="800">
              <a:latin typeface="Arial"/>
              <a:cs typeface="Arial"/>
            </a:endParaRPr>
          </a:p>
        </p:txBody>
      </p:sp>
      <p:sp>
        <p:nvSpPr>
          <p:cNvPr id="59" name="object 59" descr=""/>
          <p:cNvSpPr txBox="1"/>
          <p:nvPr/>
        </p:nvSpPr>
        <p:spPr>
          <a:xfrm>
            <a:off x="1613141" y="5160633"/>
            <a:ext cx="224154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"/>
                <a:cs typeface="Arial"/>
              </a:rPr>
              <a:t>$9.5</a:t>
            </a:r>
            <a:endParaRPr sz="800">
              <a:latin typeface="Arial"/>
              <a:cs typeface="Arial"/>
            </a:endParaRPr>
          </a:p>
        </p:txBody>
      </p:sp>
      <p:sp>
        <p:nvSpPr>
          <p:cNvPr id="60" name="object 60" descr=""/>
          <p:cNvSpPr txBox="1"/>
          <p:nvPr/>
        </p:nvSpPr>
        <p:spPr>
          <a:xfrm>
            <a:off x="2092986" y="5883031"/>
            <a:ext cx="224154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"/>
                <a:cs typeface="Arial"/>
              </a:rPr>
              <a:t>$4.6</a:t>
            </a:r>
            <a:endParaRPr sz="800">
              <a:latin typeface="Arial"/>
              <a:cs typeface="Arial"/>
            </a:endParaRPr>
          </a:p>
        </p:txBody>
      </p:sp>
      <p:sp>
        <p:nvSpPr>
          <p:cNvPr id="61" name="object 61" descr=""/>
          <p:cNvSpPr txBox="1"/>
          <p:nvPr/>
        </p:nvSpPr>
        <p:spPr>
          <a:xfrm>
            <a:off x="2572833" y="5750346"/>
            <a:ext cx="224154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"/>
                <a:cs typeface="Arial"/>
              </a:rPr>
              <a:t>$5.5</a:t>
            </a:r>
            <a:endParaRPr sz="800">
              <a:latin typeface="Arial"/>
              <a:cs typeface="Arial"/>
            </a:endParaRPr>
          </a:p>
        </p:txBody>
      </p:sp>
      <p:sp>
        <p:nvSpPr>
          <p:cNvPr id="62" name="object 62" descr=""/>
          <p:cNvSpPr txBox="1"/>
          <p:nvPr/>
        </p:nvSpPr>
        <p:spPr>
          <a:xfrm>
            <a:off x="3052679" y="5809317"/>
            <a:ext cx="224154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"/>
                <a:cs typeface="Arial"/>
              </a:rPr>
              <a:t>$5.1</a:t>
            </a:r>
            <a:endParaRPr sz="800">
              <a:latin typeface="Arial"/>
              <a:cs typeface="Arial"/>
            </a:endParaRPr>
          </a:p>
        </p:txBody>
      </p:sp>
      <p:sp>
        <p:nvSpPr>
          <p:cNvPr id="63" name="object 63" descr=""/>
          <p:cNvSpPr txBox="1"/>
          <p:nvPr/>
        </p:nvSpPr>
        <p:spPr>
          <a:xfrm>
            <a:off x="3532525" y="6074688"/>
            <a:ext cx="224154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"/>
                <a:cs typeface="Arial"/>
              </a:rPr>
              <a:t>$3.3</a:t>
            </a:r>
            <a:endParaRPr sz="800">
              <a:latin typeface="Arial"/>
              <a:cs typeface="Arial"/>
            </a:endParaRPr>
          </a:p>
        </p:txBody>
      </p:sp>
      <p:sp>
        <p:nvSpPr>
          <p:cNvPr id="64" name="object 64" descr=""/>
          <p:cNvSpPr txBox="1"/>
          <p:nvPr/>
        </p:nvSpPr>
        <p:spPr>
          <a:xfrm>
            <a:off x="4012330" y="5750393"/>
            <a:ext cx="224154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"/>
                <a:cs typeface="Arial"/>
              </a:rPr>
              <a:t>$5.5</a:t>
            </a:r>
            <a:endParaRPr sz="800">
              <a:latin typeface="Arial"/>
              <a:cs typeface="Arial"/>
            </a:endParaRPr>
          </a:p>
        </p:txBody>
      </p:sp>
      <p:sp>
        <p:nvSpPr>
          <p:cNvPr id="65" name="object 65" descr=""/>
          <p:cNvSpPr txBox="1"/>
          <p:nvPr/>
        </p:nvSpPr>
        <p:spPr>
          <a:xfrm>
            <a:off x="4492218" y="5883031"/>
            <a:ext cx="224154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"/>
                <a:cs typeface="Arial"/>
              </a:rPr>
              <a:t>$4.6</a:t>
            </a:r>
            <a:endParaRPr sz="800">
              <a:latin typeface="Arial"/>
              <a:cs typeface="Arial"/>
            </a:endParaRPr>
          </a:p>
        </p:txBody>
      </p:sp>
      <p:sp>
        <p:nvSpPr>
          <p:cNvPr id="66" name="object 66" descr=""/>
          <p:cNvSpPr txBox="1"/>
          <p:nvPr/>
        </p:nvSpPr>
        <p:spPr>
          <a:xfrm>
            <a:off x="4972065" y="5647146"/>
            <a:ext cx="224154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"/>
                <a:cs typeface="Arial"/>
              </a:rPr>
              <a:t>$6.2</a:t>
            </a:r>
            <a:endParaRPr sz="800">
              <a:latin typeface="Arial"/>
              <a:cs typeface="Arial"/>
            </a:endParaRPr>
          </a:p>
        </p:txBody>
      </p:sp>
      <p:sp>
        <p:nvSpPr>
          <p:cNvPr id="67" name="object 67" descr=""/>
          <p:cNvSpPr txBox="1"/>
          <p:nvPr/>
        </p:nvSpPr>
        <p:spPr>
          <a:xfrm>
            <a:off x="5451911" y="5204862"/>
            <a:ext cx="224154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"/>
                <a:cs typeface="Arial"/>
              </a:rPr>
              <a:t>$9.2</a:t>
            </a:r>
            <a:endParaRPr sz="800">
              <a:latin typeface="Arial"/>
              <a:cs typeface="Arial"/>
            </a:endParaRPr>
          </a:p>
        </p:txBody>
      </p:sp>
      <p:sp>
        <p:nvSpPr>
          <p:cNvPr id="68" name="object 68" descr=""/>
          <p:cNvSpPr txBox="1"/>
          <p:nvPr/>
        </p:nvSpPr>
        <p:spPr>
          <a:xfrm>
            <a:off x="5931717" y="5234371"/>
            <a:ext cx="224154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"/>
                <a:cs typeface="Arial"/>
              </a:rPr>
              <a:t>$9.0</a:t>
            </a:r>
            <a:endParaRPr sz="800">
              <a:latin typeface="Arial"/>
              <a:cs typeface="Arial"/>
            </a:endParaRPr>
          </a:p>
        </p:txBody>
      </p:sp>
      <p:sp>
        <p:nvSpPr>
          <p:cNvPr id="69" name="object 69" descr=""/>
          <p:cNvSpPr txBox="1"/>
          <p:nvPr/>
        </p:nvSpPr>
        <p:spPr>
          <a:xfrm>
            <a:off x="6411522" y="5234371"/>
            <a:ext cx="224154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"/>
                <a:cs typeface="Arial"/>
              </a:rPr>
              <a:t>$9.0</a:t>
            </a:r>
            <a:endParaRPr sz="800">
              <a:latin typeface="Arial"/>
              <a:cs typeface="Arial"/>
            </a:endParaRPr>
          </a:p>
        </p:txBody>
      </p:sp>
      <p:sp>
        <p:nvSpPr>
          <p:cNvPr id="70" name="object 70" descr=""/>
          <p:cNvSpPr txBox="1"/>
          <p:nvPr/>
        </p:nvSpPr>
        <p:spPr>
          <a:xfrm>
            <a:off x="6862840" y="4747827"/>
            <a:ext cx="28067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"/>
                <a:cs typeface="Arial"/>
              </a:rPr>
              <a:t>$12.3</a:t>
            </a:r>
            <a:endParaRPr sz="800">
              <a:latin typeface="Arial"/>
              <a:cs typeface="Arial"/>
            </a:endParaRPr>
          </a:p>
        </p:txBody>
      </p:sp>
      <p:sp>
        <p:nvSpPr>
          <p:cNvPr id="71" name="object 71" descr=""/>
          <p:cNvSpPr txBox="1"/>
          <p:nvPr/>
        </p:nvSpPr>
        <p:spPr>
          <a:xfrm>
            <a:off x="7342785" y="5086920"/>
            <a:ext cx="28067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"/>
                <a:cs typeface="Arial"/>
              </a:rPr>
              <a:t>$10.0</a:t>
            </a:r>
            <a:endParaRPr sz="800">
              <a:latin typeface="Arial"/>
              <a:cs typeface="Arial"/>
            </a:endParaRPr>
          </a:p>
        </p:txBody>
      </p:sp>
      <p:sp>
        <p:nvSpPr>
          <p:cNvPr id="72" name="object 72" descr=""/>
          <p:cNvSpPr txBox="1"/>
          <p:nvPr/>
        </p:nvSpPr>
        <p:spPr>
          <a:xfrm>
            <a:off x="7822632" y="4806806"/>
            <a:ext cx="28067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"/>
                <a:cs typeface="Arial"/>
              </a:rPr>
              <a:t>$11.9</a:t>
            </a:r>
            <a:endParaRPr sz="800">
              <a:latin typeface="Arial"/>
              <a:cs typeface="Arial"/>
            </a:endParaRPr>
          </a:p>
        </p:txBody>
      </p:sp>
      <p:sp>
        <p:nvSpPr>
          <p:cNvPr id="73" name="object 73" descr=""/>
          <p:cNvSpPr txBox="1"/>
          <p:nvPr/>
        </p:nvSpPr>
        <p:spPr>
          <a:xfrm>
            <a:off x="8302479" y="4600407"/>
            <a:ext cx="28067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"/>
                <a:cs typeface="Arial"/>
              </a:rPr>
              <a:t>$13.3</a:t>
            </a:r>
            <a:endParaRPr sz="800">
              <a:latin typeface="Arial"/>
              <a:cs typeface="Arial"/>
            </a:endParaRPr>
          </a:p>
        </p:txBody>
      </p:sp>
      <p:sp>
        <p:nvSpPr>
          <p:cNvPr id="74" name="object 74" descr=""/>
          <p:cNvSpPr txBox="1"/>
          <p:nvPr/>
        </p:nvSpPr>
        <p:spPr>
          <a:xfrm>
            <a:off x="8782324" y="3553668"/>
            <a:ext cx="280670" cy="1479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" spc="-10">
                <a:latin typeface="Arial"/>
                <a:cs typeface="Arial"/>
              </a:rPr>
              <a:t>$20.4</a:t>
            </a:r>
            <a:endParaRPr sz="800">
              <a:latin typeface="Arial"/>
              <a:cs typeface="Arial"/>
            </a:endParaRPr>
          </a:p>
        </p:txBody>
      </p:sp>
      <p:sp>
        <p:nvSpPr>
          <p:cNvPr id="75" name="object 75" descr=""/>
          <p:cNvSpPr txBox="1"/>
          <p:nvPr/>
        </p:nvSpPr>
        <p:spPr>
          <a:xfrm>
            <a:off x="9262129" y="2816550"/>
            <a:ext cx="280670" cy="1479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00" spc="-10">
                <a:latin typeface="Arial"/>
                <a:cs typeface="Arial"/>
              </a:rPr>
              <a:t>$25.4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76" name="object 76" descr=""/>
          <p:cNvGraphicFramePr>
            <a:graphicFrameLocks noGrp="1"/>
          </p:cNvGraphicFramePr>
          <p:nvPr/>
        </p:nvGraphicFramePr>
        <p:xfrm>
          <a:off x="1071731" y="6669546"/>
          <a:ext cx="8578850" cy="3657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2750"/>
                <a:gridCol w="480059"/>
                <a:gridCol w="480059"/>
                <a:gridCol w="480059"/>
                <a:gridCol w="555625"/>
                <a:gridCol w="330200"/>
                <a:gridCol w="554989"/>
                <a:gridCol w="480060"/>
                <a:gridCol w="480060"/>
                <a:gridCol w="480060"/>
                <a:gridCol w="480060"/>
                <a:gridCol w="480060"/>
                <a:gridCol w="480060"/>
                <a:gridCol w="480060"/>
                <a:gridCol w="480059"/>
                <a:gridCol w="480059"/>
                <a:gridCol w="480059"/>
                <a:gridCol w="412750"/>
              </a:tblGrid>
              <a:tr h="1314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005FA9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740"/>
                        </a:lnSpc>
                      </a:pPr>
                      <a:r>
                        <a:rPr dirty="0" sz="8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$1.1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005FA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3175">
                      <a:solidFill>
                        <a:srgbClr val="005FA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875"/>
                        </a:lnSpc>
                      </a:pPr>
                      <a:r>
                        <a:rPr dirty="0" sz="800" spc="-1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$0.80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T w="9525">
                      <a:solidFill>
                        <a:srgbClr val="ACC2D2"/>
                      </a:solidFill>
                      <a:prstDash val="solid"/>
                    </a:lnT>
                    <a:solidFill>
                      <a:srgbClr val="005FA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5FA9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855"/>
                        </a:lnSpc>
                      </a:pPr>
                      <a:r>
                        <a:rPr dirty="0" sz="8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$0.9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005FA9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740"/>
                        </a:lnSpc>
                      </a:pPr>
                      <a:r>
                        <a:rPr dirty="0" sz="8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$1.1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005FA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005FA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005FA9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869"/>
                        </a:lnSpc>
                        <a:spcBef>
                          <a:spcPts val="65"/>
                        </a:spcBef>
                      </a:pPr>
                      <a:r>
                        <a:rPr dirty="0" sz="800" spc="-2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$0.6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8255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005FA9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343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2007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8894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2008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8894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2009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8894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2010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8894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2011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8894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2012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57150">
                    <a:lnT w="3175">
                      <a:solidFill>
                        <a:srgbClr val="005FA9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2013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8894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2014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8894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2015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8894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2016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8894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2017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8894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2018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8894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2019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8894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2020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8894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2021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8894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2022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8894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2023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8894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dirty="0" sz="1000" spc="-20">
                          <a:latin typeface="Arial"/>
                          <a:cs typeface="Arial"/>
                        </a:rPr>
                        <a:t>2024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48894"/>
                </a:tc>
              </a:tr>
            </a:tbl>
          </a:graphicData>
        </a:graphic>
      </p:graphicFrame>
      <p:sp>
        <p:nvSpPr>
          <p:cNvPr id="77" name="object 77" descr=""/>
          <p:cNvSpPr txBox="1"/>
          <p:nvPr/>
        </p:nvSpPr>
        <p:spPr>
          <a:xfrm>
            <a:off x="734311" y="6686862"/>
            <a:ext cx="14097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5">
                <a:latin typeface="Arial"/>
                <a:cs typeface="Arial"/>
              </a:rPr>
              <a:t>$-</a:t>
            </a:r>
            <a:endParaRPr sz="1000">
              <a:latin typeface="Arial"/>
              <a:cs typeface="Arial"/>
            </a:endParaRPr>
          </a:p>
        </p:txBody>
      </p:sp>
      <p:sp>
        <p:nvSpPr>
          <p:cNvPr id="78" name="object 78" descr=""/>
          <p:cNvSpPr txBox="1"/>
          <p:nvPr/>
        </p:nvSpPr>
        <p:spPr>
          <a:xfrm>
            <a:off x="705977" y="5949667"/>
            <a:ext cx="16891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5">
                <a:latin typeface="Arial"/>
                <a:cs typeface="Arial"/>
              </a:rPr>
              <a:t>$5</a:t>
            </a:r>
            <a:endParaRPr sz="1000">
              <a:latin typeface="Arial"/>
              <a:cs typeface="Arial"/>
            </a:endParaRPr>
          </a:p>
        </p:txBody>
      </p:sp>
      <p:sp>
        <p:nvSpPr>
          <p:cNvPr id="79" name="object 79" descr=""/>
          <p:cNvSpPr txBox="1"/>
          <p:nvPr/>
        </p:nvSpPr>
        <p:spPr>
          <a:xfrm>
            <a:off x="635394" y="5212471"/>
            <a:ext cx="23749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5">
                <a:latin typeface="Arial"/>
                <a:cs typeface="Arial"/>
              </a:rPr>
              <a:t>$10</a:t>
            </a:r>
            <a:endParaRPr sz="1000">
              <a:latin typeface="Arial"/>
              <a:cs typeface="Arial"/>
            </a:endParaRPr>
          </a:p>
        </p:txBody>
      </p:sp>
      <p:sp>
        <p:nvSpPr>
          <p:cNvPr id="80" name="object 80" descr=""/>
          <p:cNvSpPr txBox="1"/>
          <p:nvPr/>
        </p:nvSpPr>
        <p:spPr>
          <a:xfrm>
            <a:off x="635394" y="4475276"/>
            <a:ext cx="23749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5">
                <a:latin typeface="Arial"/>
                <a:cs typeface="Arial"/>
              </a:rPr>
              <a:t>$15</a:t>
            </a:r>
            <a:endParaRPr sz="1000">
              <a:latin typeface="Arial"/>
              <a:cs typeface="Arial"/>
            </a:endParaRPr>
          </a:p>
        </p:txBody>
      </p:sp>
      <p:sp>
        <p:nvSpPr>
          <p:cNvPr id="81" name="object 81" descr=""/>
          <p:cNvSpPr txBox="1"/>
          <p:nvPr/>
        </p:nvSpPr>
        <p:spPr>
          <a:xfrm>
            <a:off x="635394" y="3738081"/>
            <a:ext cx="23749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5">
                <a:latin typeface="Arial"/>
                <a:cs typeface="Arial"/>
              </a:rPr>
              <a:t>$20</a:t>
            </a:r>
            <a:endParaRPr sz="1000">
              <a:latin typeface="Arial"/>
              <a:cs typeface="Arial"/>
            </a:endParaRPr>
          </a:p>
        </p:txBody>
      </p:sp>
      <p:sp>
        <p:nvSpPr>
          <p:cNvPr id="82" name="object 82" descr=""/>
          <p:cNvSpPr txBox="1"/>
          <p:nvPr/>
        </p:nvSpPr>
        <p:spPr>
          <a:xfrm>
            <a:off x="635394" y="3000885"/>
            <a:ext cx="23749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5">
                <a:latin typeface="Arial"/>
                <a:cs typeface="Arial"/>
              </a:rPr>
              <a:t>$25</a:t>
            </a:r>
            <a:endParaRPr sz="1000">
              <a:latin typeface="Arial"/>
              <a:cs typeface="Arial"/>
            </a:endParaRPr>
          </a:p>
        </p:txBody>
      </p:sp>
      <p:sp>
        <p:nvSpPr>
          <p:cNvPr id="83" name="object 83" descr=""/>
          <p:cNvSpPr txBox="1"/>
          <p:nvPr/>
        </p:nvSpPr>
        <p:spPr>
          <a:xfrm>
            <a:off x="635378" y="2264021"/>
            <a:ext cx="23749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5">
                <a:latin typeface="Arial"/>
                <a:cs typeface="Arial"/>
              </a:rPr>
              <a:t>$30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84" name="object 84" descr=""/>
          <p:cNvGrpSpPr/>
          <p:nvPr/>
        </p:nvGrpSpPr>
        <p:grpSpPr>
          <a:xfrm>
            <a:off x="4313847" y="2596972"/>
            <a:ext cx="779145" cy="80010"/>
            <a:chOff x="4313847" y="2596972"/>
            <a:chExt cx="779145" cy="80010"/>
          </a:xfrm>
        </p:grpSpPr>
        <p:sp>
          <p:nvSpPr>
            <p:cNvPr id="85" name="object 85" descr=""/>
            <p:cNvSpPr/>
            <p:nvPr/>
          </p:nvSpPr>
          <p:spPr>
            <a:xfrm>
              <a:off x="4320197" y="2603322"/>
              <a:ext cx="67310" cy="67310"/>
            </a:xfrm>
            <a:custGeom>
              <a:avLst/>
              <a:gdLst/>
              <a:ahLst/>
              <a:cxnLst/>
              <a:rect l="l" t="t" r="r" b="b"/>
              <a:pathLst>
                <a:path w="67310" h="67310">
                  <a:moveTo>
                    <a:pt x="67043" y="0"/>
                  </a:moveTo>
                  <a:lnTo>
                    <a:pt x="0" y="0"/>
                  </a:lnTo>
                  <a:lnTo>
                    <a:pt x="0" y="67043"/>
                  </a:lnTo>
                  <a:lnTo>
                    <a:pt x="67043" y="67043"/>
                  </a:lnTo>
                  <a:lnTo>
                    <a:pt x="67043" y="0"/>
                  </a:lnTo>
                  <a:close/>
                </a:path>
              </a:pathLst>
            </a:custGeom>
            <a:solidFill>
              <a:srgbClr val="005FA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6" name="object 86" descr=""/>
            <p:cNvSpPr/>
            <p:nvPr/>
          </p:nvSpPr>
          <p:spPr>
            <a:xfrm>
              <a:off x="4320197" y="2603322"/>
              <a:ext cx="67310" cy="67310"/>
            </a:xfrm>
            <a:custGeom>
              <a:avLst/>
              <a:gdLst/>
              <a:ahLst/>
              <a:cxnLst/>
              <a:rect l="l" t="t" r="r" b="b"/>
              <a:pathLst>
                <a:path w="67310" h="67310">
                  <a:moveTo>
                    <a:pt x="0" y="0"/>
                  </a:moveTo>
                  <a:lnTo>
                    <a:pt x="67043" y="0"/>
                  </a:lnTo>
                  <a:lnTo>
                    <a:pt x="67043" y="67043"/>
                  </a:lnTo>
                  <a:lnTo>
                    <a:pt x="0" y="67043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005FA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" name="object 87" descr=""/>
            <p:cNvSpPr/>
            <p:nvPr/>
          </p:nvSpPr>
          <p:spPr>
            <a:xfrm>
              <a:off x="5021072" y="2603322"/>
              <a:ext cx="67310" cy="67310"/>
            </a:xfrm>
            <a:custGeom>
              <a:avLst/>
              <a:gdLst/>
              <a:ahLst/>
              <a:cxnLst/>
              <a:rect l="l" t="t" r="r" b="b"/>
              <a:pathLst>
                <a:path w="67310" h="67310">
                  <a:moveTo>
                    <a:pt x="67043" y="0"/>
                  </a:moveTo>
                  <a:lnTo>
                    <a:pt x="0" y="0"/>
                  </a:lnTo>
                  <a:lnTo>
                    <a:pt x="0" y="67043"/>
                  </a:lnTo>
                  <a:lnTo>
                    <a:pt x="67043" y="67043"/>
                  </a:lnTo>
                  <a:lnTo>
                    <a:pt x="67043" y="0"/>
                  </a:lnTo>
                  <a:close/>
                </a:path>
              </a:pathLst>
            </a:custGeom>
            <a:solidFill>
              <a:srgbClr val="EBEFF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8" name="object 88" descr=""/>
            <p:cNvSpPr/>
            <p:nvPr/>
          </p:nvSpPr>
          <p:spPr>
            <a:xfrm>
              <a:off x="5021072" y="2603322"/>
              <a:ext cx="67310" cy="67310"/>
            </a:xfrm>
            <a:custGeom>
              <a:avLst/>
              <a:gdLst/>
              <a:ahLst/>
              <a:cxnLst/>
              <a:rect l="l" t="t" r="r" b="b"/>
              <a:pathLst>
                <a:path w="67310" h="67310">
                  <a:moveTo>
                    <a:pt x="0" y="0"/>
                  </a:moveTo>
                  <a:lnTo>
                    <a:pt x="67043" y="0"/>
                  </a:lnTo>
                  <a:lnTo>
                    <a:pt x="67043" y="67043"/>
                  </a:lnTo>
                  <a:lnTo>
                    <a:pt x="0" y="67043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9" name="object 89" descr=""/>
          <p:cNvSpPr txBox="1"/>
          <p:nvPr/>
        </p:nvSpPr>
        <p:spPr>
          <a:xfrm>
            <a:off x="4184827" y="2481567"/>
            <a:ext cx="1738630" cy="311150"/>
          </a:xfrm>
          <a:prstGeom prst="rect">
            <a:avLst/>
          </a:prstGeom>
          <a:ln w="9525">
            <a:solidFill>
              <a:srgbClr val="ACC2D2"/>
            </a:solidFill>
          </a:ln>
        </p:spPr>
        <p:txBody>
          <a:bodyPr wrap="square" lIns="0" tIns="63500" rIns="0" bIns="0" rtlCol="0" vert="horz">
            <a:spAutoFit/>
          </a:bodyPr>
          <a:lstStyle/>
          <a:p>
            <a:pPr marL="231140">
              <a:lnSpc>
                <a:spcPct val="100000"/>
              </a:lnSpc>
              <a:spcBef>
                <a:spcPts val="500"/>
              </a:spcBef>
              <a:tabLst>
                <a:tab pos="931544" algn="l"/>
              </a:tabLst>
            </a:pPr>
            <a:r>
              <a:rPr dirty="0" sz="1050" spc="-10">
                <a:latin typeface="Arial"/>
                <a:cs typeface="Arial"/>
              </a:rPr>
              <a:t>Taxable</a:t>
            </a:r>
            <a:r>
              <a:rPr dirty="0" sz="1050">
                <a:latin typeface="Arial"/>
                <a:cs typeface="Arial"/>
              </a:rPr>
              <a:t>	</a:t>
            </a:r>
            <a:r>
              <a:rPr dirty="0" sz="1050" spc="-10">
                <a:latin typeface="Arial"/>
                <a:cs typeface="Arial"/>
              </a:rPr>
              <a:t>Tax-Exempt</a:t>
            </a:r>
            <a:endParaRPr sz="1050">
              <a:latin typeface="Arial"/>
              <a:cs typeface="Arial"/>
            </a:endParaRPr>
          </a:p>
        </p:txBody>
      </p:sp>
      <p:sp>
        <p:nvSpPr>
          <p:cNvPr id="91" name="object 9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r>
              <a:rPr dirty="0" spc="-50"/>
              <a:t>6</a:t>
            </a:r>
          </a:p>
        </p:txBody>
      </p:sp>
      <p:sp>
        <p:nvSpPr>
          <p:cNvPr id="90" name="object 90" descr=""/>
          <p:cNvSpPr txBox="1"/>
          <p:nvPr/>
        </p:nvSpPr>
        <p:spPr>
          <a:xfrm>
            <a:off x="457181" y="3352181"/>
            <a:ext cx="153670" cy="455295"/>
          </a:xfrm>
          <a:prstGeom prst="rect">
            <a:avLst/>
          </a:prstGeom>
        </p:spPr>
        <p:txBody>
          <a:bodyPr wrap="square" lIns="0" tIns="1905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 spc="-10">
                <a:latin typeface="Arial"/>
                <a:cs typeface="Arial"/>
              </a:rPr>
              <a:t>(billions)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619175" y="6032947"/>
          <a:ext cx="6974840" cy="8566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92729"/>
                <a:gridCol w="1571625"/>
                <a:gridCol w="2534920"/>
              </a:tblGrid>
              <a:tr h="208915">
                <a:tc gridSpan="3">
                  <a:txBody>
                    <a:bodyPr/>
                    <a:lstStyle/>
                    <a:p>
                      <a:pPr marL="6350">
                        <a:lnSpc>
                          <a:spcPts val="1550"/>
                        </a:lnSpc>
                      </a:pPr>
                      <a:r>
                        <a:rPr dirty="0" sz="1400" spc="-10" b="1">
                          <a:latin typeface="Arial"/>
                          <a:cs typeface="Arial"/>
                        </a:rPr>
                        <a:t>2025A</a:t>
                      </a:r>
                      <a:r>
                        <a:rPr dirty="0" sz="1400" spc="-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latin typeface="Arial"/>
                          <a:cs typeface="Arial"/>
                        </a:rPr>
                        <a:t>Yield</a:t>
                      </a:r>
                      <a:r>
                        <a:rPr dirty="0" sz="1400" spc="-6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0" b="1">
                          <a:latin typeface="Arial"/>
                          <a:cs typeface="Arial"/>
                        </a:rPr>
                        <a:t>Summary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19075">
                <a:tc>
                  <a:txBody>
                    <a:bodyPr/>
                    <a:lstStyle/>
                    <a:p>
                      <a:pPr marL="6350" marR="972185">
                        <a:lnSpc>
                          <a:spcPts val="1630"/>
                        </a:lnSpc>
                      </a:pPr>
                      <a:r>
                        <a:rPr dirty="0" sz="1400">
                          <a:latin typeface="Arial"/>
                          <a:cs typeface="Arial"/>
                        </a:rPr>
                        <a:t>Loan</a:t>
                      </a:r>
                      <a:r>
                        <a:rPr dirty="0" sz="1400" spc="-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0">
                          <a:latin typeface="Arial"/>
                          <a:cs typeface="Arial"/>
                        </a:rPr>
                        <a:t>Yield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30"/>
                        </a:lnSpc>
                      </a:pPr>
                      <a:r>
                        <a:rPr dirty="0" sz="1400" spc="-10">
                          <a:latin typeface="Arial"/>
                          <a:cs typeface="Arial"/>
                        </a:rPr>
                        <a:t>5.544%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09550">
                <a:tc>
                  <a:txBody>
                    <a:bodyPr/>
                    <a:lstStyle/>
                    <a:p>
                      <a:pPr marL="6350" marR="972185">
                        <a:lnSpc>
                          <a:spcPts val="1550"/>
                        </a:lnSpc>
                      </a:pPr>
                      <a:r>
                        <a:rPr dirty="0" sz="1400">
                          <a:latin typeface="Arial"/>
                          <a:cs typeface="Arial"/>
                        </a:rPr>
                        <a:t>Bond</a:t>
                      </a:r>
                      <a:r>
                        <a:rPr dirty="0" sz="1400" spc="-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20">
                          <a:latin typeface="Arial"/>
                          <a:cs typeface="Arial"/>
                        </a:rPr>
                        <a:t>Yield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550"/>
                        </a:lnSpc>
                      </a:pPr>
                      <a:r>
                        <a:rPr dirty="0" sz="1400" spc="-10">
                          <a:latin typeface="Arial"/>
                          <a:cs typeface="Arial"/>
                        </a:rPr>
                        <a:t>4.429%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19075">
                <a:tc>
                  <a:txBody>
                    <a:bodyPr/>
                    <a:lstStyle/>
                    <a:p>
                      <a:pPr marL="6350">
                        <a:lnSpc>
                          <a:spcPts val="1600"/>
                        </a:lnSpc>
                        <a:spcBef>
                          <a:spcPts val="30"/>
                        </a:spcBef>
                        <a:tabLst>
                          <a:tab pos="2785745" algn="l"/>
                        </a:tabLst>
                      </a:pPr>
                      <a:r>
                        <a:rPr dirty="0" u="dbl" sz="1400" spc="-1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Spread</a:t>
                      </a:r>
                      <a:r>
                        <a:rPr dirty="0" u="dbl" sz="14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81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Bef>
                          <a:spcPts val="30"/>
                        </a:spcBef>
                      </a:pPr>
                      <a:r>
                        <a:rPr dirty="0" u="dbl" sz="1400" spc="-1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1.115%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81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ts val="1600"/>
                        </a:lnSpc>
                        <a:spcBef>
                          <a:spcPts val="30"/>
                        </a:spcBef>
                      </a:pPr>
                      <a:r>
                        <a:rPr dirty="0" sz="1400">
                          <a:latin typeface="Arial"/>
                          <a:cs typeface="Arial"/>
                        </a:rPr>
                        <a:t>(with</a:t>
                      </a:r>
                      <a:r>
                        <a:rPr dirty="0" sz="14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>
                          <a:latin typeface="Arial"/>
                          <a:cs typeface="Arial"/>
                        </a:rPr>
                        <a:t>$1.0mm</a:t>
                      </a:r>
                      <a:r>
                        <a:rPr dirty="0" sz="1400" spc="-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4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>
                          <a:latin typeface="Arial"/>
                          <a:cs typeface="Arial"/>
                        </a:rPr>
                        <a:t>zeros</a:t>
                      </a:r>
                      <a:r>
                        <a:rPr dirty="0" sz="1400" spc="-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0">
                          <a:latin typeface="Arial"/>
                          <a:cs typeface="Arial"/>
                        </a:rPr>
                        <a:t>created)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3810"/>
                </a:tc>
              </a:tr>
            </a:tbl>
          </a:graphicData>
        </a:graphic>
      </p:graphicFrame>
      <p:sp>
        <p:nvSpPr>
          <p:cNvPr id="3" name="object 3" descr=""/>
          <p:cNvSpPr txBox="1"/>
          <p:nvPr/>
        </p:nvSpPr>
        <p:spPr>
          <a:xfrm>
            <a:off x="381215" y="512144"/>
            <a:ext cx="8036559" cy="68453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Bonds</a:t>
            </a:r>
            <a:r>
              <a:rPr dirty="0" sz="1600" spc="-2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have</a:t>
            </a:r>
            <a:r>
              <a:rPr dirty="0" sz="1600" spc="-3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up</a:t>
            </a:r>
            <a:r>
              <a:rPr dirty="0" sz="1600" spc="-2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front</a:t>
            </a:r>
            <a:r>
              <a:rPr dirty="0" sz="1600" spc="-1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cost</a:t>
            </a:r>
            <a:r>
              <a:rPr dirty="0" sz="1600" spc="-1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of</a:t>
            </a:r>
            <a:r>
              <a:rPr dirty="0" sz="1600" spc="-1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issuance</a:t>
            </a:r>
            <a:r>
              <a:rPr dirty="0" sz="1600" spc="-5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but</a:t>
            </a:r>
            <a:r>
              <a:rPr dirty="0" sz="1600" spc="-1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spread</a:t>
            </a:r>
            <a:r>
              <a:rPr dirty="0" sz="1600" spc="-1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over</a:t>
            </a:r>
            <a:r>
              <a:rPr dirty="0" sz="1600" spc="-20">
                <a:solidFill>
                  <a:srgbClr val="002750"/>
                </a:solidFill>
                <a:latin typeface="Arial"/>
                <a:cs typeface="Arial"/>
              </a:rPr>
              <a:t> time</a:t>
            </a:r>
            <a:endParaRPr sz="1600">
              <a:latin typeface="Arial"/>
              <a:cs typeface="Arial"/>
            </a:endParaRPr>
          </a:p>
          <a:p>
            <a:pPr marL="17145">
              <a:lnSpc>
                <a:spcPct val="100000"/>
              </a:lnSpc>
              <a:spcBef>
                <a:spcPts val="1590"/>
              </a:spcBef>
            </a:pP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Spread</a:t>
            </a:r>
            <a:r>
              <a:rPr dirty="0" sz="1400" spc="-5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between</a:t>
            </a:r>
            <a:r>
              <a:rPr dirty="0" sz="1400" spc="-6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Mortgage</a:t>
            </a:r>
            <a:r>
              <a:rPr dirty="0" sz="1400" spc="-5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and</a:t>
            </a:r>
            <a:r>
              <a:rPr dirty="0" sz="1400" spc="-4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Bonds</a:t>
            </a:r>
            <a:r>
              <a:rPr dirty="0" sz="1400" spc="-7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Yields</a:t>
            </a:r>
            <a:r>
              <a:rPr dirty="0" sz="1400" spc="-5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=</a:t>
            </a:r>
            <a:r>
              <a:rPr dirty="0" sz="1400" spc="-3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ongoing</a:t>
            </a:r>
            <a:r>
              <a:rPr dirty="0" sz="1400" spc="-5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annuity</a:t>
            </a:r>
            <a:r>
              <a:rPr dirty="0" sz="1400" spc="-6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over</a:t>
            </a:r>
            <a:r>
              <a:rPr dirty="0" sz="1400" spc="-3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the</a:t>
            </a:r>
            <a:r>
              <a:rPr dirty="0" sz="1400" spc="-40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life</a:t>
            </a:r>
            <a:r>
              <a:rPr dirty="0" sz="1400" spc="-5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005FA9"/>
                </a:solidFill>
                <a:latin typeface="Arial"/>
                <a:cs typeface="Arial"/>
              </a:rPr>
              <a:t>of</a:t>
            </a:r>
            <a:r>
              <a:rPr dirty="0" sz="1400" spc="-45" b="1" i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spc="-10" b="1" i="1">
                <a:solidFill>
                  <a:srgbClr val="005FA9"/>
                </a:solidFill>
                <a:latin typeface="Arial"/>
                <a:cs typeface="Arial"/>
              </a:rPr>
              <a:t>mortgage/bonds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30826" y="4389218"/>
            <a:ext cx="7734934" cy="10617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86385" indent="-273685">
              <a:lnSpc>
                <a:spcPct val="100000"/>
              </a:lnSpc>
              <a:spcBef>
                <a:spcPts val="95"/>
              </a:spcBef>
              <a:buFont typeface="Wingdings"/>
              <a:buChar char=""/>
              <a:tabLst>
                <a:tab pos="286385" algn="l"/>
              </a:tabLst>
            </a:pPr>
            <a:r>
              <a:rPr dirty="0" sz="1600">
                <a:latin typeface="Arial"/>
                <a:cs typeface="Arial"/>
              </a:rPr>
              <a:t>If</a:t>
            </a:r>
            <a:r>
              <a:rPr dirty="0" sz="1600" spc="-3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one</a:t>
            </a:r>
            <a:r>
              <a:rPr dirty="0" sz="1600" spc="-3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series</a:t>
            </a:r>
            <a:r>
              <a:rPr dirty="0" sz="1600" spc="-3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of</a:t>
            </a:r>
            <a:r>
              <a:rPr dirty="0" sz="1600" spc="-3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bonds</a:t>
            </a:r>
            <a:r>
              <a:rPr dirty="0" sz="1600" spc="-3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exceeds</a:t>
            </a:r>
            <a:r>
              <a:rPr dirty="0" sz="1600" spc="-3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1.125%</a:t>
            </a:r>
            <a:r>
              <a:rPr dirty="0" sz="1600" spc="-3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spread,</a:t>
            </a:r>
            <a:r>
              <a:rPr dirty="0" sz="1600" spc="-2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MBOH</a:t>
            </a:r>
            <a:r>
              <a:rPr dirty="0" sz="1600" spc="-30">
                <a:latin typeface="Arial"/>
                <a:cs typeface="Arial"/>
              </a:rPr>
              <a:t> </a:t>
            </a:r>
            <a:r>
              <a:rPr dirty="0" sz="1600" spc="-10">
                <a:latin typeface="Arial"/>
                <a:cs typeface="Arial"/>
              </a:rPr>
              <a:t>CREATES</a:t>
            </a:r>
            <a:r>
              <a:rPr dirty="0" sz="1600" spc="-50">
                <a:latin typeface="Arial"/>
                <a:cs typeface="Arial"/>
              </a:rPr>
              <a:t> </a:t>
            </a:r>
            <a:r>
              <a:rPr dirty="0" sz="1600" spc="-10">
                <a:latin typeface="Arial"/>
                <a:cs typeface="Arial"/>
              </a:rPr>
              <a:t>Zeros</a:t>
            </a:r>
            <a:endParaRPr sz="1600">
              <a:latin typeface="Arial"/>
              <a:cs typeface="Arial"/>
            </a:endParaRPr>
          </a:p>
          <a:p>
            <a:pPr marL="267970" indent="-255270">
              <a:lnSpc>
                <a:spcPct val="100000"/>
              </a:lnSpc>
              <a:spcBef>
                <a:spcPts val="1200"/>
              </a:spcBef>
              <a:buFont typeface="Wingdings"/>
              <a:buChar char=""/>
              <a:tabLst>
                <a:tab pos="267970" algn="l"/>
              </a:tabLst>
            </a:pPr>
            <a:r>
              <a:rPr dirty="0" sz="1600">
                <a:latin typeface="Arial"/>
                <a:cs typeface="Arial"/>
              </a:rPr>
              <a:t>We</a:t>
            </a:r>
            <a:r>
              <a:rPr dirty="0" sz="1600" spc="-3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save</a:t>
            </a:r>
            <a:r>
              <a:rPr dirty="0" sz="1600" spc="-3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excess</a:t>
            </a:r>
            <a:r>
              <a:rPr dirty="0" sz="1600" spc="-2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spread</a:t>
            </a:r>
            <a:r>
              <a:rPr dirty="0" sz="1600" spc="-1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for</a:t>
            </a:r>
            <a:r>
              <a:rPr dirty="0" sz="1600" spc="-2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future</a:t>
            </a:r>
            <a:r>
              <a:rPr dirty="0" sz="1600" spc="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series</a:t>
            </a:r>
            <a:r>
              <a:rPr dirty="0" sz="1600" spc="-3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of</a:t>
            </a:r>
            <a:r>
              <a:rPr dirty="0" sz="1600" spc="-1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bonds</a:t>
            </a:r>
            <a:r>
              <a:rPr dirty="0" sz="1600" spc="-2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(as</a:t>
            </a:r>
            <a:r>
              <a:rPr dirty="0" sz="1600" spc="-1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a</a:t>
            </a:r>
            <a:r>
              <a:rPr dirty="0" sz="1600" spc="-1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hedge</a:t>
            </a:r>
            <a:r>
              <a:rPr dirty="0" sz="1600" spc="-3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for</a:t>
            </a:r>
            <a:r>
              <a:rPr dirty="0" sz="1600" spc="-1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volatility</a:t>
            </a:r>
            <a:r>
              <a:rPr dirty="0" sz="1600" spc="-4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in</a:t>
            </a:r>
            <a:r>
              <a:rPr dirty="0" sz="1600" spc="-30">
                <a:latin typeface="Arial"/>
                <a:cs typeface="Arial"/>
              </a:rPr>
              <a:t> </a:t>
            </a:r>
            <a:r>
              <a:rPr dirty="0" sz="1600" spc="-10">
                <a:latin typeface="Arial"/>
                <a:cs typeface="Arial"/>
              </a:rPr>
              <a:t>rates)</a:t>
            </a:r>
            <a:endParaRPr sz="1600">
              <a:latin typeface="Arial"/>
              <a:cs typeface="Arial"/>
            </a:endParaRPr>
          </a:p>
          <a:p>
            <a:pPr marL="286385" indent="-273685">
              <a:lnSpc>
                <a:spcPct val="100000"/>
              </a:lnSpc>
              <a:spcBef>
                <a:spcPts val="1200"/>
              </a:spcBef>
              <a:buFont typeface="Wingdings"/>
              <a:buChar char=""/>
              <a:tabLst>
                <a:tab pos="286385" algn="l"/>
              </a:tabLst>
            </a:pPr>
            <a:r>
              <a:rPr dirty="0" sz="1600">
                <a:latin typeface="Arial"/>
                <a:cs typeface="Arial"/>
              </a:rPr>
              <a:t>MBOH</a:t>
            </a:r>
            <a:r>
              <a:rPr dirty="0" sz="1600" spc="-3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currently</a:t>
            </a:r>
            <a:r>
              <a:rPr dirty="0" sz="1600" spc="-2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has</a:t>
            </a:r>
            <a:r>
              <a:rPr dirty="0" sz="1600" spc="-2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over</a:t>
            </a:r>
            <a:r>
              <a:rPr dirty="0" sz="1600" spc="-4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$20mm</a:t>
            </a:r>
            <a:r>
              <a:rPr dirty="0" sz="1600" spc="-1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of</a:t>
            </a:r>
            <a:r>
              <a:rPr dirty="0" sz="1600" spc="-2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“zeros”</a:t>
            </a:r>
            <a:r>
              <a:rPr dirty="0" sz="1600" spc="-2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saved</a:t>
            </a:r>
            <a:r>
              <a:rPr dirty="0" sz="1600" spc="-4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for</a:t>
            </a:r>
            <a:r>
              <a:rPr dirty="0" sz="1600" spc="-35">
                <a:latin typeface="Arial"/>
                <a:cs typeface="Arial"/>
              </a:rPr>
              <a:t> </a:t>
            </a:r>
            <a:r>
              <a:rPr dirty="0" sz="1600" spc="-10">
                <a:latin typeface="Arial"/>
                <a:cs typeface="Arial"/>
              </a:rPr>
              <a:t>future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528529" y="2596241"/>
            <a:ext cx="4090035" cy="1025525"/>
            <a:chOff x="528529" y="2596241"/>
            <a:chExt cx="4090035" cy="1025525"/>
          </a:xfrm>
        </p:grpSpPr>
        <p:sp>
          <p:nvSpPr>
            <p:cNvPr id="6" name="object 6" descr=""/>
            <p:cNvSpPr/>
            <p:nvPr/>
          </p:nvSpPr>
          <p:spPr>
            <a:xfrm>
              <a:off x="528535" y="2602585"/>
              <a:ext cx="4090035" cy="1005205"/>
            </a:xfrm>
            <a:custGeom>
              <a:avLst/>
              <a:gdLst/>
              <a:ahLst/>
              <a:cxnLst/>
              <a:rect l="l" t="t" r="r" b="b"/>
              <a:pathLst>
                <a:path w="4090035" h="1005204">
                  <a:moveTo>
                    <a:pt x="4089717" y="0"/>
                  </a:moveTo>
                  <a:lnTo>
                    <a:pt x="0" y="0"/>
                  </a:lnTo>
                  <a:lnTo>
                    <a:pt x="0" y="1004595"/>
                  </a:lnTo>
                  <a:lnTo>
                    <a:pt x="4089717" y="1004595"/>
                  </a:lnTo>
                  <a:lnTo>
                    <a:pt x="4089717" y="0"/>
                  </a:lnTo>
                  <a:close/>
                </a:path>
              </a:pathLst>
            </a:custGeom>
            <a:solidFill>
              <a:srgbClr val="EBEFF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528523" y="2596248"/>
              <a:ext cx="4090035" cy="1025525"/>
            </a:xfrm>
            <a:custGeom>
              <a:avLst/>
              <a:gdLst/>
              <a:ahLst/>
              <a:cxnLst/>
              <a:rect l="l" t="t" r="r" b="b"/>
              <a:pathLst>
                <a:path w="4090035" h="1025525">
                  <a:moveTo>
                    <a:pt x="4089717" y="996657"/>
                  </a:moveTo>
                  <a:lnTo>
                    <a:pt x="0" y="996657"/>
                  </a:lnTo>
                  <a:lnTo>
                    <a:pt x="0" y="1025232"/>
                  </a:lnTo>
                  <a:lnTo>
                    <a:pt x="4089717" y="1025232"/>
                  </a:lnTo>
                  <a:lnTo>
                    <a:pt x="4089717" y="996657"/>
                  </a:lnTo>
                  <a:close/>
                </a:path>
                <a:path w="4090035" h="1025525">
                  <a:moveTo>
                    <a:pt x="4089717" y="0"/>
                  </a:moveTo>
                  <a:lnTo>
                    <a:pt x="0" y="0"/>
                  </a:lnTo>
                  <a:lnTo>
                    <a:pt x="0" y="12700"/>
                  </a:lnTo>
                  <a:lnTo>
                    <a:pt x="4089717" y="12700"/>
                  </a:lnTo>
                  <a:lnTo>
                    <a:pt x="408971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/>
          <p:nvPr/>
        </p:nvSpPr>
        <p:spPr>
          <a:xfrm>
            <a:off x="528529" y="2126461"/>
            <a:ext cx="4090035" cy="0"/>
          </a:xfrm>
          <a:custGeom>
            <a:avLst/>
            <a:gdLst/>
            <a:ahLst/>
            <a:cxnLst/>
            <a:rect l="l" t="t" r="r" b="b"/>
            <a:pathLst>
              <a:path w="4090035" h="0">
                <a:moveTo>
                  <a:pt x="0" y="0"/>
                </a:moveTo>
                <a:lnTo>
                  <a:pt x="4089717" y="0"/>
                </a:lnTo>
              </a:path>
            </a:pathLst>
          </a:custGeom>
          <a:ln w="12700">
            <a:solidFill>
              <a:srgbClr val="000000"/>
            </a:solidFill>
            <a:prstDash val="sysDashDot"/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528535" y="1944510"/>
            <a:ext cx="8639175" cy="17240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427863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005FA9"/>
                </a:solidFill>
                <a:latin typeface="Arial"/>
                <a:cs typeface="Arial"/>
              </a:rPr>
              <a:t>6.65%</a:t>
            </a:r>
            <a:r>
              <a:rPr dirty="0" sz="1600" spc="-50" b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5FA9"/>
                </a:solidFill>
                <a:latin typeface="Arial"/>
                <a:cs typeface="Arial"/>
              </a:rPr>
              <a:t>Market</a:t>
            </a:r>
            <a:r>
              <a:rPr dirty="0" sz="1600" spc="-50" b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5FA9"/>
                </a:solidFill>
                <a:latin typeface="Arial"/>
                <a:cs typeface="Arial"/>
              </a:rPr>
              <a:t>mortgage</a:t>
            </a:r>
            <a:r>
              <a:rPr dirty="0" sz="1600" spc="-30" b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600" spc="-20" b="1">
                <a:solidFill>
                  <a:srgbClr val="005FA9"/>
                </a:solidFill>
                <a:latin typeface="Arial"/>
                <a:cs typeface="Arial"/>
              </a:rPr>
              <a:t>rate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69"/>
              </a:spcBef>
            </a:pPr>
            <a:endParaRPr sz="1600">
              <a:latin typeface="Arial"/>
              <a:cs typeface="Arial"/>
            </a:endParaRPr>
          </a:p>
          <a:p>
            <a:pPr marL="4278630">
              <a:lnSpc>
                <a:spcPct val="100000"/>
              </a:lnSpc>
            </a:pPr>
            <a:r>
              <a:rPr dirty="0" sz="1600" b="1">
                <a:solidFill>
                  <a:srgbClr val="005FA9"/>
                </a:solidFill>
                <a:latin typeface="Arial"/>
                <a:cs typeface="Arial"/>
              </a:rPr>
              <a:t>5.50%</a:t>
            </a:r>
            <a:r>
              <a:rPr dirty="0" sz="1600" spc="-40" b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5FA9"/>
                </a:solidFill>
                <a:latin typeface="Arial"/>
                <a:cs typeface="Arial"/>
              </a:rPr>
              <a:t>MBOH</a:t>
            </a:r>
            <a:r>
              <a:rPr dirty="0" sz="1600" spc="-40" b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5FA9"/>
                </a:solidFill>
                <a:latin typeface="Arial"/>
                <a:cs typeface="Arial"/>
              </a:rPr>
              <a:t>Lending</a:t>
            </a:r>
            <a:r>
              <a:rPr dirty="0" sz="1600" spc="-40" b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600" spc="-20" b="1">
                <a:solidFill>
                  <a:srgbClr val="005FA9"/>
                </a:solidFill>
                <a:latin typeface="Arial"/>
                <a:cs typeface="Arial"/>
              </a:rPr>
              <a:t>rate</a:t>
            </a:r>
            <a:endParaRPr sz="1600">
              <a:latin typeface="Arial"/>
              <a:cs typeface="Arial"/>
            </a:endParaRPr>
          </a:p>
          <a:p>
            <a:pPr marL="393065">
              <a:lnSpc>
                <a:spcPct val="100000"/>
              </a:lnSpc>
              <a:spcBef>
                <a:spcPts val="1225"/>
              </a:spcBef>
            </a:pPr>
            <a:r>
              <a:rPr dirty="0" sz="1400" b="1" i="1">
                <a:latin typeface="Arial"/>
                <a:cs typeface="Arial"/>
              </a:rPr>
              <a:t>Maximum</a:t>
            </a:r>
            <a:r>
              <a:rPr dirty="0" sz="1400" spc="-40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IRS</a:t>
            </a:r>
            <a:r>
              <a:rPr dirty="0" sz="1400" spc="-75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Allowable</a:t>
            </a:r>
            <a:r>
              <a:rPr dirty="0" sz="1400" spc="-65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Spread</a:t>
            </a:r>
            <a:r>
              <a:rPr dirty="0" sz="1400" spc="-45" b="1" i="1">
                <a:latin typeface="Arial"/>
                <a:cs typeface="Arial"/>
              </a:rPr>
              <a:t> </a:t>
            </a:r>
            <a:r>
              <a:rPr dirty="0" sz="1400" b="1" i="1">
                <a:latin typeface="Arial"/>
                <a:cs typeface="Arial"/>
              </a:rPr>
              <a:t>=</a:t>
            </a:r>
            <a:r>
              <a:rPr dirty="0" sz="1400" spc="-30" b="1" i="1">
                <a:latin typeface="Arial"/>
                <a:cs typeface="Arial"/>
              </a:rPr>
              <a:t> </a:t>
            </a:r>
            <a:r>
              <a:rPr dirty="0" sz="1400" spc="-10" b="1" i="1">
                <a:latin typeface="Arial"/>
                <a:cs typeface="Arial"/>
              </a:rPr>
              <a:t>1.125%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1400">
              <a:latin typeface="Arial"/>
              <a:cs typeface="Arial"/>
            </a:endParaRPr>
          </a:p>
          <a:p>
            <a:pPr marL="4278630">
              <a:lnSpc>
                <a:spcPct val="100000"/>
              </a:lnSpc>
            </a:pPr>
            <a:r>
              <a:rPr dirty="0" sz="1600" b="1">
                <a:solidFill>
                  <a:srgbClr val="005FA9"/>
                </a:solidFill>
                <a:latin typeface="Arial"/>
                <a:cs typeface="Arial"/>
              </a:rPr>
              <a:t>4.43%</a:t>
            </a:r>
            <a:r>
              <a:rPr dirty="0" sz="1600" spc="-15" b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5FA9"/>
                </a:solidFill>
                <a:latin typeface="Arial"/>
                <a:cs typeface="Arial"/>
              </a:rPr>
              <a:t>Cost</a:t>
            </a:r>
            <a:r>
              <a:rPr dirty="0" sz="1600" spc="-30" b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5FA9"/>
                </a:solidFill>
                <a:latin typeface="Arial"/>
                <a:cs typeface="Arial"/>
              </a:rPr>
              <a:t>of</a:t>
            </a:r>
            <a:r>
              <a:rPr dirty="0" sz="1600" spc="-15" b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5FA9"/>
                </a:solidFill>
                <a:latin typeface="Arial"/>
                <a:cs typeface="Arial"/>
              </a:rPr>
              <a:t>borrowing</a:t>
            </a:r>
            <a:r>
              <a:rPr dirty="0" sz="1600" spc="380" b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5FA9"/>
                </a:solidFill>
                <a:latin typeface="Arial"/>
                <a:cs typeface="Arial"/>
              </a:rPr>
              <a:t>(2025A</a:t>
            </a:r>
            <a:r>
              <a:rPr dirty="0" sz="1600" spc="-25" b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005FA9"/>
                </a:solidFill>
                <a:latin typeface="Arial"/>
                <a:cs typeface="Arial"/>
              </a:rPr>
              <a:t>Bond</a:t>
            </a:r>
            <a:r>
              <a:rPr dirty="0" sz="1600" spc="-25" b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005FA9"/>
                </a:solidFill>
                <a:latin typeface="Arial"/>
                <a:cs typeface="Arial"/>
              </a:rPr>
              <a:t>Yield)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664486" y="2718192"/>
            <a:ext cx="76200" cy="838200"/>
            <a:chOff x="664486" y="2718192"/>
            <a:chExt cx="76200" cy="838200"/>
          </a:xfrm>
        </p:grpSpPr>
        <p:sp>
          <p:nvSpPr>
            <p:cNvPr id="11" name="object 11" descr=""/>
            <p:cNvSpPr/>
            <p:nvPr/>
          </p:nvSpPr>
          <p:spPr>
            <a:xfrm>
              <a:off x="702583" y="2781688"/>
              <a:ext cx="0" cy="711200"/>
            </a:xfrm>
            <a:custGeom>
              <a:avLst/>
              <a:gdLst/>
              <a:ahLst/>
              <a:cxnLst/>
              <a:rect l="l" t="t" r="r" b="b"/>
              <a:pathLst>
                <a:path w="0" h="711200">
                  <a:moveTo>
                    <a:pt x="0" y="0"/>
                  </a:moveTo>
                  <a:lnTo>
                    <a:pt x="0" y="71120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664476" y="2718193"/>
              <a:ext cx="76200" cy="838200"/>
            </a:xfrm>
            <a:custGeom>
              <a:avLst/>
              <a:gdLst/>
              <a:ahLst/>
              <a:cxnLst/>
              <a:rect l="l" t="t" r="r" b="b"/>
              <a:pathLst>
                <a:path w="76200" h="838200">
                  <a:moveTo>
                    <a:pt x="76200" y="762000"/>
                  </a:moveTo>
                  <a:lnTo>
                    <a:pt x="0" y="762000"/>
                  </a:lnTo>
                  <a:lnTo>
                    <a:pt x="38100" y="838200"/>
                  </a:lnTo>
                  <a:lnTo>
                    <a:pt x="76200" y="762000"/>
                  </a:lnTo>
                  <a:close/>
                </a:path>
                <a:path w="76200" h="838200">
                  <a:moveTo>
                    <a:pt x="76200" y="76200"/>
                  </a:moveTo>
                  <a:lnTo>
                    <a:pt x="38100" y="0"/>
                  </a:lnTo>
                  <a:lnTo>
                    <a:pt x="0" y="76200"/>
                  </a:lnTo>
                  <a:lnTo>
                    <a:pt x="76200" y="762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r>
              <a:rPr dirty="0" spc="-50"/>
              <a:t>7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81215" y="512144"/>
            <a:ext cx="589343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2025</a:t>
            </a:r>
            <a:r>
              <a:rPr dirty="0" sz="1600" spc="-2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Series</a:t>
            </a:r>
            <a:r>
              <a:rPr dirty="0" sz="1600" spc="-9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A</a:t>
            </a:r>
            <a:r>
              <a:rPr dirty="0" sz="1600" spc="-11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Bond</a:t>
            </a:r>
            <a:r>
              <a:rPr dirty="0" sz="1600" spc="-2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Issue</a:t>
            </a:r>
            <a:r>
              <a:rPr dirty="0" sz="1600" spc="-2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Sources</a:t>
            </a:r>
            <a:r>
              <a:rPr dirty="0" sz="1600" spc="-1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&amp;</a:t>
            </a:r>
            <a:r>
              <a:rPr dirty="0" sz="1600" spc="-1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Uses</a:t>
            </a:r>
            <a:r>
              <a:rPr dirty="0" sz="1600" spc="-15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and</a:t>
            </a:r>
            <a:r>
              <a:rPr dirty="0" sz="1600" spc="-20">
                <a:solidFill>
                  <a:srgbClr val="002750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002750"/>
                </a:solidFill>
                <a:latin typeface="Arial"/>
                <a:cs typeface="Arial"/>
              </a:rPr>
              <a:t>Spread</a:t>
            </a:r>
            <a:r>
              <a:rPr dirty="0" sz="1600" spc="-10">
                <a:solidFill>
                  <a:srgbClr val="002750"/>
                </a:solidFill>
                <a:latin typeface="Arial"/>
                <a:cs typeface="Arial"/>
              </a:rPr>
              <a:t> Summary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104098" y="1981743"/>
          <a:ext cx="4886960" cy="8782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53410"/>
                <a:gridCol w="1656714"/>
              </a:tblGrid>
              <a:tr h="258445">
                <a:tc>
                  <a:txBody>
                    <a:bodyPr/>
                    <a:lstStyle/>
                    <a:p>
                      <a:pPr marL="31750">
                        <a:lnSpc>
                          <a:spcPts val="1565"/>
                        </a:lnSpc>
                      </a:pPr>
                      <a:r>
                        <a:rPr dirty="0" sz="1400">
                          <a:latin typeface="Arial"/>
                          <a:cs typeface="Arial"/>
                        </a:rPr>
                        <a:t>2025 Series A</a:t>
                      </a:r>
                      <a:r>
                        <a:rPr dirty="0" sz="1400" spc="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>
                          <a:latin typeface="Arial"/>
                          <a:cs typeface="Arial"/>
                        </a:rPr>
                        <a:t>Bonds</a:t>
                      </a:r>
                      <a:r>
                        <a:rPr dirty="0" sz="14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25">
                          <a:latin typeface="Arial"/>
                          <a:cs typeface="Arial"/>
                        </a:rPr>
                        <a:t>Par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93980">
                        <a:lnSpc>
                          <a:spcPts val="1565"/>
                        </a:lnSpc>
                      </a:pPr>
                      <a:r>
                        <a:rPr dirty="0" sz="1400" spc="-10">
                          <a:latin typeface="Arial"/>
                          <a:cs typeface="Arial"/>
                        </a:rPr>
                        <a:t>$75,000,000.00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3048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1400">
                          <a:latin typeface="Arial"/>
                          <a:cs typeface="Arial"/>
                        </a:rPr>
                        <a:t>2025 Series A</a:t>
                      </a:r>
                      <a:r>
                        <a:rPr dirty="0" sz="1400" spc="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>
                          <a:latin typeface="Arial"/>
                          <a:cs typeface="Arial"/>
                        </a:rPr>
                        <a:t>Bonds</a:t>
                      </a:r>
                      <a:r>
                        <a:rPr dirty="0" sz="14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0">
                          <a:latin typeface="Arial"/>
                          <a:cs typeface="Arial"/>
                        </a:rPr>
                        <a:t>Premium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42544"/>
                </a:tc>
                <a:tc>
                  <a:txBody>
                    <a:bodyPr/>
                    <a:lstStyle/>
                    <a:p>
                      <a:pPr algn="r" marR="9398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1400" spc="-10">
                          <a:latin typeface="Arial"/>
                          <a:cs typeface="Arial"/>
                        </a:rPr>
                        <a:t>1,732,720.00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42544"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3149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400" spc="-10" b="1">
                          <a:latin typeface="Arial"/>
                          <a:cs typeface="Arial"/>
                        </a:rPr>
                        <a:t>Total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41910"/>
                </a:tc>
                <a:tc>
                  <a:txBody>
                    <a:bodyPr/>
                    <a:lstStyle/>
                    <a:p>
                      <a:pPr algn="r" marR="93980">
                        <a:lnSpc>
                          <a:spcPct val="100000"/>
                        </a:lnSpc>
                        <a:spcBef>
                          <a:spcPts val="330"/>
                        </a:spcBef>
                        <a:tabLst>
                          <a:tab pos="281305" algn="l"/>
                        </a:tabLst>
                      </a:pPr>
                      <a:r>
                        <a:rPr dirty="0" sz="1400" spc="-50" b="1">
                          <a:latin typeface="Arial"/>
                          <a:cs typeface="Arial"/>
                        </a:rPr>
                        <a:t>$</a:t>
                      </a:r>
                      <a:r>
                        <a:rPr dirty="0" sz="1400" b="1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400" spc="-10" b="1">
                          <a:latin typeface="Arial"/>
                          <a:cs typeface="Arial"/>
                        </a:rPr>
                        <a:t>76,732,720.00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41910"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  <a:solidFill>
                      <a:srgbClr val="EBEFF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3104099" y="3559359"/>
          <a:ext cx="4886960" cy="8782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53410"/>
                <a:gridCol w="1656714"/>
              </a:tblGrid>
              <a:tr h="258445">
                <a:tc>
                  <a:txBody>
                    <a:bodyPr/>
                    <a:lstStyle/>
                    <a:p>
                      <a:pPr marL="31750">
                        <a:lnSpc>
                          <a:spcPts val="1565"/>
                        </a:lnSpc>
                      </a:pPr>
                      <a:r>
                        <a:rPr dirty="0" sz="1400">
                          <a:latin typeface="Arial"/>
                          <a:cs typeface="Arial"/>
                        </a:rPr>
                        <a:t>2025</a:t>
                      </a:r>
                      <a:r>
                        <a:rPr dirty="0" sz="140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>
                          <a:latin typeface="Arial"/>
                          <a:cs typeface="Arial"/>
                        </a:rPr>
                        <a:t>Series</a:t>
                      </a:r>
                      <a:r>
                        <a:rPr dirty="0" sz="1400" spc="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400" spc="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>
                          <a:latin typeface="Arial"/>
                          <a:cs typeface="Arial"/>
                        </a:rPr>
                        <a:t>Program</a:t>
                      </a:r>
                      <a:r>
                        <a:rPr dirty="0" sz="14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20">
                          <a:latin typeface="Arial"/>
                          <a:cs typeface="Arial"/>
                        </a:rPr>
                        <a:t>Fund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93980">
                        <a:lnSpc>
                          <a:spcPts val="1565"/>
                        </a:lnSpc>
                      </a:pPr>
                      <a:r>
                        <a:rPr dirty="0" sz="1400" spc="-10">
                          <a:latin typeface="Arial"/>
                          <a:cs typeface="Arial"/>
                        </a:rPr>
                        <a:t>$75,902,720.00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3048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1400" spc="-20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1400" spc="-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>
                          <a:latin typeface="Arial"/>
                          <a:cs typeface="Arial"/>
                        </a:rPr>
                        <a:t>Cost</a:t>
                      </a:r>
                      <a:r>
                        <a:rPr dirty="0" sz="14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4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0">
                          <a:latin typeface="Arial"/>
                          <a:cs typeface="Arial"/>
                        </a:rPr>
                        <a:t>Issuance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42544"/>
                </a:tc>
                <a:tc>
                  <a:txBody>
                    <a:bodyPr/>
                    <a:lstStyle/>
                    <a:p>
                      <a:pPr algn="r" marR="9398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1400" spc="-10">
                          <a:latin typeface="Arial"/>
                          <a:cs typeface="Arial"/>
                        </a:rPr>
                        <a:t>830,000.00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42544"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3149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400" spc="-10" b="1">
                          <a:latin typeface="Arial"/>
                          <a:cs typeface="Arial"/>
                        </a:rPr>
                        <a:t>Total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41275"/>
                </a:tc>
                <a:tc>
                  <a:txBody>
                    <a:bodyPr/>
                    <a:lstStyle/>
                    <a:p>
                      <a:pPr algn="r" marR="93980">
                        <a:lnSpc>
                          <a:spcPct val="100000"/>
                        </a:lnSpc>
                        <a:spcBef>
                          <a:spcPts val="325"/>
                        </a:spcBef>
                        <a:tabLst>
                          <a:tab pos="281305" algn="l"/>
                        </a:tabLst>
                      </a:pPr>
                      <a:r>
                        <a:rPr dirty="0" sz="1400" spc="-50" b="1">
                          <a:latin typeface="Arial"/>
                          <a:cs typeface="Arial"/>
                        </a:rPr>
                        <a:t>$</a:t>
                      </a:r>
                      <a:r>
                        <a:rPr dirty="0" sz="1400" b="1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400" spc="-10" b="1">
                          <a:latin typeface="Arial"/>
                          <a:cs typeface="Arial"/>
                        </a:rPr>
                        <a:t>76,732,720.00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  <a:solidFill>
                      <a:srgbClr val="EBEFF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2132813" y="5385096"/>
          <a:ext cx="5857875" cy="8445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24960"/>
                <a:gridCol w="1656714"/>
              </a:tblGrid>
              <a:tr h="286385">
                <a:tc>
                  <a:txBody>
                    <a:bodyPr/>
                    <a:lstStyle/>
                    <a:p>
                      <a:pPr marL="100266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1400">
                          <a:latin typeface="Arial"/>
                          <a:cs typeface="Arial"/>
                        </a:rPr>
                        <a:t>Mortgage</a:t>
                      </a:r>
                      <a:r>
                        <a:rPr dirty="0" sz="1400" spc="-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20">
                          <a:latin typeface="Arial"/>
                          <a:cs typeface="Arial"/>
                        </a:rPr>
                        <a:t>Yield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29845">
                    <a:lnT w="12700">
                      <a:solidFill>
                        <a:srgbClr val="ACC2D2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1400" spc="-10">
                          <a:latin typeface="Arial"/>
                          <a:cs typeface="Arial"/>
                        </a:rPr>
                        <a:t>5.618%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29845">
                    <a:lnT w="12700">
                      <a:solidFill>
                        <a:srgbClr val="ACC2D2"/>
                      </a:solidFill>
                      <a:prstDash val="solid"/>
                    </a:lnT>
                  </a:tcPr>
                </a:tc>
              </a:tr>
              <a:tr h="276860">
                <a:tc>
                  <a:txBody>
                    <a:bodyPr/>
                    <a:lstStyle/>
                    <a:p>
                      <a:pPr marL="100266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400">
                          <a:latin typeface="Arial"/>
                          <a:cs typeface="Arial"/>
                        </a:rPr>
                        <a:t>Bond</a:t>
                      </a:r>
                      <a:r>
                        <a:rPr dirty="0" sz="1400" spc="-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0">
                          <a:latin typeface="Arial"/>
                          <a:cs typeface="Arial"/>
                        </a:rPr>
                        <a:t>Yield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400" spc="-10">
                          <a:latin typeface="Arial"/>
                          <a:cs typeface="Arial"/>
                        </a:rPr>
                        <a:t>4.429%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25400">
                    <a:lnB w="12700">
                      <a:solidFill>
                        <a:srgbClr val="ACC2D2"/>
                      </a:solidFill>
                      <a:prstDash val="solid"/>
                    </a:lnB>
                  </a:tcPr>
                </a:tc>
              </a:tr>
              <a:tr h="281305">
                <a:tc>
                  <a:txBody>
                    <a:bodyPr/>
                    <a:lstStyle/>
                    <a:p>
                      <a:pPr marL="100266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1400" b="1">
                          <a:latin typeface="Arial"/>
                          <a:cs typeface="Arial"/>
                        </a:rPr>
                        <a:t>Unadjusted</a:t>
                      </a:r>
                      <a:r>
                        <a:rPr dirty="0" sz="1400" spc="8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b="1">
                          <a:latin typeface="Arial"/>
                          <a:cs typeface="Arial"/>
                        </a:rPr>
                        <a:t>Spread</a:t>
                      </a:r>
                      <a:r>
                        <a:rPr dirty="0" sz="1400" spc="8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50" b="1">
                          <a:latin typeface="Arial"/>
                          <a:cs typeface="Arial"/>
                        </a:rPr>
                        <a:t>*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1400" spc="-10" b="1">
                          <a:latin typeface="Arial"/>
                          <a:cs typeface="Arial"/>
                        </a:rPr>
                        <a:t>1.189%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29845">
                    <a:lnT w="12700">
                      <a:solidFill>
                        <a:srgbClr val="ACC2D2"/>
                      </a:solidFill>
                      <a:prstDash val="solid"/>
                    </a:lnT>
                    <a:lnB w="12700">
                      <a:solidFill>
                        <a:srgbClr val="ACC2D2"/>
                      </a:solidFill>
                      <a:prstDash val="solid"/>
                    </a:lnB>
                    <a:solidFill>
                      <a:srgbClr val="EBEFF5"/>
                    </a:solidFill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2165192" y="1210397"/>
            <a:ext cx="2686685" cy="65659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47900"/>
              </a:lnSpc>
              <a:spcBef>
                <a:spcPts val="95"/>
              </a:spcBef>
            </a:pPr>
            <a:r>
              <a:rPr dirty="0" sz="1400" b="1">
                <a:solidFill>
                  <a:srgbClr val="005FA9"/>
                </a:solidFill>
                <a:latin typeface="Arial"/>
                <a:cs typeface="Arial"/>
              </a:rPr>
              <a:t>Final</a:t>
            </a:r>
            <a:r>
              <a:rPr dirty="0" sz="1400" spc="-30" b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5FA9"/>
                </a:solidFill>
                <a:latin typeface="Arial"/>
                <a:cs typeface="Arial"/>
              </a:rPr>
              <a:t>Sources</a:t>
            </a:r>
            <a:r>
              <a:rPr dirty="0" sz="1400" spc="25" b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5FA9"/>
                </a:solidFill>
                <a:latin typeface="Arial"/>
                <a:cs typeface="Arial"/>
              </a:rPr>
              <a:t>&amp;</a:t>
            </a:r>
            <a:r>
              <a:rPr dirty="0" sz="1400" spc="65" b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5FA9"/>
                </a:solidFill>
                <a:latin typeface="Arial"/>
                <a:cs typeface="Arial"/>
              </a:rPr>
              <a:t>Uses</a:t>
            </a:r>
            <a:r>
              <a:rPr dirty="0" sz="1400" spc="30" b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005FA9"/>
                </a:solidFill>
                <a:latin typeface="Arial"/>
                <a:cs typeface="Arial"/>
              </a:rPr>
              <a:t>of</a:t>
            </a:r>
            <a:r>
              <a:rPr dirty="0" sz="1400" spc="-20" b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005FA9"/>
                </a:solidFill>
                <a:latin typeface="Arial"/>
                <a:cs typeface="Arial"/>
              </a:rPr>
              <a:t>Funds </a:t>
            </a:r>
            <a:r>
              <a:rPr dirty="0" sz="1400" spc="-10" b="1">
                <a:latin typeface="Arial"/>
                <a:cs typeface="Arial"/>
              </a:rPr>
              <a:t>Sources: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165284" y="3202839"/>
            <a:ext cx="526415" cy="2419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400" spc="-10" b="1">
                <a:latin typeface="Arial"/>
                <a:cs typeface="Arial"/>
              </a:rPr>
              <a:t>Uses: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165104" y="5096016"/>
            <a:ext cx="1509395" cy="2419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400" b="1">
                <a:solidFill>
                  <a:srgbClr val="005FA9"/>
                </a:solidFill>
                <a:latin typeface="Arial"/>
                <a:cs typeface="Arial"/>
              </a:rPr>
              <a:t>Spread</a:t>
            </a:r>
            <a:r>
              <a:rPr dirty="0" sz="1400" spc="75" b="1">
                <a:solidFill>
                  <a:srgbClr val="005FA9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005FA9"/>
                </a:solidFill>
                <a:latin typeface="Arial"/>
                <a:cs typeface="Arial"/>
              </a:rPr>
              <a:t>Summary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111875" y="6245824"/>
            <a:ext cx="4712970" cy="2152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250">
                <a:latin typeface="Arial"/>
                <a:cs typeface="Arial"/>
              </a:rPr>
              <a:t>*</a:t>
            </a:r>
            <a:r>
              <a:rPr dirty="0" sz="1250" spc="-75">
                <a:latin typeface="Arial"/>
                <a:cs typeface="Arial"/>
              </a:rPr>
              <a:t> </a:t>
            </a:r>
            <a:r>
              <a:rPr dirty="0" sz="1250" spc="-20">
                <a:latin typeface="Arial"/>
                <a:cs typeface="Arial"/>
              </a:rPr>
              <a:t>Allowable</a:t>
            </a:r>
            <a:r>
              <a:rPr dirty="0" sz="1250">
                <a:latin typeface="Arial"/>
                <a:cs typeface="Arial"/>
              </a:rPr>
              <a:t> </a:t>
            </a:r>
            <a:r>
              <a:rPr dirty="0" sz="1250" spc="-30">
                <a:latin typeface="Arial"/>
                <a:cs typeface="Arial"/>
              </a:rPr>
              <a:t>max</a:t>
            </a:r>
            <a:r>
              <a:rPr dirty="0" sz="1250" spc="-85">
                <a:latin typeface="Arial"/>
                <a:cs typeface="Arial"/>
              </a:rPr>
              <a:t> </a:t>
            </a:r>
            <a:r>
              <a:rPr dirty="0" sz="1250">
                <a:latin typeface="Arial"/>
                <a:cs typeface="Arial"/>
              </a:rPr>
              <a:t>spread</a:t>
            </a:r>
            <a:r>
              <a:rPr dirty="0" sz="1250" spc="5">
                <a:latin typeface="Arial"/>
                <a:cs typeface="Arial"/>
              </a:rPr>
              <a:t> </a:t>
            </a:r>
            <a:r>
              <a:rPr dirty="0" sz="1250">
                <a:latin typeface="Arial"/>
                <a:cs typeface="Arial"/>
              </a:rPr>
              <a:t>=</a:t>
            </a:r>
            <a:r>
              <a:rPr dirty="0" sz="1250" spc="-35">
                <a:latin typeface="Arial"/>
                <a:cs typeface="Arial"/>
              </a:rPr>
              <a:t> </a:t>
            </a:r>
            <a:r>
              <a:rPr dirty="0" sz="1250">
                <a:latin typeface="Arial"/>
                <a:cs typeface="Arial"/>
              </a:rPr>
              <a:t>1.125%;</a:t>
            </a:r>
            <a:r>
              <a:rPr dirty="0" sz="1250" spc="-5">
                <a:latin typeface="Arial"/>
                <a:cs typeface="Arial"/>
              </a:rPr>
              <a:t> </a:t>
            </a:r>
            <a:r>
              <a:rPr dirty="0" sz="1250">
                <a:latin typeface="Arial"/>
                <a:cs typeface="Arial"/>
              </a:rPr>
              <a:t>apprx.</a:t>
            </a:r>
            <a:r>
              <a:rPr dirty="0" sz="1250" spc="-10">
                <a:latin typeface="Arial"/>
                <a:cs typeface="Arial"/>
              </a:rPr>
              <a:t> $1.0mm</a:t>
            </a:r>
            <a:r>
              <a:rPr dirty="0" sz="1250" spc="-75">
                <a:latin typeface="Arial"/>
                <a:cs typeface="Arial"/>
              </a:rPr>
              <a:t> </a:t>
            </a:r>
            <a:r>
              <a:rPr dirty="0" sz="1250">
                <a:latin typeface="Arial"/>
                <a:cs typeface="Arial"/>
              </a:rPr>
              <a:t>of</a:t>
            </a:r>
            <a:r>
              <a:rPr dirty="0" sz="1250" spc="-5">
                <a:latin typeface="Arial"/>
                <a:cs typeface="Arial"/>
              </a:rPr>
              <a:t> </a:t>
            </a:r>
            <a:r>
              <a:rPr dirty="0" sz="1250">
                <a:latin typeface="Arial"/>
                <a:cs typeface="Arial"/>
              </a:rPr>
              <a:t>zeros</a:t>
            </a:r>
            <a:r>
              <a:rPr dirty="0" sz="1250" spc="-20">
                <a:latin typeface="Arial"/>
                <a:cs typeface="Arial"/>
              </a:rPr>
              <a:t> </a:t>
            </a:r>
            <a:r>
              <a:rPr dirty="0" sz="1250" spc="-10">
                <a:latin typeface="Arial"/>
                <a:cs typeface="Arial"/>
              </a:rPr>
              <a:t>created</a:t>
            </a:r>
            <a:endParaRPr sz="1250">
              <a:latin typeface="Arial"/>
              <a:cs typeface="Arial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2132813" y="1277195"/>
            <a:ext cx="5781675" cy="11430"/>
            <a:chOff x="2132813" y="1277195"/>
            <a:chExt cx="5781675" cy="11430"/>
          </a:xfrm>
        </p:grpSpPr>
        <p:sp>
          <p:nvSpPr>
            <p:cNvPr id="11" name="object 11" descr=""/>
            <p:cNvSpPr/>
            <p:nvPr/>
          </p:nvSpPr>
          <p:spPr>
            <a:xfrm>
              <a:off x="2132813" y="1277195"/>
              <a:ext cx="5781675" cy="0"/>
            </a:xfrm>
            <a:custGeom>
              <a:avLst/>
              <a:gdLst/>
              <a:ahLst/>
              <a:cxnLst/>
              <a:rect l="l" t="t" r="r" b="b"/>
              <a:pathLst>
                <a:path w="5781675" h="0">
                  <a:moveTo>
                    <a:pt x="0" y="0"/>
                  </a:moveTo>
                  <a:lnTo>
                    <a:pt x="5781548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2132816" y="1277198"/>
              <a:ext cx="5781675" cy="11430"/>
            </a:xfrm>
            <a:custGeom>
              <a:avLst/>
              <a:gdLst/>
              <a:ahLst/>
              <a:cxnLst/>
              <a:rect l="l" t="t" r="r" b="b"/>
              <a:pathLst>
                <a:path w="5781675" h="11430">
                  <a:moveTo>
                    <a:pt x="5781547" y="11258"/>
                  </a:moveTo>
                  <a:lnTo>
                    <a:pt x="0" y="11258"/>
                  </a:lnTo>
                  <a:lnTo>
                    <a:pt x="0" y="0"/>
                  </a:lnTo>
                  <a:lnTo>
                    <a:pt x="5781547" y="0"/>
                  </a:lnTo>
                  <a:lnTo>
                    <a:pt x="5781547" y="11258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3" name="object 13" descr=""/>
          <p:cNvGrpSpPr/>
          <p:nvPr/>
        </p:nvGrpSpPr>
        <p:grpSpPr>
          <a:xfrm>
            <a:off x="2132813" y="1592745"/>
            <a:ext cx="5781675" cy="11430"/>
            <a:chOff x="2132813" y="1592745"/>
            <a:chExt cx="5781675" cy="11430"/>
          </a:xfrm>
        </p:grpSpPr>
        <p:sp>
          <p:nvSpPr>
            <p:cNvPr id="14" name="object 14" descr=""/>
            <p:cNvSpPr/>
            <p:nvPr/>
          </p:nvSpPr>
          <p:spPr>
            <a:xfrm>
              <a:off x="2132813" y="1592753"/>
              <a:ext cx="5781675" cy="0"/>
            </a:xfrm>
            <a:custGeom>
              <a:avLst/>
              <a:gdLst/>
              <a:ahLst/>
              <a:cxnLst/>
              <a:rect l="l" t="t" r="r" b="b"/>
              <a:pathLst>
                <a:path w="5781675" h="0">
                  <a:moveTo>
                    <a:pt x="0" y="0"/>
                  </a:moveTo>
                  <a:lnTo>
                    <a:pt x="5781547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2132816" y="1592745"/>
              <a:ext cx="5781675" cy="11430"/>
            </a:xfrm>
            <a:custGeom>
              <a:avLst/>
              <a:gdLst/>
              <a:ahLst/>
              <a:cxnLst/>
              <a:rect l="l" t="t" r="r" b="b"/>
              <a:pathLst>
                <a:path w="5781675" h="11430">
                  <a:moveTo>
                    <a:pt x="5781547" y="11269"/>
                  </a:moveTo>
                  <a:lnTo>
                    <a:pt x="0" y="11269"/>
                  </a:lnTo>
                  <a:lnTo>
                    <a:pt x="0" y="0"/>
                  </a:lnTo>
                  <a:lnTo>
                    <a:pt x="5781547" y="0"/>
                  </a:lnTo>
                  <a:lnTo>
                    <a:pt x="5781547" y="11269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6" name="object 16" descr=""/>
          <p:cNvGrpSpPr/>
          <p:nvPr/>
        </p:nvGrpSpPr>
        <p:grpSpPr>
          <a:xfrm>
            <a:off x="2132813" y="5063901"/>
            <a:ext cx="5781675" cy="11430"/>
            <a:chOff x="2132813" y="5063901"/>
            <a:chExt cx="5781675" cy="11430"/>
          </a:xfrm>
        </p:grpSpPr>
        <p:sp>
          <p:nvSpPr>
            <p:cNvPr id="17" name="object 17" descr=""/>
            <p:cNvSpPr/>
            <p:nvPr/>
          </p:nvSpPr>
          <p:spPr>
            <a:xfrm>
              <a:off x="2132813" y="5063901"/>
              <a:ext cx="5781675" cy="0"/>
            </a:xfrm>
            <a:custGeom>
              <a:avLst/>
              <a:gdLst/>
              <a:ahLst/>
              <a:cxnLst/>
              <a:rect l="l" t="t" r="r" b="b"/>
              <a:pathLst>
                <a:path w="5781675" h="0">
                  <a:moveTo>
                    <a:pt x="0" y="0"/>
                  </a:moveTo>
                  <a:lnTo>
                    <a:pt x="5781547" y="0"/>
                  </a:lnTo>
                </a:path>
              </a:pathLst>
            </a:custGeom>
            <a:ln w="3175">
              <a:solidFill>
                <a:srgbClr val="ACC2D2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2132816" y="5063905"/>
              <a:ext cx="5781675" cy="11430"/>
            </a:xfrm>
            <a:custGeom>
              <a:avLst/>
              <a:gdLst/>
              <a:ahLst/>
              <a:cxnLst/>
              <a:rect l="l" t="t" r="r" b="b"/>
              <a:pathLst>
                <a:path w="5781675" h="11429">
                  <a:moveTo>
                    <a:pt x="5781547" y="11269"/>
                  </a:moveTo>
                  <a:lnTo>
                    <a:pt x="0" y="11269"/>
                  </a:lnTo>
                  <a:lnTo>
                    <a:pt x="0" y="0"/>
                  </a:lnTo>
                  <a:lnTo>
                    <a:pt x="5781547" y="0"/>
                  </a:lnTo>
                  <a:lnTo>
                    <a:pt x="5781547" y="11269"/>
                  </a:lnTo>
                  <a:close/>
                </a:path>
              </a:pathLst>
            </a:custGeom>
            <a:solidFill>
              <a:srgbClr val="ACC2D2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r>
              <a:rPr dirty="0" spc="-50"/>
              <a:t>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Company>RBC</Company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Jeantus, McDaniel</dc:creator>
  <cp:keywords>RBC Internal</cp:keywords>
  <dc:title>RBC - MBOH</dc:title>
  <dcterms:created xsi:type="dcterms:W3CDTF">2025-04-08T14:40:42Z</dcterms:created>
  <dcterms:modified xsi:type="dcterms:W3CDTF">2025-04-08T14:40:42Z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">
    <vt:lpwstr>TT_RBC_Internal</vt:lpwstr>
  </property>
  <property fmtid="{D5CDD505-2E9C-101B-9397-08002B2CF9AE}" pid="3" name="Created">
    <vt:filetime>2025-04-07T00:00:00Z</vt:filetime>
  </property>
  <property fmtid="{D5CDD505-2E9C-101B-9397-08002B2CF9AE}" pid="4" name="Creator">
    <vt:lpwstr>Acrobat PDFMaker 24 for PowerPoint</vt:lpwstr>
  </property>
  <property fmtid="{D5CDD505-2E9C-101B-9397-08002B2CF9AE}" pid="5" name="LastSaved">
    <vt:filetime>2025-04-08T00:00:00Z</vt:filetime>
  </property>
  <property fmtid="{D5CDD505-2E9C-101B-9397-08002B2CF9AE}" pid="6" name="Producer">
    <vt:lpwstr>Adobe PDF Library 24.5.190</vt:lpwstr>
  </property>
</Properties>
</file>